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7" r:id="rId3"/>
    <p:sldId id="260" r:id="rId4"/>
    <p:sldId id="258" r:id="rId5"/>
    <p:sldId id="259" r:id="rId6"/>
    <p:sldId id="267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A920-4889-4620-9DCF-936DFABB4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2129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4AA6-B62D-4922-B1E7-72F104BE9E8A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31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AD228-7E49-40B7-9693-7A279A5ABC9C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79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3596A-BA78-4FB8-9A38-7BED885F2147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326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94E59-950A-444F-B221-922D3F0BF4E8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954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E077-EC67-417F-A76C-598E6A51FF50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10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2DD5-6E41-4A52-85F0-8F02A796C232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518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620D2-7144-411D-8263-E9B423831A3D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30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EB397-87A3-4423-B86A-65393C7213DC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3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CCE1E-1535-4425-AFEF-4EA430D79005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80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57671-FA08-4DE0-9D0D-15CCACE9C6C9}" type="slidenum">
              <a:rPr lang="en-US" altLang="en-US" smtClean="0"/>
              <a:pPr/>
              <a:t>‹#›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08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A2836-0E1A-49F7-A833-74E02274CC5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A7499-0872-4DA9-9665-87F00415333A}" type="slidenum">
              <a:rPr lang="en-US" altLang="en-US" smtClean="0"/>
              <a:pPr/>
              <a:t>‹#›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70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94432" y="0"/>
            <a:ext cx="6284976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SAS On Demand for Academics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EB397-87A3-4423-B86A-65393C7213DC}" type="slidenum">
              <a:rPr lang="en-US" altLang="en-US" smtClean="0"/>
              <a:pPr/>
              <a:t>1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00026" y="1673352"/>
            <a:ext cx="64147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Establish a SAS profile (user account).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7333" y="2980944"/>
            <a:ext cx="38401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“Enroll” in the course.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06850" y="4572000"/>
            <a:ext cx="6201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Access SAS Studio with any browser.</a:t>
            </a:r>
          </a:p>
        </p:txBody>
      </p:sp>
    </p:spTree>
    <p:extLst>
      <p:ext uri="{BB962C8B-B14F-4D97-AF65-F5344CB8AC3E}">
        <p14:creationId xmlns:p14="http://schemas.microsoft.com/office/powerpoint/2010/main" val="458345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620D2-7144-411D-8263-E9B423831A3D}" type="slidenum">
              <a:rPr lang="en-US" altLang="en-US" sz="1800" kern="0">
                <a:solidFill>
                  <a:sysClr val="windowText" lastClr="000000"/>
                </a:solidFill>
              </a:rPr>
              <a:pPr/>
              <a:t>2</a:t>
            </a:fld>
            <a:endParaRPr lang="en-US" altLang="en-US" sz="1800" kern="0">
              <a:solidFill>
                <a:sysClr val="windowText" lastClr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9530" y="100845"/>
            <a:ext cx="80602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kern="0" dirty="0">
                <a:solidFill>
                  <a:sysClr val="windowText" lastClr="000000"/>
                </a:solidFill>
              </a:rPr>
              <a:t>The First Step – If you do not have a SAS Profile</a:t>
            </a:r>
          </a:p>
          <a:p>
            <a:endParaRPr lang="en-US" sz="3200" kern="0" dirty="0">
              <a:solidFill>
                <a:sysClr val="windowText" lastClr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0898" y="1693092"/>
            <a:ext cx="7330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kern="0" dirty="0">
                <a:solidFill>
                  <a:sysClr val="windowText" lastClr="000000"/>
                </a:solidFill>
              </a:rPr>
              <a:t>Copy and paste the URL into your browser </a:t>
            </a:r>
          </a:p>
        </p:txBody>
      </p:sp>
      <p:sp>
        <p:nvSpPr>
          <p:cNvPr id="8" name="Rectangle 7"/>
          <p:cNvSpPr/>
          <p:nvPr/>
        </p:nvSpPr>
        <p:spPr>
          <a:xfrm>
            <a:off x="950976" y="3182432"/>
            <a:ext cx="97280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kern="0" dirty="0">
                <a:solidFill>
                  <a:sysClr val="windowText" lastClr="000000"/>
                </a:solidFill>
              </a:rPr>
              <a:t>https://odamid.oda.sas.com/SASODAControlCenter/</a:t>
            </a:r>
          </a:p>
        </p:txBody>
      </p:sp>
    </p:spTree>
    <p:extLst>
      <p:ext uri="{BB962C8B-B14F-4D97-AF65-F5344CB8AC3E}">
        <p14:creationId xmlns:p14="http://schemas.microsoft.com/office/powerpoint/2010/main" val="3308609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Second Step – “Enroll” in the course</a:t>
            </a:r>
            <a:br>
              <a:rPr lang="en-US" dirty="0"/>
            </a:br>
            <a:r>
              <a:rPr lang="en-US" dirty="0"/>
              <a:t>Copy and paste the </a:t>
            </a:r>
            <a:r>
              <a:rPr lang="en-US" dirty="0" err="1"/>
              <a:t>url</a:t>
            </a:r>
            <a:r>
              <a:rPr lang="en-US" dirty="0"/>
              <a:t> into your browser and go to the site.  </a:t>
            </a:r>
            <a:br>
              <a:rPr lang="en-US" dirty="0"/>
            </a:br>
            <a:r>
              <a:rPr lang="en-US" dirty="0"/>
              <a:t>Accessing this site gives you permission to access my course data.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620D2-7144-411D-8263-E9B423831A3D}" type="slidenum">
              <a:rPr lang="en-US" altLang="en-US" smtClean="0"/>
              <a:pPr/>
              <a:t>3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1989" y="4166253"/>
            <a:ext cx="10831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kern="0" dirty="0">
                <a:solidFill>
                  <a:sysClr val="windowText" lastClr="000000"/>
                </a:solidFill>
              </a:rPr>
              <a:t>https://odamid.oda.sas.com/SASODAControlCenter/enroll.html?enroll=ba3c159c-253f-4a95-826c-a77d374ce345</a:t>
            </a:r>
          </a:p>
        </p:txBody>
      </p:sp>
    </p:spTree>
    <p:extLst>
      <p:ext uri="{BB962C8B-B14F-4D97-AF65-F5344CB8AC3E}">
        <p14:creationId xmlns:p14="http://schemas.microsoft.com/office/powerpoint/2010/main" val="3031083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189" y="0"/>
            <a:ext cx="7886700" cy="900966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Access to Example and Homework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620D2-7144-411D-8263-E9B423831A3D}" type="slidenum">
              <a:rPr lang="en-US" altLang="en-US" sz="1800" kern="0">
                <a:solidFill>
                  <a:sysClr val="windowText" lastClr="000000"/>
                </a:solidFill>
              </a:rPr>
              <a:pPr/>
              <a:t>4</a:t>
            </a:fld>
            <a:endParaRPr lang="en-US" altLang="en-US" sz="1800" kern="0">
              <a:solidFill>
                <a:sysClr val="windowText" lastClr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26656" y="2610704"/>
            <a:ext cx="5279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kern="0" dirty="0">
                <a:solidFill>
                  <a:srgbClr val="333333"/>
                </a:solidFill>
                <a:latin typeface="Helvetica Neue"/>
              </a:rPr>
              <a:t> </a:t>
            </a:r>
            <a:r>
              <a:rPr lang="en-US" sz="3200" b="1" kern="0" dirty="0">
                <a:solidFill>
                  <a:srgbClr val="333333"/>
                </a:solidFill>
                <a:latin typeface="Helvetica Neue"/>
              </a:rPr>
              <a:t>/</a:t>
            </a:r>
            <a:r>
              <a:rPr lang="en-US" sz="3200" b="1" kern="0" dirty="0">
                <a:solidFill>
                  <a:srgbClr val="333333"/>
                </a:solidFill>
                <a:cs typeface="Arial" panose="020B0604020202020204" pitchFamily="34" charset="0"/>
              </a:rPr>
              <a:t>courses/d0f434e5ba27fe300</a:t>
            </a:r>
            <a:endParaRPr lang="en-US" sz="3200" kern="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8189" y="1274885"/>
            <a:ext cx="57486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kern="0" dirty="0">
                <a:solidFill>
                  <a:sysClr val="windowText" lastClr="000000"/>
                </a:solidFill>
              </a:rPr>
              <a:t>All data is located in </a:t>
            </a:r>
            <a:r>
              <a:rPr lang="en-US" sz="2800" b="1" i="1" kern="0" dirty="0">
                <a:solidFill>
                  <a:sysClr val="windowText" lastClr="000000"/>
                </a:solidFill>
              </a:rPr>
              <a:t>subdirectories</a:t>
            </a:r>
            <a:r>
              <a:rPr lang="en-US" sz="2800" kern="0" dirty="0">
                <a:solidFill>
                  <a:sysClr val="windowText" lastClr="000000"/>
                </a:solidFill>
              </a:rPr>
              <a:t> of </a:t>
            </a:r>
          </a:p>
          <a:p>
            <a:r>
              <a:rPr lang="en-US" sz="2800" kern="0" dirty="0">
                <a:solidFill>
                  <a:sysClr val="windowText" lastClr="000000"/>
                </a:solidFill>
              </a:rPr>
              <a:t>the following directory on the cloud: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18189" y="3780692"/>
            <a:ext cx="59314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kern="0" dirty="0">
                <a:solidFill>
                  <a:sysClr val="windowText" lastClr="000000"/>
                </a:solidFill>
              </a:rPr>
              <a:t>We will supply the subdirectory names.</a:t>
            </a:r>
          </a:p>
        </p:txBody>
      </p:sp>
    </p:spTree>
    <p:extLst>
      <p:ext uri="{BB962C8B-B14F-4D97-AF65-F5344CB8AC3E}">
        <p14:creationId xmlns:p14="http://schemas.microsoft.com/office/powerpoint/2010/main" val="205782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51888" y="1"/>
            <a:ext cx="2184888" cy="668215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EB397-87A3-4423-B86A-65393C7213DC}" type="slidenum">
              <a:rPr lang="en-US" altLang="en-US" sz="1800" kern="0">
                <a:solidFill>
                  <a:sysClr val="windowText" lastClr="000000"/>
                </a:solidFill>
              </a:rPr>
              <a:pPr/>
              <a:t>5</a:t>
            </a:fld>
            <a:endParaRPr lang="en-US" altLang="en-US" sz="1800" kern="0">
              <a:solidFill>
                <a:sysClr val="windowText" lastClr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8932" y="1758463"/>
            <a:ext cx="79746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ysClr val="windowText" lastClr="000000"/>
                </a:solidFill>
              </a:rPr>
              <a:t>To define the library </a:t>
            </a:r>
            <a:r>
              <a:rPr lang="en-US" sz="2800" b="1" kern="0" dirty="0" err="1">
                <a:solidFill>
                  <a:sysClr val="windowText" lastClr="000000"/>
                </a:solidFill>
              </a:rPr>
              <a:t>orion</a:t>
            </a:r>
            <a:r>
              <a:rPr lang="en-US" sz="2800" kern="0" dirty="0">
                <a:solidFill>
                  <a:sysClr val="windowText" lastClr="000000"/>
                </a:solidFill>
              </a:rPr>
              <a:t> that allows access to the data in the </a:t>
            </a:r>
            <a:r>
              <a:rPr lang="en-US" sz="2800" b="1" kern="0" dirty="0" err="1">
                <a:solidFill>
                  <a:sysClr val="windowText" lastClr="000000"/>
                </a:solidFill>
              </a:rPr>
              <a:t>sql</a:t>
            </a:r>
            <a:r>
              <a:rPr lang="en-US" sz="2800" kern="0" dirty="0">
                <a:solidFill>
                  <a:sysClr val="windowText" lastClr="000000"/>
                </a:solidFill>
              </a:rPr>
              <a:t> subdirectory: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1" y="3174024"/>
            <a:ext cx="758252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kern="0" dirty="0" err="1">
                <a:solidFill>
                  <a:sysClr val="windowText" lastClr="000000"/>
                </a:solidFill>
              </a:rPr>
              <a:t>libname</a:t>
            </a:r>
            <a:r>
              <a:rPr lang="en-US" sz="2800" kern="0" dirty="0">
                <a:solidFill>
                  <a:sysClr val="windowText" lastClr="000000"/>
                </a:solidFill>
              </a:rPr>
              <a:t> </a:t>
            </a:r>
            <a:r>
              <a:rPr lang="en-US" sz="2800" kern="0" dirty="0" err="1">
                <a:solidFill>
                  <a:sysClr val="windowText" lastClr="000000"/>
                </a:solidFill>
              </a:rPr>
              <a:t>orion</a:t>
            </a:r>
            <a:r>
              <a:rPr lang="en-US" sz="2800" kern="0" dirty="0">
                <a:solidFill>
                  <a:sysClr val="windowText" lastClr="000000"/>
                </a:solidFill>
              </a:rPr>
              <a:t> "/courses/d0f434e5ba27fe300/</a:t>
            </a:r>
            <a:r>
              <a:rPr lang="en-US" sz="2800" kern="0" dirty="0" err="1">
                <a:solidFill>
                  <a:sysClr val="windowText" lastClr="000000"/>
                </a:solidFill>
              </a:rPr>
              <a:t>sql</a:t>
            </a:r>
            <a:r>
              <a:rPr lang="en-US" sz="2800" kern="0" dirty="0">
                <a:solidFill>
                  <a:sysClr val="windowText" lastClr="000000"/>
                </a:solidFill>
              </a:rPr>
              <a:t>";</a:t>
            </a:r>
          </a:p>
          <a:p>
            <a:r>
              <a:rPr lang="en-US" sz="2800" kern="0" dirty="0">
                <a:solidFill>
                  <a:sysClr val="windowText" lastClr="000000"/>
                </a:solidFill>
              </a:rPr>
              <a:t>proc contents data=</a:t>
            </a:r>
            <a:r>
              <a:rPr lang="en-US" sz="2800" kern="0" dirty="0" err="1">
                <a:solidFill>
                  <a:sysClr val="windowText" lastClr="000000"/>
                </a:solidFill>
              </a:rPr>
              <a:t>orion</a:t>
            </a:r>
            <a:r>
              <a:rPr lang="en-US" sz="2800" kern="0" dirty="0">
                <a:solidFill>
                  <a:sysClr val="windowText" lastClr="000000"/>
                </a:solidFill>
              </a:rPr>
              <a:t>._all_ nods;</a:t>
            </a:r>
          </a:p>
          <a:p>
            <a:r>
              <a:rPr lang="en-US" sz="2800" kern="0" dirty="0">
                <a:solidFill>
                  <a:sysClr val="windowText" lastClr="000000"/>
                </a:solidFill>
              </a:rPr>
              <a:t>run;</a:t>
            </a:r>
          </a:p>
        </p:txBody>
      </p:sp>
    </p:spTree>
    <p:extLst>
      <p:ext uri="{BB962C8B-B14F-4D97-AF65-F5344CB8AC3E}">
        <p14:creationId xmlns:p14="http://schemas.microsoft.com/office/powerpoint/2010/main" val="250619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Put the following line of code into a “snippet” in SAS On Demand.  It will allow you to easily create </a:t>
            </a:r>
            <a:r>
              <a:rPr lang="en-US" dirty="0" err="1"/>
              <a:t>libnames</a:t>
            </a:r>
            <a:r>
              <a:rPr lang="en-US" dirty="0"/>
              <a:t>, </a:t>
            </a:r>
            <a:r>
              <a:rPr lang="en-US" dirty="0" err="1"/>
              <a:t>filerefs</a:t>
            </a:r>
            <a:r>
              <a:rPr lang="en-US" dirty="0"/>
              <a:t>, etc.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620D2-7144-411D-8263-E9B423831A3D}" type="slidenum">
              <a:rPr lang="en-US" altLang="en-US" smtClean="0"/>
              <a:pPr/>
              <a:t>6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72163" y="3087815"/>
            <a:ext cx="52998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%let path=/courses/d0f434e5ba27fe300;</a:t>
            </a:r>
          </a:p>
        </p:txBody>
      </p:sp>
    </p:spTree>
    <p:extLst>
      <p:ext uri="{BB962C8B-B14F-4D97-AF65-F5344CB8AC3E}">
        <p14:creationId xmlns:p14="http://schemas.microsoft.com/office/powerpoint/2010/main" val="769755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0656" y="0"/>
            <a:ext cx="7601712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Use this macro variable to define libraries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620D2-7144-411D-8263-E9B423831A3D}" type="slidenum">
              <a:rPr lang="en-US" altLang="en-US" smtClean="0"/>
              <a:pPr/>
              <a:t>7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73936" y="1847088"/>
            <a:ext cx="988180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E.g., to define a library called star, to access files in the </a:t>
            </a:r>
            <a:r>
              <a:rPr lang="en-US" sz="3200" dirty="0" err="1"/>
              <a:t>sql</a:t>
            </a:r>
            <a:r>
              <a:rPr lang="en-US" sz="3200" dirty="0"/>
              <a:t> </a:t>
            </a:r>
          </a:p>
          <a:p>
            <a:r>
              <a:rPr lang="en-US" sz="3200" dirty="0"/>
              <a:t>subdirectory  you can use the following code:</a:t>
            </a:r>
          </a:p>
          <a:p>
            <a:endParaRPr lang="en-US" sz="3200" dirty="0"/>
          </a:p>
          <a:p>
            <a:r>
              <a:rPr lang="en-US" sz="3200" dirty="0" err="1"/>
              <a:t>libname</a:t>
            </a:r>
            <a:r>
              <a:rPr lang="en-US" sz="3200" dirty="0"/>
              <a:t> star "&amp;path/</a:t>
            </a:r>
            <a:r>
              <a:rPr lang="en-US" sz="3200" dirty="0" err="1"/>
              <a:t>sql</a:t>
            </a:r>
            <a:r>
              <a:rPr lang="en-US" sz="3200" dirty="0"/>
              <a:t>";</a:t>
            </a:r>
          </a:p>
          <a:p>
            <a:endParaRPr lang="en-US" sz="3200" dirty="0"/>
          </a:p>
          <a:p>
            <a:r>
              <a:rPr lang="en-US" sz="3200" b="1" dirty="0"/>
              <a:t>The double quotes, in this case, are required.</a:t>
            </a:r>
          </a:p>
        </p:txBody>
      </p:sp>
    </p:spTree>
    <p:extLst>
      <p:ext uri="{BB962C8B-B14F-4D97-AF65-F5344CB8AC3E}">
        <p14:creationId xmlns:p14="http://schemas.microsoft.com/office/powerpoint/2010/main" val="1667550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184" y="2724279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If you are not familiar with SAS Studio, view the introductory video.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620D2-7144-411D-8263-E9B423831A3D}" type="slidenum">
              <a:rPr lang="en-US" altLang="en-US" smtClean="0"/>
              <a:pPr/>
              <a:t>8</a:t>
            </a:fld>
            <a:endParaRPr lang="en-US" altLang="en-US" b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11595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225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Helvetica Neue</vt:lpstr>
      <vt:lpstr>Times New Roman</vt:lpstr>
      <vt:lpstr>1_Office Theme</vt:lpstr>
      <vt:lpstr>SAS On Demand for Academics</vt:lpstr>
      <vt:lpstr>PowerPoint Presentation</vt:lpstr>
      <vt:lpstr>Second Step – “Enroll” in the course Copy and paste the url into your browser and go to the site.   Accessing this site gives you permission to access my course data.</vt:lpstr>
      <vt:lpstr>Access to Example and Homework Data</vt:lpstr>
      <vt:lpstr>Example</vt:lpstr>
      <vt:lpstr>Put the following line of code into a “snippet” in SAS On Demand.  It will allow you to easily create libnames, filerefs, etc.</vt:lpstr>
      <vt:lpstr>Use this macro variable to define libraries</vt:lpstr>
      <vt:lpstr>If you are not familiar with SAS Studio, view the introductory video.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9</cp:revision>
  <dcterms:created xsi:type="dcterms:W3CDTF">2016-12-08T20:33:04Z</dcterms:created>
  <dcterms:modified xsi:type="dcterms:W3CDTF">2017-05-13T14:48:12Z</dcterms:modified>
</cp:coreProperties>
</file>