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70" d="100"/>
          <a:sy n="70" d="100"/>
        </p:scale>
        <p:origin x="468" y="5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a:p>
        </p:txBody>
      </p:sp>
      <p:sp>
        <p:nvSpPr>
          <p:cNvPr id="4" name="Date Placeholder 3"/>
          <p:cNvSpPr>
            <a:spLocks noGrp="1"/>
          </p:cNvSpPr>
          <p:nvPr>
            <p:ph type="dt" sz="half" idx="10"/>
          </p:nvPr>
        </p:nvSpPr>
        <p:spPr/>
        <p:txBody>
          <a:bodyPr/>
          <a:lstStyle/>
          <a:p>
            <a:fld id="{2401F1FF-B922-489A-97ED-55072E3B1CB5}" type="datetimeFigureOut">
              <a:rPr lang="en-US" smtClean="0"/>
              <a:t>12/15/2016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9D0A6B3-0523-4242-A093-FCF940315F4F}" type="slidenum">
              <a:rPr lang="en-US" smtClean="0"/>
              <a:t>‹#›</a:t>
            </a:fld>
            <a:endParaRPr lang="en-US"/>
          </a:p>
        </p:txBody>
      </p:sp>
    </p:spTree>
    <p:extLst>
      <p:ext uri="{BB962C8B-B14F-4D97-AF65-F5344CB8AC3E}">
        <p14:creationId xmlns:p14="http://schemas.microsoft.com/office/powerpoint/2010/main" val="13633348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a:p>
        </p:txBody>
      </p:sp>
      <p:sp>
        <p:nvSpPr>
          <p:cNvPr id="4" name="Date Placeholder 3"/>
          <p:cNvSpPr>
            <a:spLocks noGrp="1"/>
          </p:cNvSpPr>
          <p:nvPr>
            <p:ph type="dt" sz="half" idx="10"/>
          </p:nvPr>
        </p:nvSpPr>
        <p:spPr/>
        <p:txBody>
          <a:bodyPr/>
          <a:lstStyle/>
          <a:p>
            <a:fld id="{2401F1FF-B922-489A-97ED-55072E3B1CB5}" type="datetimeFigureOut">
              <a:rPr lang="en-US" smtClean="0"/>
              <a:t>12/15/2016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9D0A6B3-0523-4242-A093-FCF940315F4F}" type="slidenum">
              <a:rPr lang="en-US" smtClean="0"/>
              <a:t>‹#›</a:t>
            </a:fld>
            <a:endParaRPr lang="en-US"/>
          </a:p>
        </p:txBody>
      </p:sp>
    </p:spTree>
    <p:extLst>
      <p:ext uri="{BB962C8B-B14F-4D97-AF65-F5344CB8AC3E}">
        <p14:creationId xmlns:p14="http://schemas.microsoft.com/office/powerpoint/2010/main" val="18797655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a:p>
        </p:txBody>
      </p:sp>
      <p:sp>
        <p:nvSpPr>
          <p:cNvPr id="4" name="Date Placeholder 3"/>
          <p:cNvSpPr>
            <a:spLocks noGrp="1"/>
          </p:cNvSpPr>
          <p:nvPr>
            <p:ph type="dt" sz="half" idx="10"/>
          </p:nvPr>
        </p:nvSpPr>
        <p:spPr/>
        <p:txBody>
          <a:bodyPr/>
          <a:lstStyle/>
          <a:p>
            <a:fld id="{2401F1FF-B922-489A-97ED-55072E3B1CB5}" type="datetimeFigureOut">
              <a:rPr lang="en-US" smtClean="0"/>
              <a:t>12/15/2016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9D0A6B3-0523-4242-A093-FCF940315F4F}" type="slidenum">
              <a:rPr lang="en-US" smtClean="0"/>
              <a:t>‹#›</a:t>
            </a:fld>
            <a:endParaRPr lang="en-US"/>
          </a:p>
        </p:txBody>
      </p:sp>
    </p:spTree>
    <p:extLst>
      <p:ext uri="{BB962C8B-B14F-4D97-AF65-F5344CB8AC3E}">
        <p14:creationId xmlns:p14="http://schemas.microsoft.com/office/powerpoint/2010/main" val="33189128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a:p>
        </p:txBody>
      </p:sp>
      <p:sp>
        <p:nvSpPr>
          <p:cNvPr id="4" name="Date Placeholder 3"/>
          <p:cNvSpPr>
            <a:spLocks noGrp="1"/>
          </p:cNvSpPr>
          <p:nvPr>
            <p:ph type="dt" sz="half" idx="10"/>
          </p:nvPr>
        </p:nvSpPr>
        <p:spPr/>
        <p:txBody>
          <a:bodyPr/>
          <a:lstStyle/>
          <a:p>
            <a:fld id="{2401F1FF-B922-489A-97ED-55072E3B1CB5}" type="datetimeFigureOut">
              <a:rPr lang="en-US" smtClean="0"/>
              <a:t>12/15/2016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9D0A6B3-0523-4242-A093-FCF940315F4F}" type="slidenum">
              <a:rPr lang="en-US" smtClean="0"/>
              <a:t>‹#›</a:t>
            </a:fld>
            <a:endParaRPr lang="en-US"/>
          </a:p>
        </p:txBody>
      </p:sp>
    </p:spTree>
    <p:extLst>
      <p:ext uri="{BB962C8B-B14F-4D97-AF65-F5344CB8AC3E}">
        <p14:creationId xmlns:p14="http://schemas.microsoft.com/office/powerpoint/2010/main" val="18232402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2401F1FF-B922-489A-97ED-55072E3B1CB5}" type="datetimeFigureOut">
              <a:rPr lang="en-US" smtClean="0"/>
              <a:t>12/15/2016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9D0A6B3-0523-4242-A093-FCF940315F4F}" type="slidenum">
              <a:rPr lang="en-US" smtClean="0"/>
              <a:t>‹#›</a:t>
            </a:fld>
            <a:endParaRPr lang="en-US"/>
          </a:p>
        </p:txBody>
      </p:sp>
    </p:spTree>
    <p:extLst>
      <p:ext uri="{BB962C8B-B14F-4D97-AF65-F5344CB8AC3E}">
        <p14:creationId xmlns:p14="http://schemas.microsoft.com/office/powerpoint/2010/main" val="31314931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a:p>
        </p:txBody>
      </p:sp>
      <p:sp>
        <p:nvSpPr>
          <p:cNvPr id="5" name="Date Placeholder 4"/>
          <p:cNvSpPr>
            <a:spLocks noGrp="1"/>
          </p:cNvSpPr>
          <p:nvPr>
            <p:ph type="dt" sz="half" idx="10"/>
          </p:nvPr>
        </p:nvSpPr>
        <p:spPr/>
        <p:txBody>
          <a:bodyPr/>
          <a:lstStyle/>
          <a:p>
            <a:fld id="{2401F1FF-B922-489A-97ED-55072E3B1CB5}" type="datetimeFigureOut">
              <a:rPr lang="en-US" smtClean="0"/>
              <a:t>12/15/2016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9D0A6B3-0523-4242-A093-FCF940315F4F}" type="slidenum">
              <a:rPr lang="en-US" smtClean="0"/>
              <a:t>‹#›</a:t>
            </a:fld>
            <a:endParaRPr lang="en-US"/>
          </a:p>
        </p:txBody>
      </p:sp>
    </p:spTree>
    <p:extLst>
      <p:ext uri="{BB962C8B-B14F-4D97-AF65-F5344CB8AC3E}">
        <p14:creationId xmlns:p14="http://schemas.microsoft.com/office/powerpoint/2010/main" val="15975804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a:p>
        </p:txBody>
      </p:sp>
      <p:sp>
        <p:nvSpPr>
          <p:cNvPr id="7" name="Date Placeholder 6"/>
          <p:cNvSpPr>
            <a:spLocks noGrp="1"/>
          </p:cNvSpPr>
          <p:nvPr>
            <p:ph type="dt" sz="half" idx="10"/>
          </p:nvPr>
        </p:nvSpPr>
        <p:spPr/>
        <p:txBody>
          <a:bodyPr/>
          <a:lstStyle/>
          <a:p>
            <a:fld id="{2401F1FF-B922-489A-97ED-55072E3B1CB5}" type="datetimeFigureOut">
              <a:rPr lang="en-US" smtClean="0"/>
              <a:t>12/15/2016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9D0A6B3-0523-4242-A093-FCF940315F4F}" type="slidenum">
              <a:rPr lang="en-US" smtClean="0"/>
              <a:t>‹#›</a:t>
            </a:fld>
            <a:endParaRPr lang="en-US"/>
          </a:p>
        </p:txBody>
      </p:sp>
    </p:spTree>
    <p:extLst>
      <p:ext uri="{BB962C8B-B14F-4D97-AF65-F5344CB8AC3E}">
        <p14:creationId xmlns:p14="http://schemas.microsoft.com/office/powerpoint/2010/main" val="9875835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a:p>
        </p:txBody>
      </p:sp>
      <p:sp>
        <p:nvSpPr>
          <p:cNvPr id="3" name="Date Placeholder 2"/>
          <p:cNvSpPr>
            <a:spLocks noGrp="1"/>
          </p:cNvSpPr>
          <p:nvPr>
            <p:ph type="dt" sz="half" idx="10"/>
          </p:nvPr>
        </p:nvSpPr>
        <p:spPr/>
        <p:txBody>
          <a:bodyPr/>
          <a:lstStyle/>
          <a:p>
            <a:fld id="{2401F1FF-B922-489A-97ED-55072E3B1CB5}" type="datetimeFigureOut">
              <a:rPr lang="en-US" smtClean="0"/>
              <a:t>12/15/2016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9D0A6B3-0523-4242-A093-FCF940315F4F}" type="slidenum">
              <a:rPr lang="en-US" smtClean="0"/>
              <a:t>‹#›</a:t>
            </a:fld>
            <a:endParaRPr lang="en-US"/>
          </a:p>
        </p:txBody>
      </p:sp>
    </p:spTree>
    <p:extLst>
      <p:ext uri="{BB962C8B-B14F-4D97-AF65-F5344CB8AC3E}">
        <p14:creationId xmlns:p14="http://schemas.microsoft.com/office/powerpoint/2010/main" val="22769276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401F1FF-B922-489A-97ED-55072E3B1CB5}" type="datetimeFigureOut">
              <a:rPr lang="en-US" smtClean="0"/>
              <a:t>12/15/2016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9D0A6B3-0523-4242-A093-FCF940315F4F}" type="slidenum">
              <a:rPr lang="en-US" smtClean="0"/>
              <a:t>‹#›</a:t>
            </a:fld>
            <a:endParaRPr lang="en-US"/>
          </a:p>
        </p:txBody>
      </p:sp>
    </p:spTree>
    <p:extLst>
      <p:ext uri="{BB962C8B-B14F-4D97-AF65-F5344CB8AC3E}">
        <p14:creationId xmlns:p14="http://schemas.microsoft.com/office/powerpoint/2010/main" val="32965518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2401F1FF-B922-489A-97ED-55072E3B1CB5}" type="datetimeFigureOut">
              <a:rPr lang="en-US" smtClean="0"/>
              <a:t>12/15/2016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9D0A6B3-0523-4242-A093-FCF940315F4F}" type="slidenum">
              <a:rPr lang="en-US" smtClean="0"/>
              <a:t>‹#›</a:t>
            </a:fld>
            <a:endParaRPr lang="en-US"/>
          </a:p>
        </p:txBody>
      </p:sp>
    </p:spTree>
    <p:extLst>
      <p:ext uri="{BB962C8B-B14F-4D97-AF65-F5344CB8AC3E}">
        <p14:creationId xmlns:p14="http://schemas.microsoft.com/office/powerpoint/2010/main" val="5230128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2401F1FF-B922-489A-97ED-55072E3B1CB5}" type="datetimeFigureOut">
              <a:rPr lang="en-US" smtClean="0"/>
              <a:t>12/15/2016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9D0A6B3-0523-4242-A093-FCF940315F4F}" type="slidenum">
              <a:rPr lang="en-US" smtClean="0"/>
              <a:t>‹#›</a:t>
            </a:fld>
            <a:endParaRPr lang="en-US"/>
          </a:p>
        </p:txBody>
      </p:sp>
    </p:spTree>
    <p:extLst>
      <p:ext uri="{BB962C8B-B14F-4D97-AF65-F5344CB8AC3E}">
        <p14:creationId xmlns:p14="http://schemas.microsoft.com/office/powerpoint/2010/main" val="15464717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401F1FF-B922-489A-97ED-55072E3B1CB5}" type="datetimeFigureOut">
              <a:rPr lang="en-US" smtClean="0"/>
              <a:t>12/15/2016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9D0A6B3-0523-4242-A093-FCF940315F4F}" type="slidenum">
              <a:rPr lang="en-US" smtClean="0"/>
              <a:t>‹#›</a:t>
            </a:fld>
            <a:endParaRPr lang="en-US"/>
          </a:p>
        </p:txBody>
      </p:sp>
    </p:spTree>
    <p:extLst>
      <p:ext uri="{BB962C8B-B14F-4D97-AF65-F5344CB8AC3E}">
        <p14:creationId xmlns:p14="http://schemas.microsoft.com/office/powerpoint/2010/main" val="110979265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Assembling and Submitting Homework</a:t>
            </a:r>
          </a:p>
        </p:txBody>
      </p:sp>
    </p:spTree>
    <p:extLst>
      <p:ext uri="{BB962C8B-B14F-4D97-AF65-F5344CB8AC3E}">
        <p14:creationId xmlns:p14="http://schemas.microsoft.com/office/powerpoint/2010/main" val="10471354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39496" y="2889504"/>
            <a:ext cx="8258415" cy="2400657"/>
          </a:xfrm>
          <a:prstGeom prst="rect">
            <a:avLst/>
          </a:prstGeom>
          <a:noFill/>
        </p:spPr>
        <p:txBody>
          <a:bodyPr wrap="none" rtlCol="0">
            <a:spAutoFit/>
          </a:bodyPr>
          <a:lstStyle/>
          <a:p>
            <a:r>
              <a:rPr lang="en-US" b="1" dirty="0"/>
              <a:t>Homework</a:t>
            </a:r>
            <a:endParaRPr lang="en-US" dirty="0"/>
          </a:p>
          <a:p>
            <a:r>
              <a:rPr lang="en-US" dirty="0"/>
              <a:t> </a:t>
            </a:r>
          </a:p>
          <a:p>
            <a:r>
              <a:rPr lang="en-US" dirty="0"/>
              <a:t>The SAS data set </a:t>
            </a:r>
            <a:r>
              <a:rPr lang="en-US" dirty="0" err="1"/>
              <a:t>examsubset</a:t>
            </a:r>
            <a:r>
              <a:rPr lang="en-US" dirty="0"/>
              <a:t> is in </a:t>
            </a:r>
            <a:r>
              <a:rPr lang="en-US"/>
              <a:t>the s5066/Nhanes3 </a:t>
            </a:r>
            <a:r>
              <a:rPr lang="en-US" dirty="0"/>
              <a:t>sub directory.</a:t>
            </a:r>
          </a:p>
          <a:p>
            <a:endParaRPr lang="en-US" dirty="0"/>
          </a:p>
          <a:p>
            <a:pPr lvl="0"/>
            <a:r>
              <a:rPr lang="en-US" dirty="0"/>
              <a:t> 1.  Write a program to examine the descriptor portion of the SAS data set </a:t>
            </a:r>
            <a:r>
              <a:rPr lang="en-US" dirty="0" err="1"/>
              <a:t>examsubset</a:t>
            </a:r>
            <a:r>
              <a:rPr lang="en-US" dirty="0"/>
              <a:t>.</a:t>
            </a:r>
          </a:p>
          <a:p>
            <a:r>
              <a:rPr lang="en-US" dirty="0"/>
              <a:t> </a:t>
            </a:r>
          </a:p>
          <a:p>
            <a:pPr lvl="0"/>
            <a:r>
              <a:rPr lang="en-US" dirty="0"/>
              <a:t>2.  Write a program to display the first five observations on the data set </a:t>
            </a:r>
            <a:r>
              <a:rPr lang="en-US" dirty="0" err="1"/>
              <a:t>examsubset</a:t>
            </a:r>
            <a:r>
              <a:rPr lang="en-US" dirty="0"/>
              <a:t>.</a:t>
            </a:r>
          </a:p>
          <a:p>
            <a:endParaRPr lang="en-US" sz="2400" dirty="0"/>
          </a:p>
        </p:txBody>
      </p:sp>
    </p:spTree>
    <p:extLst>
      <p:ext uri="{BB962C8B-B14F-4D97-AF65-F5344CB8AC3E}">
        <p14:creationId xmlns:p14="http://schemas.microsoft.com/office/powerpoint/2010/main" val="32720721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74320" y="889844"/>
            <a:ext cx="11795760" cy="3970318"/>
          </a:xfrm>
          <a:prstGeom prst="rect">
            <a:avLst/>
          </a:prstGeom>
        </p:spPr>
        <p:txBody>
          <a:bodyPr wrap="square">
            <a:spAutoFit/>
          </a:bodyPr>
          <a:lstStyle/>
          <a:p>
            <a:r>
              <a:rPr lang="en-US" dirty="0">
                <a:solidFill>
                  <a:srgbClr val="008000"/>
                </a:solidFill>
                <a:latin typeface="Lucida Console" panose="020B0609040504020204" pitchFamily="49" charset="0"/>
              </a:rPr>
              <a:t>/*I, Dan McGee, certify that all of the code in this submission was </a:t>
            </a:r>
          </a:p>
          <a:p>
            <a:r>
              <a:rPr lang="en-US" dirty="0">
                <a:solidFill>
                  <a:srgbClr val="008000"/>
                </a:solidFill>
                <a:latin typeface="Lucida Console" panose="020B0609040504020204" pitchFamily="49" charset="0"/>
              </a:rPr>
              <a:t>	written by me without assistance from others*/</a:t>
            </a:r>
            <a:endParaRPr lang="en-US" dirty="0">
              <a:solidFill>
                <a:srgbClr val="000000"/>
              </a:solidFill>
              <a:latin typeface="Lucida Console" panose="020B0609040504020204" pitchFamily="49" charset="0"/>
            </a:endParaRPr>
          </a:p>
          <a:p>
            <a:r>
              <a:rPr lang="en-US" dirty="0">
                <a:solidFill>
                  <a:srgbClr val="008000"/>
                </a:solidFill>
                <a:latin typeface="Lucida Console" panose="020B0609040504020204" pitchFamily="49" charset="0"/>
              </a:rPr>
              <a:t>/*all libnames in the beginning*/</a:t>
            </a:r>
            <a:r>
              <a:rPr lang="en-US" dirty="0">
                <a:solidFill>
                  <a:srgbClr val="000000"/>
                </a:solidFill>
                <a:latin typeface="Lucida Console" panose="020B0609040504020204" pitchFamily="49" charset="0"/>
              </a:rPr>
              <a:t>	</a:t>
            </a:r>
          </a:p>
          <a:p>
            <a:r>
              <a:rPr lang="en-US" dirty="0">
                <a:solidFill>
                  <a:srgbClr val="0000FF"/>
                </a:solidFill>
                <a:latin typeface="Lucida Console" panose="020B0609040504020204" pitchFamily="49" charset="0"/>
              </a:rPr>
              <a:t>libname</a:t>
            </a:r>
            <a:r>
              <a:rPr lang="en-US" dirty="0">
                <a:solidFill>
                  <a:srgbClr val="000000"/>
                </a:solidFill>
                <a:latin typeface="Lucida Console" panose="020B0609040504020204" pitchFamily="49" charset="0"/>
              </a:rPr>
              <a:t> Nhanes3  </a:t>
            </a:r>
            <a:r>
              <a:rPr lang="en-US" dirty="0">
                <a:solidFill>
                  <a:srgbClr val="800080"/>
                </a:solidFill>
                <a:latin typeface="Lucida Console" panose="020B0609040504020204" pitchFamily="49" charset="0"/>
              </a:rPr>
              <a:t>"/courses/d0f434e5ba27fe300/s5066/Nhanes3"</a:t>
            </a:r>
            <a:r>
              <a:rPr lang="en-US" dirty="0">
                <a:solidFill>
                  <a:srgbClr val="000000"/>
                </a:solidFill>
                <a:latin typeface="Lucida Console" panose="020B0609040504020204" pitchFamily="49" charset="0"/>
              </a:rPr>
              <a:t>;</a:t>
            </a:r>
          </a:p>
          <a:p>
            <a:endParaRPr lang="en-US" dirty="0">
              <a:solidFill>
                <a:srgbClr val="000000"/>
              </a:solidFill>
              <a:latin typeface="Lucida Console" panose="020B0609040504020204" pitchFamily="49" charset="0"/>
            </a:endParaRPr>
          </a:p>
          <a:p>
            <a:r>
              <a:rPr lang="en-US" dirty="0">
                <a:solidFill>
                  <a:srgbClr val="008000"/>
                </a:solidFill>
                <a:latin typeface="Lucida Console" panose="020B0609040504020204" pitchFamily="49" charset="0"/>
              </a:rPr>
              <a:t>/*Problem 1*/</a:t>
            </a:r>
            <a:endParaRPr lang="en-US" dirty="0">
              <a:solidFill>
                <a:srgbClr val="000000"/>
              </a:solidFill>
              <a:latin typeface="Lucida Console" panose="020B0609040504020204" pitchFamily="49" charset="0"/>
            </a:endParaRPr>
          </a:p>
          <a:p>
            <a:r>
              <a:rPr lang="en-US" b="1" dirty="0">
                <a:solidFill>
                  <a:srgbClr val="000080"/>
                </a:solidFill>
                <a:latin typeface="Lucida Console" panose="020B0609040504020204" pitchFamily="49" charset="0"/>
              </a:rPr>
              <a:t>proc</a:t>
            </a:r>
            <a:r>
              <a:rPr lang="en-US" dirty="0">
                <a:solidFill>
                  <a:srgbClr val="000000"/>
                </a:solidFill>
                <a:latin typeface="Lucida Console" panose="020B0609040504020204" pitchFamily="49" charset="0"/>
              </a:rPr>
              <a:t> </a:t>
            </a:r>
            <a:r>
              <a:rPr lang="en-US" b="1" dirty="0">
                <a:solidFill>
                  <a:srgbClr val="000080"/>
                </a:solidFill>
                <a:latin typeface="Lucida Console" panose="020B0609040504020204" pitchFamily="49" charset="0"/>
              </a:rPr>
              <a:t>contents</a:t>
            </a:r>
            <a:r>
              <a:rPr lang="en-US" dirty="0">
                <a:solidFill>
                  <a:srgbClr val="000000"/>
                </a:solidFill>
                <a:latin typeface="Lucida Console" panose="020B0609040504020204" pitchFamily="49" charset="0"/>
              </a:rPr>
              <a:t> </a:t>
            </a:r>
            <a:r>
              <a:rPr lang="en-US" dirty="0">
                <a:solidFill>
                  <a:srgbClr val="0000FF"/>
                </a:solidFill>
                <a:latin typeface="Lucida Console" panose="020B0609040504020204" pitchFamily="49" charset="0"/>
              </a:rPr>
              <a:t>data</a:t>
            </a:r>
            <a:r>
              <a:rPr lang="en-US" dirty="0">
                <a:solidFill>
                  <a:srgbClr val="000000"/>
                </a:solidFill>
                <a:latin typeface="Lucida Console" panose="020B0609040504020204" pitchFamily="49" charset="0"/>
              </a:rPr>
              <a:t>=nhanes3.examsubset;</a:t>
            </a:r>
          </a:p>
          <a:p>
            <a:r>
              <a:rPr lang="en-US" b="1" dirty="0">
                <a:solidFill>
                  <a:srgbClr val="000080"/>
                </a:solidFill>
                <a:latin typeface="Lucida Console" panose="020B0609040504020204" pitchFamily="49" charset="0"/>
              </a:rPr>
              <a:t>run</a:t>
            </a:r>
            <a:r>
              <a:rPr lang="en-US" dirty="0">
                <a:solidFill>
                  <a:srgbClr val="000000"/>
                </a:solidFill>
                <a:latin typeface="Lucida Console" panose="020B0609040504020204" pitchFamily="49" charset="0"/>
              </a:rPr>
              <a:t>;</a:t>
            </a:r>
          </a:p>
          <a:p>
            <a:endParaRPr lang="en-US" dirty="0">
              <a:solidFill>
                <a:srgbClr val="000000"/>
              </a:solidFill>
              <a:latin typeface="Lucida Console" panose="020B0609040504020204" pitchFamily="49" charset="0"/>
            </a:endParaRPr>
          </a:p>
          <a:p>
            <a:r>
              <a:rPr lang="en-US" dirty="0">
                <a:solidFill>
                  <a:srgbClr val="008000"/>
                </a:solidFill>
                <a:latin typeface="Lucida Console" panose="020B0609040504020204" pitchFamily="49" charset="0"/>
              </a:rPr>
              <a:t>/*Problem 2*/</a:t>
            </a:r>
            <a:endParaRPr lang="en-US" dirty="0">
              <a:solidFill>
                <a:srgbClr val="000000"/>
              </a:solidFill>
              <a:latin typeface="Lucida Console" panose="020B0609040504020204" pitchFamily="49" charset="0"/>
            </a:endParaRPr>
          </a:p>
          <a:p>
            <a:r>
              <a:rPr lang="en-US" b="1" dirty="0">
                <a:solidFill>
                  <a:srgbClr val="000080"/>
                </a:solidFill>
                <a:latin typeface="Lucida Console" panose="020B0609040504020204" pitchFamily="49" charset="0"/>
              </a:rPr>
              <a:t>proc</a:t>
            </a:r>
            <a:r>
              <a:rPr lang="en-US" dirty="0">
                <a:solidFill>
                  <a:srgbClr val="000000"/>
                </a:solidFill>
                <a:latin typeface="Lucida Console" panose="020B0609040504020204" pitchFamily="49" charset="0"/>
              </a:rPr>
              <a:t> </a:t>
            </a:r>
            <a:r>
              <a:rPr lang="en-US" b="1" dirty="0">
                <a:solidFill>
                  <a:srgbClr val="000080"/>
                </a:solidFill>
                <a:latin typeface="Lucida Console" panose="020B0609040504020204" pitchFamily="49" charset="0"/>
              </a:rPr>
              <a:t>print</a:t>
            </a:r>
            <a:r>
              <a:rPr lang="en-US" dirty="0">
                <a:solidFill>
                  <a:srgbClr val="000000"/>
                </a:solidFill>
                <a:latin typeface="Lucida Console" panose="020B0609040504020204" pitchFamily="49" charset="0"/>
              </a:rPr>
              <a:t> </a:t>
            </a:r>
            <a:r>
              <a:rPr lang="en-US" dirty="0">
                <a:solidFill>
                  <a:srgbClr val="0000FF"/>
                </a:solidFill>
                <a:latin typeface="Lucida Console" panose="020B0609040504020204" pitchFamily="49" charset="0"/>
              </a:rPr>
              <a:t>data</a:t>
            </a:r>
            <a:r>
              <a:rPr lang="en-US" dirty="0">
                <a:solidFill>
                  <a:srgbClr val="000000"/>
                </a:solidFill>
                <a:latin typeface="Lucida Console" panose="020B0609040504020204" pitchFamily="49" charset="0"/>
              </a:rPr>
              <a:t>=nhanes3.examsubset(</a:t>
            </a:r>
            <a:r>
              <a:rPr lang="en-US" dirty="0" err="1">
                <a:solidFill>
                  <a:srgbClr val="0000FF"/>
                </a:solidFill>
                <a:latin typeface="Lucida Console" panose="020B0609040504020204" pitchFamily="49" charset="0"/>
              </a:rPr>
              <a:t>obs</a:t>
            </a:r>
            <a:r>
              <a:rPr lang="en-US" dirty="0">
                <a:solidFill>
                  <a:srgbClr val="000000"/>
                </a:solidFill>
                <a:latin typeface="Lucida Console" panose="020B0609040504020204" pitchFamily="49" charset="0"/>
              </a:rPr>
              <a:t>=</a:t>
            </a:r>
            <a:r>
              <a:rPr lang="en-US" b="1" dirty="0">
                <a:solidFill>
                  <a:srgbClr val="008080"/>
                </a:solidFill>
                <a:latin typeface="Lucida Console" panose="020B0609040504020204" pitchFamily="49" charset="0"/>
              </a:rPr>
              <a:t>5</a:t>
            </a:r>
            <a:r>
              <a:rPr lang="en-US" dirty="0">
                <a:solidFill>
                  <a:srgbClr val="000000"/>
                </a:solidFill>
                <a:latin typeface="Lucida Console" panose="020B0609040504020204" pitchFamily="49" charset="0"/>
              </a:rPr>
              <a:t>);</a:t>
            </a:r>
          </a:p>
          <a:p>
            <a:r>
              <a:rPr lang="en-US" b="1" dirty="0">
                <a:solidFill>
                  <a:srgbClr val="000080"/>
                </a:solidFill>
                <a:latin typeface="Lucida Console" panose="020B0609040504020204" pitchFamily="49" charset="0"/>
              </a:rPr>
              <a:t>run</a:t>
            </a:r>
            <a:r>
              <a:rPr lang="en-US" dirty="0">
                <a:solidFill>
                  <a:srgbClr val="000000"/>
                </a:solidFill>
                <a:latin typeface="Lucida Console" panose="020B0609040504020204" pitchFamily="49" charset="0"/>
              </a:rPr>
              <a:t>;</a:t>
            </a:r>
          </a:p>
          <a:p>
            <a:endParaRPr lang="en-US" dirty="0">
              <a:solidFill>
                <a:srgbClr val="000000"/>
              </a:solidFill>
              <a:latin typeface="Lucida Console" panose="020B0609040504020204" pitchFamily="49" charset="0"/>
            </a:endParaRPr>
          </a:p>
          <a:p>
            <a:r>
              <a:rPr lang="en-US" dirty="0">
                <a:solidFill>
                  <a:srgbClr val="008000"/>
                </a:solidFill>
                <a:latin typeface="Lucida Console" panose="020B0609040504020204" pitchFamily="49" charset="0"/>
              </a:rPr>
              <a:t>/*additional Problems*/</a:t>
            </a:r>
            <a:endParaRPr lang="en-US" dirty="0"/>
          </a:p>
        </p:txBody>
      </p:sp>
    </p:spTree>
    <p:extLst>
      <p:ext uri="{BB962C8B-B14F-4D97-AF65-F5344CB8AC3E}">
        <p14:creationId xmlns:p14="http://schemas.microsoft.com/office/powerpoint/2010/main" val="36951966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76" y="2166493"/>
            <a:ext cx="10515600" cy="1325563"/>
          </a:xfrm>
        </p:spPr>
        <p:txBody>
          <a:bodyPr>
            <a:normAutofit fontScale="90000"/>
          </a:bodyPr>
          <a:lstStyle/>
          <a:p>
            <a:r>
              <a:rPr lang="en-US" dirty="0"/>
              <a:t>Assembled homework should be submitted to the appropriate assignment on blackboard.</a:t>
            </a:r>
            <a:br>
              <a:rPr lang="en-US" dirty="0"/>
            </a:br>
            <a:br>
              <a:rPr lang="en-US" dirty="0"/>
            </a:br>
            <a:r>
              <a:rPr lang="en-US" dirty="0"/>
              <a:t>The file should be in plain text format and include your name and the assignment name in the filename, e.g.</a:t>
            </a:r>
            <a:br>
              <a:rPr lang="en-US" dirty="0"/>
            </a:br>
            <a:br>
              <a:rPr lang="en-US" dirty="0"/>
            </a:br>
            <a:r>
              <a:rPr lang="en-US" dirty="0"/>
              <a:t>DanMcGeeHwWeek1.sas</a:t>
            </a:r>
          </a:p>
        </p:txBody>
      </p:sp>
    </p:spTree>
    <p:extLst>
      <p:ext uri="{BB962C8B-B14F-4D97-AF65-F5344CB8AC3E}">
        <p14:creationId xmlns:p14="http://schemas.microsoft.com/office/powerpoint/2010/main" val="402334097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TotalTime>
  <Words>33</Words>
  <Application>Microsoft Office PowerPoint</Application>
  <PresentationFormat>Widescreen</PresentationFormat>
  <Paragraphs>23</Paragraphs>
  <Slides>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Arial</vt:lpstr>
      <vt:lpstr>Calibri</vt:lpstr>
      <vt:lpstr>Calibri Light</vt:lpstr>
      <vt:lpstr>Lucida Console</vt:lpstr>
      <vt:lpstr>Office Theme</vt:lpstr>
      <vt:lpstr>Assembling and Submitting Homework</vt:lpstr>
      <vt:lpstr>PowerPoint Presentation</vt:lpstr>
      <vt:lpstr>PowerPoint Presentation</vt:lpstr>
      <vt:lpstr>Assembled homework should be submitted to the appropriate assignment on blackboard.  The file should be in plain text format and include your name and the assignment name in the filename, e.g.  DanMcGeeHwWeek1.sas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Assembling and Submitting Homework</dc:title>
  <dc:creator>Dan McGee</dc:creator>
  <cp:lastModifiedBy>Dan McGee</cp:lastModifiedBy>
  <cp:revision>2</cp:revision>
  <dcterms:created xsi:type="dcterms:W3CDTF">2016-12-15T18:44:44Z</dcterms:created>
  <dcterms:modified xsi:type="dcterms:W3CDTF">2016-12-15T18:57:15Z</dcterms:modified>
</cp:coreProperties>
</file>