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31" r:id="rId2"/>
    <p:sldId id="332" r:id="rId3"/>
    <p:sldId id="333" r:id="rId4"/>
    <p:sldId id="334" r:id="rId5"/>
    <p:sldId id="335" r:id="rId6"/>
    <p:sldId id="402" r:id="rId7"/>
    <p:sldId id="336" r:id="rId8"/>
    <p:sldId id="400" r:id="rId9"/>
    <p:sldId id="269" r:id="rId10"/>
    <p:sldId id="337" r:id="rId11"/>
    <p:sldId id="338" r:id="rId12"/>
    <p:sldId id="339" r:id="rId13"/>
    <p:sldId id="340" r:id="rId14"/>
    <p:sldId id="341" r:id="rId15"/>
    <p:sldId id="342" r:id="rId16"/>
    <p:sldId id="355" r:id="rId17"/>
    <p:sldId id="399" r:id="rId18"/>
    <p:sldId id="343" r:id="rId19"/>
    <p:sldId id="344" r:id="rId20"/>
    <p:sldId id="345" r:id="rId21"/>
    <p:sldId id="346" r:id="rId22"/>
    <p:sldId id="347" r:id="rId23"/>
    <p:sldId id="348" r:id="rId24"/>
    <p:sldId id="349" r:id="rId25"/>
    <p:sldId id="350" r:id="rId26"/>
    <p:sldId id="351" r:id="rId27"/>
    <p:sldId id="352" r:id="rId28"/>
    <p:sldId id="354" r:id="rId29"/>
    <p:sldId id="356" r:id="rId30"/>
    <p:sldId id="357" r:id="rId31"/>
    <p:sldId id="358" r:id="rId32"/>
    <p:sldId id="403"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378" r:id="rId53"/>
    <p:sldId id="379" r:id="rId54"/>
    <p:sldId id="380" r:id="rId55"/>
    <p:sldId id="39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45" autoAdjust="0"/>
    <p:restoredTop sz="94660"/>
  </p:normalViewPr>
  <p:slideViewPr>
    <p:cSldViewPr snapToGrid="0">
      <p:cViewPr varScale="1">
        <p:scale>
          <a:sx n="88" d="100"/>
          <a:sy n="88" d="100"/>
        </p:scale>
        <p:origin x="12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49528-8906-4DF6-897F-286FC1A2C797}" type="datetimeFigureOut">
              <a:rPr lang="en-US" smtClean="0"/>
              <a:t>12/19/2016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8DE88-6A3D-47D3-A290-F13464DF42FC}" type="slidenum">
              <a:rPr lang="en-US" smtClean="0"/>
              <a:t>‹#›</a:t>
            </a:fld>
            <a:endParaRPr lang="en-US"/>
          </a:p>
        </p:txBody>
      </p:sp>
    </p:spTree>
    <p:extLst>
      <p:ext uri="{BB962C8B-B14F-4D97-AF65-F5344CB8AC3E}">
        <p14:creationId xmlns:p14="http://schemas.microsoft.com/office/powerpoint/2010/main" val="124405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is unknown precisely how many such scrolls were housed in the Alexandria library at any given time, but estimates range from 40,000 to 400,000 at its height.</a:t>
            </a:r>
            <a:endParaRPr lang="en-US" dirty="0"/>
          </a:p>
        </p:txBody>
      </p:sp>
      <p:sp>
        <p:nvSpPr>
          <p:cNvPr id="4" name="Slide Number Placeholder 3"/>
          <p:cNvSpPr>
            <a:spLocks noGrp="1"/>
          </p:cNvSpPr>
          <p:nvPr>
            <p:ph type="sldNum" sz="quarter" idx="10"/>
          </p:nvPr>
        </p:nvSpPr>
        <p:spPr/>
        <p:txBody>
          <a:bodyPr/>
          <a:lstStyle/>
          <a:p>
            <a:fld id="{1198DE88-6A3D-47D3-A290-F13464DF42FC}" type="slidenum">
              <a:rPr lang="en-US" smtClean="0"/>
              <a:t>2</a:t>
            </a:fld>
            <a:endParaRPr lang="en-US"/>
          </a:p>
        </p:txBody>
      </p:sp>
    </p:spTree>
    <p:extLst>
      <p:ext uri="{BB962C8B-B14F-4D97-AF65-F5344CB8AC3E}">
        <p14:creationId xmlns:p14="http://schemas.microsoft.com/office/powerpoint/2010/main" val="498111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58EFB8-3B27-4221-9E8C-5070181D22A2}" type="datetimeFigureOut">
              <a:rPr lang="en-US" smtClean="0"/>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7B854-F4AA-4784-9B57-02931CFE9262}" type="slidenum">
              <a:rPr lang="en-US" smtClean="0"/>
              <a:t>‹#›</a:t>
            </a:fld>
            <a:endParaRPr lang="en-US"/>
          </a:p>
        </p:txBody>
      </p:sp>
    </p:spTree>
    <p:extLst>
      <p:ext uri="{BB962C8B-B14F-4D97-AF65-F5344CB8AC3E}">
        <p14:creationId xmlns:p14="http://schemas.microsoft.com/office/powerpoint/2010/main" val="367483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8EFB8-3B27-4221-9E8C-5070181D22A2}" type="datetimeFigureOut">
              <a:rPr lang="en-US" smtClean="0"/>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7B854-F4AA-4784-9B57-02931CFE9262}" type="slidenum">
              <a:rPr lang="en-US" smtClean="0"/>
              <a:t>‹#›</a:t>
            </a:fld>
            <a:endParaRPr lang="en-US"/>
          </a:p>
        </p:txBody>
      </p:sp>
    </p:spTree>
    <p:extLst>
      <p:ext uri="{BB962C8B-B14F-4D97-AF65-F5344CB8AC3E}">
        <p14:creationId xmlns:p14="http://schemas.microsoft.com/office/powerpoint/2010/main" val="379032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8EFB8-3B27-4221-9E8C-5070181D22A2}" type="datetimeFigureOut">
              <a:rPr lang="en-US" smtClean="0"/>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7B854-F4AA-4784-9B57-02931CFE9262}" type="slidenum">
              <a:rPr lang="en-US" smtClean="0"/>
              <a:t>‹#›</a:t>
            </a:fld>
            <a:endParaRPr lang="en-US"/>
          </a:p>
        </p:txBody>
      </p:sp>
    </p:spTree>
    <p:extLst>
      <p:ext uri="{BB962C8B-B14F-4D97-AF65-F5344CB8AC3E}">
        <p14:creationId xmlns:p14="http://schemas.microsoft.com/office/powerpoint/2010/main" val="338224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8EFB8-3B27-4221-9E8C-5070181D22A2}" type="datetimeFigureOut">
              <a:rPr lang="en-US" smtClean="0"/>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7B854-F4AA-4784-9B57-02931CFE9262}" type="slidenum">
              <a:rPr lang="en-US" smtClean="0"/>
              <a:t>‹#›</a:t>
            </a:fld>
            <a:endParaRPr lang="en-US"/>
          </a:p>
        </p:txBody>
      </p:sp>
    </p:spTree>
    <p:extLst>
      <p:ext uri="{BB962C8B-B14F-4D97-AF65-F5344CB8AC3E}">
        <p14:creationId xmlns:p14="http://schemas.microsoft.com/office/powerpoint/2010/main" val="377003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58EFB8-3B27-4221-9E8C-5070181D22A2}" type="datetimeFigureOut">
              <a:rPr lang="en-US" smtClean="0"/>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7B854-F4AA-4784-9B57-02931CFE9262}" type="slidenum">
              <a:rPr lang="en-US" smtClean="0"/>
              <a:t>‹#›</a:t>
            </a:fld>
            <a:endParaRPr lang="en-US"/>
          </a:p>
        </p:txBody>
      </p:sp>
    </p:spTree>
    <p:extLst>
      <p:ext uri="{BB962C8B-B14F-4D97-AF65-F5344CB8AC3E}">
        <p14:creationId xmlns:p14="http://schemas.microsoft.com/office/powerpoint/2010/main" val="165425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8EFB8-3B27-4221-9E8C-5070181D22A2}" type="datetimeFigureOut">
              <a:rPr lang="en-US" smtClean="0"/>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7B854-F4AA-4784-9B57-02931CFE9262}" type="slidenum">
              <a:rPr lang="en-US" smtClean="0"/>
              <a:t>‹#›</a:t>
            </a:fld>
            <a:endParaRPr lang="en-US"/>
          </a:p>
        </p:txBody>
      </p:sp>
    </p:spTree>
    <p:extLst>
      <p:ext uri="{BB962C8B-B14F-4D97-AF65-F5344CB8AC3E}">
        <p14:creationId xmlns:p14="http://schemas.microsoft.com/office/powerpoint/2010/main" val="164005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58EFB8-3B27-4221-9E8C-5070181D22A2}" type="datetimeFigureOut">
              <a:rPr lang="en-US" smtClean="0"/>
              <a:t>12/19/2016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37B854-F4AA-4784-9B57-02931CFE9262}" type="slidenum">
              <a:rPr lang="en-US" smtClean="0"/>
              <a:t>‹#›</a:t>
            </a:fld>
            <a:endParaRPr lang="en-US"/>
          </a:p>
        </p:txBody>
      </p:sp>
    </p:spTree>
    <p:extLst>
      <p:ext uri="{BB962C8B-B14F-4D97-AF65-F5344CB8AC3E}">
        <p14:creationId xmlns:p14="http://schemas.microsoft.com/office/powerpoint/2010/main" val="240594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58EFB8-3B27-4221-9E8C-5070181D22A2}" type="datetimeFigureOut">
              <a:rPr lang="en-US" smtClean="0"/>
              <a:t>12/19/2016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37B854-F4AA-4784-9B57-02931CFE9262}" type="slidenum">
              <a:rPr lang="en-US" smtClean="0"/>
              <a:t>‹#›</a:t>
            </a:fld>
            <a:endParaRPr lang="en-US"/>
          </a:p>
        </p:txBody>
      </p:sp>
    </p:spTree>
    <p:extLst>
      <p:ext uri="{BB962C8B-B14F-4D97-AF65-F5344CB8AC3E}">
        <p14:creationId xmlns:p14="http://schemas.microsoft.com/office/powerpoint/2010/main" val="74252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8EFB8-3B27-4221-9E8C-5070181D22A2}" type="datetimeFigureOut">
              <a:rPr lang="en-US" smtClean="0"/>
              <a:t>12/19/2016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37B854-F4AA-4784-9B57-02931CFE9262}" type="slidenum">
              <a:rPr lang="en-US" smtClean="0"/>
              <a:t>‹#›</a:t>
            </a:fld>
            <a:endParaRPr lang="en-US"/>
          </a:p>
        </p:txBody>
      </p:sp>
    </p:spTree>
    <p:extLst>
      <p:ext uri="{BB962C8B-B14F-4D97-AF65-F5344CB8AC3E}">
        <p14:creationId xmlns:p14="http://schemas.microsoft.com/office/powerpoint/2010/main" val="399628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58EFB8-3B27-4221-9E8C-5070181D22A2}" type="datetimeFigureOut">
              <a:rPr lang="en-US" smtClean="0"/>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7B854-F4AA-4784-9B57-02931CFE9262}" type="slidenum">
              <a:rPr lang="en-US" smtClean="0"/>
              <a:t>‹#›</a:t>
            </a:fld>
            <a:endParaRPr lang="en-US"/>
          </a:p>
        </p:txBody>
      </p:sp>
    </p:spTree>
    <p:extLst>
      <p:ext uri="{BB962C8B-B14F-4D97-AF65-F5344CB8AC3E}">
        <p14:creationId xmlns:p14="http://schemas.microsoft.com/office/powerpoint/2010/main" val="155756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58EFB8-3B27-4221-9E8C-5070181D22A2}" type="datetimeFigureOut">
              <a:rPr lang="en-US" smtClean="0"/>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7B854-F4AA-4784-9B57-02931CFE9262}" type="slidenum">
              <a:rPr lang="en-US" smtClean="0"/>
              <a:t>‹#›</a:t>
            </a:fld>
            <a:endParaRPr lang="en-US"/>
          </a:p>
        </p:txBody>
      </p:sp>
    </p:spTree>
    <p:extLst>
      <p:ext uri="{BB962C8B-B14F-4D97-AF65-F5344CB8AC3E}">
        <p14:creationId xmlns:p14="http://schemas.microsoft.com/office/powerpoint/2010/main" val="382079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8EFB8-3B27-4221-9E8C-5070181D22A2}" type="datetimeFigureOut">
              <a:rPr lang="en-US" smtClean="0"/>
              <a:t>12/19/2016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7B854-F4AA-4784-9B57-02931CFE9262}" type="slidenum">
              <a:rPr lang="en-US" smtClean="0"/>
              <a:t>‹#›</a:t>
            </a:fld>
            <a:endParaRPr lang="en-US"/>
          </a:p>
        </p:txBody>
      </p:sp>
    </p:spTree>
    <p:extLst>
      <p:ext uri="{BB962C8B-B14F-4D97-AF65-F5344CB8AC3E}">
        <p14:creationId xmlns:p14="http://schemas.microsoft.com/office/powerpoint/2010/main" val="2564846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204" y="2380891"/>
            <a:ext cx="8737710" cy="1325563"/>
          </a:xfrm>
        </p:spPr>
        <p:txBody>
          <a:bodyPr>
            <a:normAutofit/>
          </a:bodyPr>
          <a:lstStyle/>
          <a:p>
            <a:r>
              <a:rPr lang="en-US" b="1" dirty="0">
                <a:latin typeface="+mn-lt"/>
              </a:rPr>
              <a:t>The problem of </a:t>
            </a:r>
            <a:r>
              <a:rPr lang="en-US" b="1" dirty="0" smtClean="0">
                <a:latin typeface="+mn-lt"/>
              </a:rPr>
              <a:t>organizing, storing, </a:t>
            </a:r>
            <a:br>
              <a:rPr lang="en-US" b="1" dirty="0" smtClean="0">
                <a:latin typeface="+mn-lt"/>
              </a:rPr>
            </a:br>
            <a:r>
              <a:rPr lang="en-US" b="1" dirty="0" smtClean="0">
                <a:latin typeface="+mn-lt"/>
              </a:rPr>
              <a:t> finding, and analyzing </a:t>
            </a:r>
            <a:r>
              <a:rPr lang="en-US" b="1" dirty="0">
                <a:latin typeface="+mn-lt"/>
              </a:rPr>
              <a:t>stuff</a:t>
            </a:r>
          </a:p>
        </p:txBody>
      </p:sp>
    </p:spTree>
    <p:extLst>
      <p:ext uri="{BB962C8B-B14F-4D97-AF65-F5344CB8AC3E}">
        <p14:creationId xmlns:p14="http://schemas.microsoft.com/office/powerpoint/2010/main" val="3676853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485" y="0"/>
            <a:ext cx="6058711" cy="1325563"/>
          </a:xfrm>
        </p:spPr>
        <p:txBody>
          <a:bodyPr/>
          <a:lstStyle/>
          <a:p>
            <a:r>
              <a:rPr lang="en-US" dirty="0"/>
              <a:t>What is a “database?”</a:t>
            </a:r>
          </a:p>
        </p:txBody>
      </p:sp>
      <p:sp>
        <p:nvSpPr>
          <p:cNvPr id="4" name="TextBox 3"/>
          <p:cNvSpPr txBox="1"/>
          <p:nvPr/>
        </p:nvSpPr>
        <p:spPr>
          <a:xfrm>
            <a:off x="1237612" y="1263371"/>
            <a:ext cx="8109912" cy="646331"/>
          </a:xfrm>
          <a:prstGeom prst="rect">
            <a:avLst/>
          </a:prstGeom>
          <a:noFill/>
        </p:spPr>
        <p:txBody>
          <a:bodyPr wrap="none" rtlCol="0">
            <a:spAutoFit/>
          </a:bodyPr>
          <a:lstStyle/>
          <a:p>
            <a:r>
              <a:rPr lang="en-US" sz="3600" dirty="0">
                <a:latin typeface="Arial" panose="020B0604020202020204" pitchFamily="34" charset="0"/>
                <a:ea typeface="Times New Roman" panose="02020603050405020304" pitchFamily="18" charset="0"/>
              </a:rPr>
              <a:t>A computerized record keeping system</a:t>
            </a:r>
            <a:endParaRPr lang="en-US" sz="3600" dirty="0"/>
          </a:p>
        </p:txBody>
      </p:sp>
      <p:sp>
        <p:nvSpPr>
          <p:cNvPr id="5" name="TextBox 4"/>
          <p:cNvSpPr txBox="1"/>
          <p:nvPr/>
        </p:nvSpPr>
        <p:spPr>
          <a:xfrm>
            <a:off x="1426938" y="2651211"/>
            <a:ext cx="961353" cy="584775"/>
          </a:xfrm>
          <a:prstGeom prst="rect">
            <a:avLst/>
          </a:prstGeom>
          <a:noFill/>
        </p:spPr>
        <p:txBody>
          <a:bodyPr wrap="none" rtlCol="0">
            <a:spAutoFit/>
          </a:bodyPr>
          <a:lstStyle/>
          <a:p>
            <a:r>
              <a:rPr lang="en-US" sz="3200" dirty="0"/>
              <a:t>Data</a:t>
            </a:r>
          </a:p>
        </p:txBody>
      </p:sp>
      <p:sp>
        <p:nvSpPr>
          <p:cNvPr id="6" name="TextBox 5"/>
          <p:cNvSpPr txBox="1"/>
          <p:nvPr/>
        </p:nvSpPr>
        <p:spPr>
          <a:xfrm>
            <a:off x="1426938" y="3572046"/>
            <a:ext cx="1679883" cy="584775"/>
          </a:xfrm>
          <a:prstGeom prst="rect">
            <a:avLst/>
          </a:prstGeom>
          <a:noFill/>
        </p:spPr>
        <p:txBody>
          <a:bodyPr wrap="none" rtlCol="0">
            <a:spAutoFit/>
          </a:bodyPr>
          <a:lstStyle/>
          <a:p>
            <a:r>
              <a:rPr lang="en-US" sz="3200" dirty="0"/>
              <a:t>Software</a:t>
            </a:r>
          </a:p>
        </p:txBody>
      </p:sp>
      <p:sp>
        <p:nvSpPr>
          <p:cNvPr id="7" name="TextBox 6"/>
          <p:cNvSpPr txBox="1"/>
          <p:nvPr/>
        </p:nvSpPr>
        <p:spPr>
          <a:xfrm>
            <a:off x="1488248" y="4605942"/>
            <a:ext cx="1107419" cy="584775"/>
          </a:xfrm>
          <a:prstGeom prst="rect">
            <a:avLst/>
          </a:prstGeom>
          <a:noFill/>
        </p:spPr>
        <p:txBody>
          <a:bodyPr wrap="none" rtlCol="0">
            <a:spAutoFit/>
          </a:bodyPr>
          <a:lstStyle/>
          <a:p>
            <a:r>
              <a:rPr lang="en-US" sz="3200" dirty="0"/>
              <a:t>Users</a:t>
            </a:r>
          </a:p>
        </p:txBody>
      </p:sp>
      <p:sp>
        <p:nvSpPr>
          <p:cNvPr id="8" name="TextBox 7"/>
          <p:cNvSpPr txBox="1"/>
          <p:nvPr/>
        </p:nvSpPr>
        <p:spPr>
          <a:xfrm>
            <a:off x="3745714" y="2651210"/>
            <a:ext cx="8329331" cy="584775"/>
          </a:xfrm>
          <a:prstGeom prst="rect">
            <a:avLst/>
          </a:prstGeom>
          <a:noFill/>
        </p:spPr>
        <p:txBody>
          <a:bodyPr wrap="none" rtlCol="0">
            <a:spAutoFit/>
          </a:bodyPr>
          <a:lstStyle/>
          <a:p>
            <a:r>
              <a:rPr lang="en-US" sz="3200" dirty="0"/>
              <a:t>Hardware (w/operating system) to store the data</a:t>
            </a:r>
          </a:p>
        </p:txBody>
      </p:sp>
      <p:sp>
        <p:nvSpPr>
          <p:cNvPr id="9" name="TextBox 8"/>
          <p:cNvSpPr txBox="1"/>
          <p:nvPr/>
        </p:nvSpPr>
        <p:spPr>
          <a:xfrm>
            <a:off x="5292568" y="3572046"/>
            <a:ext cx="5548250" cy="584775"/>
          </a:xfrm>
          <a:prstGeom prst="rect">
            <a:avLst/>
          </a:prstGeom>
          <a:noFill/>
        </p:spPr>
        <p:txBody>
          <a:bodyPr wrap="none" rtlCol="0">
            <a:spAutoFit/>
          </a:bodyPr>
          <a:lstStyle/>
          <a:p>
            <a:r>
              <a:rPr lang="en-US" sz="3200" dirty="0"/>
              <a:t>Standardized way to access data</a:t>
            </a:r>
          </a:p>
        </p:txBody>
      </p:sp>
      <p:sp>
        <p:nvSpPr>
          <p:cNvPr id="10" name="TextBox 9"/>
          <p:cNvSpPr txBox="1"/>
          <p:nvPr/>
        </p:nvSpPr>
        <p:spPr>
          <a:xfrm>
            <a:off x="5292568" y="4605942"/>
            <a:ext cx="3637727" cy="584775"/>
          </a:xfrm>
          <a:prstGeom prst="rect">
            <a:avLst/>
          </a:prstGeom>
          <a:noFill/>
        </p:spPr>
        <p:txBody>
          <a:bodyPr wrap="none" rtlCol="0">
            <a:spAutoFit/>
          </a:bodyPr>
          <a:lstStyle/>
          <a:p>
            <a:r>
              <a:rPr lang="en-US" sz="3200" dirty="0"/>
              <a:t>Retrieve Information</a:t>
            </a:r>
          </a:p>
        </p:txBody>
      </p:sp>
    </p:spTree>
    <p:extLst>
      <p:ext uri="{BB962C8B-B14F-4D97-AF65-F5344CB8AC3E}">
        <p14:creationId xmlns:p14="http://schemas.microsoft.com/office/powerpoint/2010/main" val="57953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967" y="982494"/>
            <a:ext cx="9606444" cy="1200329"/>
          </a:xfrm>
          <a:prstGeom prst="rect">
            <a:avLst/>
          </a:prstGeom>
          <a:noFill/>
        </p:spPr>
        <p:txBody>
          <a:bodyPr wrap="square" rtlCol="0">
            <a:spAutoFit/>
          </a:bodyPr>
          <a:lstStyle/>
          <a:p>
            <a:r>
              <a:rPr lang="en-US" sz="3600" dirty="0"/>
              <a:t>A database system should allow one to easily access and manipulate data.</a:t>
            </a:r>
          </a:p>
        </p:txBody>
      </p:sp>
    </p:spTree>
    <p:extLst>
      <p:ext uri="{BB962C8B-B14F-4D97-AF65-F5344CB8AC3E}">
        <p14:creationId xmlns:p14="http://schemas.microsoft.com/office/powerpoint/2010/main" val="2899329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142" y="0"/>
            <a:ext cx="11788878" cy="1325563"/>
          </a:xfrm>
        </p:spPr>
        <p:txBody>
          <a:bodyPr/>
          <a:lstStyle/>
          <a:p>
            <a:r>
              <a:rPr lang="en-US" dirty="0"/>
              <a:t>Transactional (Operational) Databases</a:t>
            </a:r>
          </a:p>
        </p:txBody>
      </p:sp>
      <p:sp>
        <p:nvSpPr>
          <p:cNvPr id="3" name="TextBox 2"/>
          <p:cNvSpPr txBox="1"/>
          <p:nvPr/>
        </p:nvSpPr>
        <p:spPr>
          <a:xfrm>
            <a:off x="485030" y="2130950"/>
            <a:ext cx="2623930" cy="646331"/>
          </a:xfrm>
          <a:prstGeom prst="rect">
            <a:avLst/>
          </a:prstGeom>
          <a:noFill/>
          <a:ln w="38100">
            <a:solidFill>
              <a:schemeClr val="accent1"/>
            </a:solidFill>
          </a:ln>
        </p:spPr>
        <p:txBody>
          <a:bodyPr wrap="square" rtlCol="0">
            <a:spAutoFit/>
          </a:bodyPr>
          <a:lstStyle/>
          <a:p>
            <a:r>
              <a:rPr lang="en-US" sz="3600" dirty="0"/>
              <a:t>Transaction</a:t>
            </a:r>
          </a:p>
        </p:txBody>
      </p:sp>
      <p:sp>
        <p:nvSpPr>
          <p:cNvPr id="4" name="TextBox 3"/>
          <p:cNvSpPr txBox="1"/>
          <p:nvPr/>
        </p:nvSpPr>
        <p:spPr>
          <a:xfrm>
            <a:off x="514213" y="3059448"/>
            <a:ext cx="1108953" cy="523220"/>
          </a:xfrm>
          <a:prstGeom prst="rect">
            <a:avLst/>
          </a:prstGeom>
          <a:noFill/>
        </p:spPr>
        <p:txBody>
          <a:bodyPr wrap="square" rtlCol="0">
            <a:spAutoFit/>
          </a:bodyPr>
          <a:lstStyle/>
          <a:p>
            <a:r>
              <a:rPr lang="en-US" sz="2800" dirty="0"/>
              <a:t>Bank</a:t>
            </a:r>
          </a:p>
        </p:txBody>
      </p:sp>
      <p:sp>
        <p:nvSpPr>
          <p:cNvPr id="5" name="TextBox 4"/>
          <p:cNvSpPr txBox="1"/>
          <p:nvPr/>
        </p:nvSpPr>
        <p:spPr>
          <a:xfrm>
            <a:off x="485030" y="3582668"/>
            <a:ext cx="2461097" cy="523220"/>
          </a:xfrm>
          <a:prstGeom prst="rect">
            <a:avLst/>
          </a:prstGeom>
          <a:noFill/>
        </p:spPr>
        <p:txBody>
          <a:bodyPr wrap="square" rtlCol="0">
            <a:spAutoFit/>
          </a:bodyPr>
          <a:lstStyle/>
          <a:p>
            <a:r>
              <a:rPr lang="en-US" sz="2800" dirty="0"/>
              <a:t>Grocery</a:t>
            </a:r>
          </a:p>
        </p:txBody>
      </p:sp>
      <p:sp>
        <p:nvSpPr>
          <p:cNvPr id="6" name="TextBox 5"/>
          <p:cNvSpPr txBox="1"/>
          <p:nvPr/>
        </p:nvSpPr>
        <p:spPr>
          <a:xfrm>
            <a:off x="514212" y="4113542"/>
            <a:ext cx="2431915" cy="523220"/>
          </a:xfrm>
          <a:prstGeom prst="rect">
            <a:avLst/>
          </a:prstGeom>
          <a:noFill/>
        </p:spPr>
        <p:txBody>
          <a:bodyPr wrap="square" rtlCol="0">
            <a:spAutoFit/>
          </a:bodyPr>
          <a:lstStyle/>
          <a:p>
            <a:r>
              <a:rPr lang="en-US" sz="2800" dirty="0"/>
              <a:t>Designed Study</a:t>
            </a:r>
          </a:p>
        </p:txBody>
      </p:sp>
      <p:sp>
        <p:nvSpPr>
          <p:cNvPr id="7" name="TextBox 6"/>
          <p:cNvSpPr txBox="1"/>
          <p:nvPr/>
        </p:nvSpPr>
        <p:spPr>
          <a:xfrm>
            <a:off x="514212" y="4772776"/>
            <a:ext cx="2431915" cy="523220"/>
          </a:xfrm>
          <a:prstGeom prst="rect">
            <a:avLst/>
          </a:prstGeom>
          <a:noFill/>
        </p:spPr>
        <p:txBody>
          <a:bodyPr wrap="square" rtlCol="0">
            <a:spAutoFit/>
          </a:bodyPr>
          <a:lstStyle/>
          <a:p>
            <a:r>
              <a:rPr lang="en-US" sz="2800" dirty="0"/>
              <a:t>…</a:t>
            </a:r>
          </a:p>
        </p:txBody>
      </p:sp>
      <p:sp>
        <p:nvSpPr>
          <p:cNvPr id="8" name="TextBox 7"/>
          <p:cNvSpPr txBox="1"/>
          <p:nvPr/>
        </p:nvSpPr>
        <p:spPr>
          <a:xfrm>
            <a:off x="4095344" y="2130949"/>
            <a:ext cx="3296095" cy="646331"/>
          </a:xfrm>
          <a:prstGeom prst="rect">
            <a:avLst/>
          </a:prstGeom>
          <a:noFill/>
          <a:ln w="38100">
            <a:solidFill>
              <a:schemeClr val="accent1"/>
            </a:solidFill>
          </a:ln>
        </p:spPr>
        <p:txBody>
          <a:bodyPr wrap="none" rtlCol="0">
            <a:spAutoFit/>
          </a:bodyPr>
          <a:lstStyle/>
          <a:p>
            <a:r>
              <a:rPr lang="en-US" sz="3600" dirty="0"/>
              <a:t>Data Warehouse</a:t>
            </a:r>
          </a:p>
        </p:txBody>
      </p:sp>
      <p:sp>
        <p:nvSpPr>
          <p:cNvPr id="9" name="TextBox 8"/>
          <p:cNvSpPr txBox="1"/>
          <p:nvPr/>
        </p:nvSpPr>
        <p:spPr>
          <a:xfrm>
            <a:off x="2622577" y="1349231"/>
            <a:ext cx="2269724" cy="523220"/>
          </a:xfrm>
          <a:prstGeom prst="rect">
            <a:avLst/>
          </a:prstGeom>
          <a:noFill/>
          <a:ln w="38100">
            <a:solidFill>
              <a:schemeClr val="accent2"/>
            </a:solidFill>
          </a:ln>
        </p:spPr>
        <p:txBody>
          <a:bodyPr wrap="none" rtlCol="0">
            <a:spAutoFit/>
          </a:bodyPr>
          <a:lstStyle/>
          <a:p>
            <a:r>
              <a:rPr lang="en-US" sz="2800" dirty="0"/>
              <a:t>Edit and Clean</a:t>
            </a:r>
          </a:p>
        </p:txBody>
      </p:sp>
      <p:cxnSp>
        <p:nvCxnSpPr>
          <p:cNvPr id="11" name="Straight Arrow Connector 10"/>
          <p:cNvCxnSpPr>
            <a:stCxn id="3" idx="3"/>
            <a:endCxn id="8" idx="1"/>
          </p:cNvCxnSpPr>
          <p:nvPr/>
        </p:nvCxnSpPr>
        <p:spPr>
          <a:xfrm flipV="1">
            <a:off x="3108960" y="2454115"/>
            <a:ext cx="98638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05090" y="2004490"/>
            <a:ext cx="2198450" cy="2308324"/>
          </a:xfrm>
          <a:prstGeom prst="rect">
            <a:avLst/>
          </a:prstGeom>
          <a:noFill/>
          <a:ln w="38100">
            <a:solidFill>
              <a:schemeClr val="accent1"/>
            </a:solidFill>
          </a:ln>
        </p:spPr>
        <p:txBody>
          <a:bodyPr wrap="square" rtlCol="0">
            <a:spAutoFit/>
          </a:bodyPr>
          <a:lstStyle/>
          <a:p>
            <a:r>
              <a:rPr lang="en-US" sz="3600" dirty="0"/>
              <a:t>Query, Subset, Analyze </a:t>
            </a:r>
          </a:p>
          <a:p>
            <a:r>
              <a:rPr lang="en-US" sz="3600" dirty="0"/>
              <a:t>…</a:t>
            </a:r>
          </a:p>
        </p:txBody>
      </p:sp>
      <p:cxnSp>
        <p:nvCxnSpPr>
          <p:cNvPr id="14" name="Straight Arrow Connector 13"/>
          <p:cNvCxnSpPr>
            <a:stCxn id="8" idx="3"/>
          </p:cNvCxnSpPr>
          <p:nvPr/>
        </p:nvCxnSpPr>
        <p:spPr>
          <a:xfrm flipV="1">
            <a:off x="7391439" y="2454114"/>
            <a:ext cx="169419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9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8792"/>
            <a:ext cx="4753708" cy="1325563"/>
          </a:xfrm>
        </p:spPr>
        <p:txBody>
          <a:bodyPr/>
          <a:lstStyle/>
          <a:p>
            <a:r>
              <a:rPr lang="en-US" dirty="0"/>
              <a:t>Flat-file data bases.</a:t>
            </a:r>
          </a:p>
        </p:txBody>
      </p:sp>
      <p:graphicFrame>
        <p:nvGraphicFramePr>
          <p:cNvPr id="3" name="Table 2"/>
          <p:cNvGraphicFramePr>
            <a:graphicFrameLocks noGrp="1"/>
          </p:cNvGraphicFramePr>
          <p:nvPr>
            <p:extLst/>
          </p:nvPr>
        </p:nvGraphicFramePr>
        <p:xfrm>
          <a:off x="1925516" y="1468316"/>
          <a:ext cx="7424615" cy="2947975"/>
        </p:xfrm>
        <a:graphic>
          <a:graphicData uri="http://schemas.openxmlformats.org/drawingml/2006/table">
            <a:tbl>
              <a:tblPr/>
              <a:tblGrid>
                <a:gridCol w="739381">
                  <a:extLst>
                    <a:ext uri="{9D8B030D-6E8A-4147-A177-3AD203B41FA5}">
                      <a16:colId xmlns:a16="http://schemas.microsoft.com/office/drawing/2014/main" val="20000"/>
                    </a:ext>
                  </a:extLst>
                </a:gridCol>
                <a:gridCol w="2695659">
                  <a:extLst>
                    <a:ext uri="{9D8B030D-6E8A-4147-A177-3AD203B41FA5}">
                      <a16:colId xmlns:a16="http://schemas.microsoft.com/office/drawing/2014/main" val="20001"/>
                    </a:ext>
                  </a:extLst>
                </a:gridCol>
                <a:gridCol w="2310565">
                  <a:extLst>
                    <a:ext uri="{9D8B030D-6E8A-4147-A177-3AD203B41FA5}">
                      <a16:colId xmlns:a16="http://schemas.microsoft.com/office/drawing/2014/main" val="20002"/>
                    </a:ext>
                  </a:extLst>
                </a:gridCol>
                <a:gridCol w="1679010">
                  <a:extLst>
                    <a:ext uri="{9D8B030D-6E8A-4147-A177-3AD203B41FA5}">
                      <a16:colId xmlns:a16="http://schemas.microsoft.com/office/drawing/2014/main" val="20003"/>
                    </a:ext>
                  </a:extLst>
                </a:gridCol>
              </a:tblGrid>
              <a:tr h="692455">
                <a:tc>
                  <a:txBody>
                    <a:bodyPr/>
                    <a:lstStyle/>
                    <a:p>
                      <a:pPr algn="ctr" fontAlgn="b"/>
                      <a:r>
                        <a:rPr lang="en-US" sz="1800" b="0" i="0" u="none" strike="noStrike" dirty="0">
                          <a:solidFill>
                            <a:srgbClr val="000000"/>
                          </a:solidFill>
                          <a:effectLst/>
                          <a:latin typeface="Arial" panose="020B0604020202020204" pitchFamily="34" charset="0"/>
                        </a:rPr>
                        <a:t>ID</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rPr>
                        <a:t>Name</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rPr>
                        <a:t>Address</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rPr>
                        <a:t>Course</a:t>
                      </a: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r h="198120">
                <a:tc>
                  <a:txBody>
                    <a:bodyPr/>
                    <a:lstStyle/>
                    <a:p>
                      <a:pPr algn="ctr" fontAlgn="b"/>
                      <a:r>
                        <a:rPr lang="en-US" sz="1800" b="0" i="0" u="none" strike="noStrike" dirty="0">
                          <a:solidFill>
                            <a:srgbClr val="000000"/>
                          </a:solidFill>
                          <a:effectLst/>
                          <a:latin typeface="Arial" panose="020B0604020202020204" pitchFamily="34" charset="0"/>
                        </a:rPr>
                        <a:t>1</a:t>
                      </a:r>
                    </a:p>
                  </a:txBody>
                  <a:tcPr marL="7620" marR="7620" marT="7620" marB="0" anchor="b">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Mr. James Johnson</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1023 W Tennessee</a:t>
                      </a:r>
                    </a:p>
                  </a:txBody>
                  <a:tcPr marL="7620" marR="7620" marT="7620" marB="0" anchor="ctr">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STA 4123</a:t>
                      </a:r>
                    </a:p>
                  </a:txBody>
                  <a:tcPr marL="7620" marR="7620" marT="7620" marB="0" anchor="ctr">
                    <a:lnL>
                      <a:noFill/>
                    </a:lnL>
                    <a:lnR>
                      <a:noFill/>
                    </a:lnR>
                    <a:lnT>
                      <a:noFill/>
                    </a:lnT>
                    <a:lnB>
                      <a:noFill/>
                    </a:lnB>
                  </a:tcPr>
                </a:tc>
                <a:extLst>
                  <a:ext uri="{0D108BD9-81ED-4DB2-BD59-A6C34878D82A}">
                    <a16:rowId xmlns:a16="http://schemas.microsoft.com/office/drawing/2014/main" val="10001"/>
                  </a:ext>
                </a:extLst>
              </a:tr>
              <a:tr h="198120">
                <a:tc>
                  <a:txBody>
                    <a:bodyPr/>
                    <a:lstStyle/>
                    <a:p>
                      <a:pPr algn="ctr" fontAlgn="b"/>
                      <a:r>
                        <a:rPr lang="en-US" sz="1800" b="0" i="0" u="none" strike="noStrike" dirty="0">
                          <a:solidFill>
                            <a:srgbClr val="000000"/>
                          </a:solidFill>
                          <a:effectLst/>
                          <a:latin typeface="Arial" panose="020B0604020202020204" pitchFamily="34" charset="0"/>
                        </a:rPr>
                        <a:t>1</a:t>
                      </a:r>
                    </a:p>
                  </a:txBody>
                  <a:tcPr marL="7620" marR="7620" marT="7620" marB="0" anchor="b">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Mr. James Johnson</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1023 W Tennessee</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STA 4324</a:t>
                      </a:r>
                    </a:p>
                  </a:txBody>
                  <a:tcPr marL="7620" marR="7620" marT="7620" marB="0" anchor="ctr">
                    <a:lnL>
                      <a:noFill/>
                    </a:lnL>
                    <a:lnR>
                      <a:noFill/>
                    </a:lnR>
                    <a:lnT>
                      <a:noFill/>
                    </a:lnT>
                    <a:lnB>
                      <a:noFill/>
                    </a:lnB>
                  </a:tcPr>
                </a:tc>
                <a:extLst>
                  <a:ext uri="{0D108BD9-81ED-4DB2-BD59-A6C34878D82A}">
                    <a16:rowId xmlns:a16="http://schemas.microsoft.com/office/drawing/2014/main" val="10002"/>
                  </a:ext>
                </a:extLst>
              </a:tr>
              <a:tr h="198120">
                <a:tc>
                  <a:txBody>
                    <a:bodyPr/>
                    <a:lstStyle/>
                    <a:p>
                      <a:pPr algn="ctr" fontAlgn="b"/>
                      <a:r>
                        <a:rPr lang="en-US" sz="1800" b="0" i="0" u="none" strike="noStrike" dirty="0">
                          <a:solidFill>
                            <a:srgbClr val="000000"/>
                          </a:solidFill>
                          <a:effectLst/>
                          <a:latin typeface="Arial" panose="020B0604020202020204" pitchFamily="34" charset="0"/>
                        </a:rPr>
                        <a:t>1</a:t>
                      </a:r>
                    </a:p>
                  </a:txBody>
                  <a:tcPr marL="7620" marR="7620" marT="7620" marB="0" anchor="b">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Mr. James Johnson</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1023 W Tennessee</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STA 4930</a:t>
                      </a:r>
                    </a:p>
                  </a:txBody>
                  <a:tcPr marL="7620" marR="7620" marT="7620" marB="0" anchor="ctr">
                    <a:lnL>
                      <a:noFill/>
                    </a:lnL>
                    <a:lnR>
                      <a:noFill/>
                    </a:lnR>
                    <a:lnT>
                      <a:noFill/>
                    </a:lnT>
                    <a:lnB>
                      <a:noFill/>
                    </a:lnB>
                  </a:tcPr>
                </a:tc>
                <a:extLst>
                  <a:ext uri="{0D108BD9-81ED-4DB2-BD59-A6C34878D82A}">
                    <a16:rowId xmlns:a16="http://schemas.microsoft.com/office/drawing/2014/main" val="10003"/>
                  </a:ext>
                </a:extLst>
              </a:tr>
              <a:tr h="198120">
                <a:tc>
                  <a:txBody>
                    <a:bodyPr/>
                    <a:lstStyle/>
                    <a:p>
                      <a:pPr algn="ctr" fontAlgn="b"/>
                      <a:r>
                        <a:rPr lang="en-US" sz="1800" b="0" i="0" u="none" strike="noStrike" dirty="0">
                          <a:solidFill>
                            <a:srgbClr val="000000"/>
                          </a:solidFill>
                          <a:effectLst/>
                          <a:latin typeface="Arial" panose="020B0604020202020204" pitchFamily="34" charset="0"/>
                        </a:rPr>
                        <a:t>1</a:t>
                      </a:r>
                    </a:p>
                  </a:txBody>
                  <a:tcPr marL="7620" marR="7620" marT="7620" marB="0" anchor="b">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Mr. James Johnson</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1023 W Tennessee</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STA 5194</a:t>
                      </a:r>
                    </a:p>
                  </a:txBody>
                  <a:tcPr marL="7620" marR="7620" marT="7620" marB="0" anchor="ctr">
                    <a:lnL>
                      <a:noFill/>
                    </a:lnL>
                    <a:lnR>
                      <a:noFill/>
                    </a:lnR>
                    <a:lnT>
                      <a:noFill/>
                    </a:lnT>
                    <a:lnB>
                      <a:noFill/>
                    </a:lnB>
                  </a:tcPr>
                </a:tc>
                <a:extLst>
                  <a:ext uri="{0D108BD9-81ED-4DB2-BD59-A6C34878D82A}">
                    <a16:rowId xmlns:a16="http://schemas.microsoft.com/office/drawing/2014/main" val="10004"/>
                  </a:ext>
                </a:extLst>
              </a:tr>
              <a:tr h="198120">
                <a:tc>
                  <a:txBody>
                    <a:bodyPr/>
                    <a:lstStyle/>
                    <a:p>
                      <a:pPr algn="ctr" fontAlgn="b"/>
                      <a:r>
                        <a:rPr lang="en-US" sz="1800" b="0" i="0" u="none" strike="noStrike" dirty="0">
                          <a:solidFill>
                            <a:srgbClr val="000000"/>
                          </a:solidFill>
                          <a:effectLst/>
                          <a:latin typeface="Arial" panose="020B0604020202020204" pitchFamily="34" charset="0"/>
                        </a:rPr>
                        <a:t>2</a:t>
                      </a:r>
                    </a:p>
                  </a:txBody>
                  <a:tcPr marL="7620" marR="7620" marT="7620" marB="0" anchor="b">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Ms. Jill Jones</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1804 N Monroe</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STA 2012</a:t>
                      </a:r>
                    </a:p>
                  </a:txBody>
                  <a:tcPr marL="7620" marR="7620" marT="7620" marB="0" anchor="ctr">
                    <a:lnL>
                      <a:noFill/>
                    </a:lnL>
                    <a:lnR>
                      <a:noFill/>
                    </a:lnR>
                    <a:lnT>
                      <a:noFill/>
                    </a:lnT>
                    <a:lnB>
                      <a:noFill/>
                    </a:lnB>
                  </a:tcPr>
                </a:tc>
                <a:extLst>
                  <a:ext uri="{0D108BD9-81ED-4DB2-BD59-A6C34878D82A}">
                    <a16:rowId xmlns:a16="http://schemas.microsoft.com/office/drawing/2014/main" val="10005"/>
                  </a:ext>
                </a:extLst>
              </a:tr>
              <a:tr h="198120">
                <a:tc>
                  <a:txBody>
                    <a:bodyPr/>
                    <a:lstStyle/>
                    <a:p>
                      <a:pPr algn="ctr" fontAlgn="b"/>
                      <a:r>
                        <a:rPr lang="en-US" sz="1800" b="0" i="0" u="none" strike="noStrike" dirty="0">
                          <a:solidFill>
                            <a:srgbClr val="000000"/>
                          </a:solidFill>
                          <a:effectLst/>
                          <a:latin typeface="Arial" panose="020B0604020202020204" pitchFamily="34" charset="0"/>
                        </a:rPr>
                        <a:t>2</a:t>
                      </a:r>
                    </a:p>
                  </a:txBody>
                  <a:tcPr marL="7620" marR="7620" marT="7620" marB="0" anchor="b">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Ms. Jill Jones</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1804 N Monroe</a:t>
                      </a:r>
                    </a:p>
                  </a:txBody>
                  <a:tcPr marL="7620" marR="7620" marT="7620" marB="0" anchor="ctr">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STA 4324</a:t>
                      </a:r>
                    </a:p>
                  </a:txBody>
                  <a:tcPr marL="7620" marR="7620" marT="7620" marB="0" anchor="ctr">
                    <a:lnL>
                      <a:noFill/>
                    </a:lnL>
                    <a:lnR>
                      <a:noFill/>
                    </a:lnR>
                    <a:lnT>
                      <a:noFill/>
                    </a:lnT>
                    <a:lnB>
                      <a:noFill/>
                    </a:lnB>
                  </a:tcPr>
                </a:tc>
                <a:extLst>
                  <a:ext uri="{0D108BD9-81ED-4DB2-BD59-A6C34878D82A}">
                    <a16:rowId xmlns:a16="http://schemas.microsoft.com/office/drawing/2014/main" val="10006"/>
                  </a:ext>
                </a:extLst>
              </a:tr>
              <a:tr h="198120">
                <a:tc>
                  <a:txBody>
                    <a:bodyPr/>
                    <a:lstStyle/>
                    <a:p>
                      <a:pPr algn="ctr" fontAlgn="b"/>
                      <a:r>
                        <a:rPr lang="en-US" sz="1800" b="0" i="0" u="none" strike="noStrike">
                          <a:solidFill>
                            <a:srgbClr val="000000"/>
                          </a:solidFill>
                          <a:effectLst/>
                          <a:latin typeface="Arial" panose="020B0604020202020204" pitchFamily="34" charset="0"/>
                        </a:rPr>
                        <a:t>2</a:t>
                      </a:r>
                    </a:p>
                  </a:txBody>
                  <a:tcPr marL="7620" marR="7620" marT="7620" marB="0" anchor="b">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Ms. Jill Jones</a:t>
                      </a:r>
                    </a:p>
                  </a:txBody>
                  <a:tcPr marL="7620" marR="7620" marT="7620" marB="0" anchor="ctr">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1804 N Monroe</a:t>
                      </a:r>
                    </a:p>
                  </a:txBody>
                  <a:tcPr marL="7620" marR="7620" marT="7620" marB="0" anchor="ctr">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STA 2023</a:t>
                      </a:r>
                    </a:p>
                  </a:txBody>
                  <a:tcPr marL="7620" marR="7620" marT="7620" marB="0" anchor="ctr">
                    <a:lnL>
                      <a:noFill/>
                    </a:lnL>
                    <a:lnR>
                      <a:noFill/>
                    </a:lnR>
                    <a:lnT>
                      <a:noFill/>
                    </a:lnT>
                    <a:lnB>
                      <a:noFill/>
                    </a:lnB>
                  </a:tcPr>
                </a:tc>
                <a:extLst>
                  <a:ext uri="{0D108BD9-81ED-4DB2-BD59-A6C34878D82A}">
                    <a16:rowId xmlns:a16="http://schemas.microsoft.com/office/drawing/2014/main" val="10007"/>
                  </a:ext>
                </a:extLst>
              </a:tr>
              <a:tr h="198120">
                <a:tc>
                  <a:txBody>
                    <a:bodyPr/>
                    <a:lstStyle/>
                    <a:p>
                      <a:pPr algn="ctr" fontAlgn="b"/>
                      <a:r>
                        <a:rPr lang="en-US" sz="1800" b="0" i="0" u="none" strike="noStrike">
                          <a:solidFill>
                            <a:srgbClr val="000000"/>
                          </a:solidFill>
                          <a:effectLst/>
                          <a:latin typeface="Arial" panose="020B0604020202020204" pitchFamily="34" charset="0"/>
                        </a:rPr>
                        <a:t>3</a:t>
                      </a:r>
                    </a:p>
                  </a:txBody>
                  <a:tcPr marL="7620" marR="7620" marT="7620" marB="0" anchor="b">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Mrs. Jane Smith</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1734  Capitol Circle</a:t>
                      </a:r>
                    </a:p>
                  </a:txBody>
                  <a:tcPr marL="7620" marR="7620" marT="7620" marB="0" anchor="ctr">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STA 2012</a:t>
                      </a:r>
                    </a:p>
                  </a:txBody>
                  <a:tcPr marL="7620" marR="7620" marT="7620" marB="0" anchor="ctr">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4" name="TextBox 3"/>
          <p:cNvSpPr txBox="1"/>
          <p:nvPr/>
        </p:nvSpPr>
        <p:spPr>
          <a:xfrm>
            <a:off x="2048608" y="4967654"/>
            <a:ext cx="4128502" cy="954107"/>
          </a:xfrm>
          <a:prstGeom prst="rect">
            <a:avLst/>
          </a:prstGeom>
          <a:noFill/>
        </p:spPr>
        <p:txBody>
          <a:bodyPr wrap="none" rtlCol="0">
            <a:spAutoFit/>
          </a:bodyPr>
          <a:lstStyle/>
          <a:p>
            <a:r>
              <a:rPr lang="en-US" sz="2800" dirty="0"/>
              <a:t>What happens if:</a:t>
            </a:r>
          </a:p>
          <a:p>
            <a:r>
              <a:rPr lang="en-US" sz="2800" dirty="0"/>
              <a:t>Mr. James Johnson moves?</a:t>
            </a:r>
          </a:p>
        </p:txBody>
      </p:sp>
      <p:sp>
        <p:nvSpPr>
          <p:cNvPr id="5" name="Rectangle 4"/>
          <p:cNvSpPr/>
          <p:nvPr/>
        </p:nvSpPr>
        <p:spPr>
          <a:xfrm>
            <a:off x="5223753" y="2130357"/>
            <a:ext cx="2217907" cy="117704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35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8792"/>
            <a:ext cx="4753708" cy="1325563"/>
          </a:xfrm>
        </p:spPr>
        <p:txBody>
          <a:bodyPr/>
          <a:lstStyle/>
          <a:p>
            <a:r>
              <a:rPr lang="en-US" dirty="0"/>
              <a:t>Flat-file data bases.</a:t>
            </a:r>
          </a:p>
        </p:txBody>
      </p:sp>
      <p:graphicFrame>
        <p:nvGraphicFramePr>
          <p:cNvPr id="3" name="Table 2"/>
          <p:cNvGraphicFramePr>
            <a:graphicFrameLocks noGrp="1"/>
          </p:cNvGraphicFramePr>
          <p:nvPr>
            <p:extLst/>
          </p:nvPr>
        </p:nvGraphicFramePr>
        <p:xfrm>
          <a:off x="1925516" y="1468316"/>
          <a:ext cx="7424615" cy="2947975"/>
        </p:xfrm>
        <a:graphic>
          <a:graphicData uri="http://schemas.openxmlformats.org/drawingml/2006/table">
            <a:tbl>
              <a:tblPr/>
              <a:tblGrid>
                <a:gridCol w="739381">
                  <a:extLst>
                    <a:ext uri="{9D8B030D-6E8A-4147-A177-3AD203B41FA5}">
                      <a16:colId xmlns:a16="http://schemas.microsoft.com/office/drawing/2014/main" val="20000"/>
                    </a:ext>
                  </a:extLst>
                </a:gridCol>
                <a:gridCol w="2695659">
                  <a:extLst>
                    <a:ext uri="{9D8B030D-6E8A-4147-A177-3AD203B41FA5}">
                      <a16:colId xmlns:a16="http://schemas.microsoft.com/office/drawing/2014/main" val="20001"/>
                    </a:ext>
                  </a:extLst>
                </a:gridCol>
                <a:gridCol w="2310565">
                  <a:extLst>
                    <a:ext uri="{9D8B030D-6E8A-4147-A177-3AD203B41FA5}">
                      <a16:colId xmlns:a16="http://schemas.microsoft.com/office/drawing/2014/main" val="20002"/>
                    </a:ext>
                  </a:extLst>
                </a:gridCol>
                <a:gridCol w="1679010">
                  <a:extLst>
                    <a:ext uri="{9D8B030D-6E8A-4147-A177-3AD203B41FA5}">
                      <a16:colId xmlns:a16="http://schemas.microsoft.com/office/drawing/2014/main" val="20003"/>
                    </a:ext>
                  </a:extLst>
                </a:gridCol>
              </a:tblGrid>
              <a:tr h="692455">
                <a:tc>
                  <a:txBody>
                    <a:bodyPr/>
                    <a:lstStyle/>
                    <a:p>
                      <a:pPr algn="ctr" fontAlgn="b"/>
                      <a:r>
                        <a:rPr lang="en-US" sz="1800" b="0" i="0" u="none" strike="noStrike" dirty="0">
                          <a:solidFill>
                            <a:srgbClr val="000000"/>
                          </a:solidFill>
                          <a:effectLst/>
                          <a:latin typeface="Arial" panose="020B0604020202020204" pitchFamily="34" charset="0"/>
                        </a:rPr>
                        <a:t>ID</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rPr>
                        <a:t>Name</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rPr>
                        <a:t>Address</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rPr>
                        <a:t>Course</a:t>
                      </a: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r h="198120">
                <a:tc>
                  <a:txBody>
                    <a:bodyPr/>
                    <a:lstStyle/>
                    <a:p>
                      <a:pPr algn="ctr" fontAlgn="b"/>
                      <a:r>
                        <a:rPr lang="en-US" sz="1800" b="0" i="0" u="none" strike="noStrike" dirty="0">
                          <a:solidFill>
                            <a:srgbClr val="000000"/>
                          </a:solidFill>
                          <a:effectLst/>
                          <a:latin typeface="Arial" panose="020B0604020202020204" pitchFamily="34" charset="0"/>
                        </a:rPr>
                        <a:t>1</a:t>
                      </a:r>
                    </a:p>
                  </a:txBody>
                  <a:tcPr marL="7620" marR="7620" marT="7620" marB="0" anchor="b">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Mr. James Johnson</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1023 W Tennessee</a:t>
                      </a:r>
                    </a:p>
                  </a:txBody>
                  <a:tcPr marL="7620" marR="7620" marT="7620" marB="0" anchor="ctr">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STA 4123</a:t>
                      </a:r>
                    </a:p>
                  </a:txBody>
                  <a:tcPr marL="7620" marR="7620" marT="7620" marB="0" anchor="ctr">
                    <a:lnL>
                      <a:noFill/>
                    </a:lnL>
                    <a:lnR>
                      <a:noFill/>
                    </a:lnR>
                    <a:lnT>
                      <a:noFill/>
                    </a:lnT>
                    <a:lnB>
                      <a:noFill/>
                    </a:lnB>
                  </a:tcPr>
                </a:tc>
                <a:extLst>
                  <a:ext uri="{0D108BD9-81ED-4DB2-BD59-A6C34878D82A}">
                    <a16:rowId xmlns:a16="http://schemas.microsoft.com/office/drawing/2014/main" val="10001"/>
                  </a:ext>
                </a:extLst>
              </a:tr>
              <a:tr h="198120">
                <a:tc>
                  <a:txBody>
                    <a:bodyPr/>
                    <a:lstStyle/>
                    <a:p>
                      <a:pPr algn="ctr" fontAlgn="b"/>
                      <a:r>
                        <a:rPr lang="en-US" sz="1800" b="0" i="0" u="none" strike="noStrike" dirty="0">
                          <a:solidFill>
                            <a:srgbClr val="000000"/>
                          </a:solidFill>
                          <a:effectLst/>
                          <a:latin typeface="Arial" panose="020B0604020202020204" pitchFamily="34" charset="0"/>
                        </a:rPr>
                        <a:t>1</a:t>
                      </a:r>
                    </a:p>
                  </a:txBody>
                  <a:tcPr marL="7620" marR="7620" marT="7620" marB="0" anchor="b">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Mr. James Johnson</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1023 W Tennessee</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STA 4324</a:t>
                      </a:r>
                    </a:p>
                  </a:txBody>
                  <a:tcPr marL="7620" marR="7620" marT="7620" marB="0" anchor="ctr">
                    <a:lnL>
                      <a:noFill/>
                    </a:lnL>
                    <a:lnR>
                      <a:noFill/>
                    </a:lnR>
                    <a:lnT>
                      <a:noFill/>
                    </a:lnT>
                    <a:lnB>
                      <a:noFill/>
                    </a:lnB>
                  </a:tcPr>
                </a:tc>
                <a:extLst>
                  <a:ext uri="{0D108BD9-81ED-4DB2-BD59-A6C34878D82A}">
                    <a16:rowId xmlns:a16="http://schemas.microsoft.com/office/drawing/2014/main" val="10002"/>
                  </a:ext>
                </a:extLst>
              </a:tr>
              <a:tr h="198120">
                <a:tc>
                  <a:txBody>
                    <a:bodyPr/>
                    <a:lstStyle/>
                    <a:p>
                      <a:pPr algn="ctr" fontAlgn="b"/>
                      <a:r>
                        <a:rPr lang="en-US" sz="1800" b="0" i="0" u="none" strike="noStrike" dirty="0">
                          <a:solidFill>
                            <a:srgbClr val="000000"/>
                          </a:solidFill>
                          <a:effectLst/>
                          <a:latin typeface="Arial" panose="020B0604020202020204" pitchFamily="34" charset="0"/>
                        </a:rPr>
                        <a:t>1</a:t>
                      </a:r>
                    </a:p>
                  </a:txBody>
                  <a:tcPr marL="7620" marR="7620" marT="7620" marB="0" anchor="b">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Mr. James Johnson</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1023 W Tennessee</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STA 4930</a:t>
                      </a:r>
                    </a:p>
                  </a:txBody>
                  <a:tcPr marL="7620" marR="7620" marT="7620" marB="0" anchor="ctr">
                    <a:lnL>
                      <a:noFill/>
                    </a:lnL>
                    <a:lnR>
                      <a:noFill/>
                    </a:lnR>
                    <a:lnT>
                      <a:noFill/>
                    </a:lnT>
                    <a:lnB>
                      <a:noFill/>
                    </a:lnB>
                  </a:tcPr>
                </a:tc>
                <a:extLst>
                  <a:ext uri="{0D108BD9-81ED-4DB2-BD59-A6C34878D82A}">
                    <a16:rowId xmlns:a16="http://schemas.microsoft.com/office/drawing/2014/main" val="10003"/>
                  </a:ext>
                </a:extLst>
              </a:tr>
              <a:tr h="198120">
                <a:tc>
                  <a:txBody>
                    <a:bodyPr/>
                    <a:lstStyle/>
                    <a:p>
                      <a:pPr algn="ctr" fontAlgn="b"/>
                      <a:r>
                        <a:rPr lang="en-US" sz="1800" b="0" i="0" u="none" strike="noStrike" dirty="0">
                          <a:solidFill>
                            <a:srgbClr val="000000"/>
                          </a:solidFill>
                          <a:effectLst/>
                          <a:latin typeface="Arial" panose="020B0604020202020204" pitchFamily="34" charset="0"/>
                        </a:rPr>
                        <a:t>1</a:t>
                      </a:r>
                    </a:p>
                  </a:txBody>
                  <a:tcPr marL="7620" marR="7620" marT="7620" marB="0" anchor="b">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Mr. James Johnson</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1023 W Tennessee</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STA 5194</a:t>
                      </a:r>
                    </a:p>
                  </a:txBody>
                  <a:tcPr marL="7620" marR="7620" marT="7620" marB="0" anchor="ctr">
                    <a:lnL>
                      <a:noFill/>
                    </a:lnL>
                    <a:lnR>
                      <a:noFill/>
                    </a:lnR>
                    <a:lnT>
                      <a:noFill/>
                    </a:lnT>
                    <a:lnB>
                      <a:noFill/>
                    </a:lnB>
                  </a:tcPr>
                </a:tc>
                <a:extLst>
                  <a:ext uri="{0D108BD9-81ED-4DB2-BD59-A6C34878D82A}">
                    <a16:rowId xmlns:a16="http://schemas.microsoft.com/office/drawing/2014/main" val="10004"/>
                  </a:ext>
                </a:extLst>
              </a:tr>
              <a:tr h="198120">
                <a:tc>
                  <a:txBody>
                    <a:bodyPr/>
                    <a:lstStyle/>
                    <a:p>
                      <a:pPr algn="ctr" fontAlgn="b"/>
                      <a:r>
                        <a:rPr lang="en-US" sz="1800" b="0" i="0" u="none" strike="noStrike" dirty="0">
                          <a:solidFill>
                            <a:srgbClr val="000000"/>
                          </a:solidFill>
                          <a:effectLst/>
                          <a:latin typeface="Arial" panose="020B0604020202020204" pitchFamily="34" charset="0"/>
                        </a:rPr>
                        <a:t>2</a:t>
                      </a:r>
                    </a:p>
                  </a:txBody>
                  <a:tcPr marL="7620" marR="7620" marT="7620" marB="0" anchor="b">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Ms. Jill Jones</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1804 N Monroe</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STA 2012</a:t>
                      </a:r>
                    </a:p>
                  </a:txBody>
                  <a:tcPr marL="7620" marR="7620" marT="7620" marB="0" anchor="ctr">
                    <a:lnL>
                      <a:noFill/>
                    </a:lnL>
                    <a:lnR>
                      <a:noFill/>
                    </a:lnR>
                    <a:lnT>
                      <a:noFill/>
                    </a:lnT>
                    <a:lnB>
                      <a:noFill/>
                    </a:lnB>
                  </a:tcPr>
                </a:tc>
                <a:extLst>
                  <a:ext uri="{0D108BD9-81ED-4DB2-BD59-A6C34878D82A}">
                    <a16:rowId xmlns:a16="http://schemas.microsoft.com/office/drawing/2014/main" val="10005"/>
                  </a:ext>
                </a:extLst>
              </a:tr>
              <a:tr h="198120">
                <a:tc>
                  <a:txBody>
                    <a:bodyPr/>
                    <a:lstStyle/>
                    <a:p>
                      <a:pPr algn="ctr" fontAlgn="b"/>
                      <a:r>
                        <a:rPr lang="en-US" sz="1800" b="0" i="0" u="none" strike="noStrike" dirty="0">
                          <a:solidFill>
                            <a:srgbClr val="000000"/>
                          </a:solidFill>
                          <a:effectLst/>
                          <a:latin typeface="Arial" panose="020B0604020202020204" pitchFamily="34" charset="0"/>
                        </a:rPr>
                        <a:t>2</a:t>
                      </a:r>
                    </a:p>
                  </a:txBody>
                  <a:tcPr marL="7620" marR="7620" marT="7620" marB="0" anchor="b">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Ms. Jill Jones</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1804 N Monroe</a:t>
                      </a:r>
                    </a:p>
                  </a:txBody>
                  <a:tcPr marL="7620" marR="7620" marT="7620" marB="0" anchor="ctr">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STA 4324</a:t>
                      </a:r>
                    </a:p>
                  </a:txBody>
                  <a:tcPr marL="7620" marR="7620" marT="7620" marB="0" anchor="ctr">
                    <a:lnL>
                      <a:noFill/>
                    </a:lnL>
                    <a:lnR>
                      <a:noFill/>
                    </a:lnR>
                    <a:lnT>
                      <a:noFill/>
                    </a:lnT>
                    <a:lnB>
                      <a:noFill/>
                    </a:lnB>
                  </a:tcPr>
                </a:tc>
                <a:extLst>
                  <a:ext uri="{0D108BD9-81ED-4DB2-BD59-A6C34878D82A}">
                    <a16:rowId xmlns:a16="http://schemas.microsoft.com/office/drawing/2014/main" val="10006"/>
                  </a:ext>
                </a:extLst>
              </a:tr>
              <a:tr h="198120">
                <a:tc>
                  <a:txBody>
                    <a:bodyPr/>
                    <a:lstStyle/>
                    <a:p>
                      <a:pPr algn="ctr" fontAlgn="b"/>
                      <a:r>
                        <a:rPr lang="en-US" sz="1800" b="0" i="0" u="none" strike="noStrike">
                          <a:solidFill>
                            <a:srgbClr val="000000"/>
                          </a:solidFill>
                          <a:effectLst/>
                          <a:latin typeface="Arial" panose="020B0604020202020204" pitchFamily="34" charset="0"/>
                        </a:rPr>
                        <a:t>2</a:t>
                      </a:r>
                    </a:p>
                  </a:txBody>
                  <a:tcPr marL="7620" marR="7620" marT="7620" marB="0" anchor="b">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Ms. Jill Jones</a:t>
                      </a:r>
                    </a:p>
                  </a:txBody>
                  <a:tcPr marL="7620" marR="7620" marT="7620" marB="0" anchor="ctr">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1804 N Monroe</a:t>
                      </a:r>
                    </a:p>
                  </a:txBody>
                  <a:tcPr marL="7620" marR="7620" marT="7620" marB="0" anchor="ctr">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STA 2023</a:t>
                      </a:r>
                    </a:p>
                  </a:txBody>
                  <a:tcPr marL="7620" marR="7620" marT="7620" marB="0" anchor="ctr">
                    <a:lnL>
                      <a:noFill/>
                    </a:lnL>
                    <a:lnR>
                      <a:noFill/>
                    </a:lnR>
                    <a:lnT>
                      <a:noFill/>
                    </a:lnT>
                    <a:lnB>
                      <a:noFill/>
                    </a:lnB>
                  </a:tcPr>
                </a:tc>
                <a:extLst>
                  <a:ext uri="{0D108BD9-81ED-4DB2-BD59-A6C34878D82A}">
                    <a16:rowId xmlns:a16="http://schemas.microsoft.com/office/drawing/2014/main" val="10007"/>
                  </a:ext>
                </a:extLst>
              </a:tr>
              <a:tr h="198120">
                <a:tc>
                  <a:txBody>
                    <a:bodyPr/>
                    <a:lstStyle/>
                    <a:p>
                      <a:pPr algn="ctr" fontAlgn="b"/>
                      <a:r>
                        <a:rPr lang="en-US" sz="1800" b="0" i="0" u="none" strike="noStrike">
                          <a:solidFill>
                            <a:srgbClr val="000000"/>
                          </a:solidFill>
                          <a:effectLst/>
                          <a:latin typeface="Arial" panose="020B0604020202020204" pitchFamily="34" charset="0"/>
                        </a:rPr>
                        <a:t>3</a:t>
                      </a:r>
                    </a:p>
                  </a:txBody>
                  <a:tcPr marL="7620" marR="7620" marT="7620" marB="0" anchor="b">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Mrs. Jane Smith</a:t>
                      </a:r>
                    </a:p>
                  </a:txBody>
                  <a:tcPr marL="7620" marR="7620" marT="7620" marB="0" anchor="ctr">
                    <a:lnL>
                      <a:noFill/>
                    </a:lnL>
                    <a:lnR>
                      <a:noFill/>
                    </a:lnR>
                    <a:lnT>
                      <a:noFill/>
                    </a:lnT>
                    <a:lnB>
                      <a:noFill/>
                    </a:lnB>
                  </a:tcPr>
                </a:tc>
                <a:tc>
                  <a:txBody>
                    <a:bodyPr/>
                    <a:lstStyle/>
                    <a:p>
                      <a:pPr algn="l" fontAlgn="ctr"/>
                      <a:r>
                        <a:rPr lang="en-US" sz="1800" b="0" i="0" u="none" strike="noStrike">
                          <a:solidFill>
                            <a:srgbClr val="000000"/>
                          </a:solidFill>
                          <a:effectLst/>
                          <a:latin typeface="Arial" panose="020B0604020202020204" pitchFamily="34" charset="0"/>
                        </a:rPr>
                        <a:t>1734  Capitol Circle</a:t>
                      </a:r>
                    </a:p>
                  </a:txBody>
                  <a:tcPr marL="7620" marR="7620" marT="7620" marB="0" anchor="ctr">
                    <a:lnL>
                      <a:noFill/>
                    </a:lnL>
                    <a:lnR>
                      <a:noFill/>
                    </a:lnR>
                    <a:lnT>
                      <a:noFill/>
                    </a:lnT>
                    <a:lnB>
                      <a:noFill/>
                    </a:lnB>
                  </a:tcPr>
                </a:tc>
                <a:tc>
                  <a:txBody>
                    <a:bodyPr/>
                    <a:lstStyle/>
                    <a:p>
                      <a:pPr algn="l" fontAlgn="ctr"/>
                      <a:r>
                        <a:rPr lang="en-US" sz="1800" b="0" i="0" u="none" strike="noStrike" dirty="0">
                          <a:solidFill>
                            <a:srgbClr val="000000"/>
                          </a:solidFill>
                          <a:effectLst/>
                          <a:latin typeface="Arial" panose="020B0604020202020204" pitchFamily="34" charset="0"/>
                        </a:rPr>
                        <a:t>STA 2012</a:t>
                      </a:r>
                    </a:p>
                  </a:txBody>
                  <a:tcPr marL="7620" marR="7620" marT="7620" marB="0" anchor="ctr">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4" name="TextBox 3"/>
          <p:cNvSpPr txBox="1"/>
          <p:nvPr/>
        </p:nvSpPr>
        <p:spPr>
          <a:xfrm>
            <a:off x="2048608" y="4967654"/>
            <a:ext cx="7529818" cy="954107"/>
          </a:xfrm>
          <a:prstGeom prst="rect">
            <a:avLst/>
          </a:prstGeom>
          <a:noFill/>
        </p:spPr>
        <p:txBody>
          <a:bodyPr wrap="none" rtlCol="0">
            <a:spAutoFit/>
          </a:bodyPr>
          <a:lstStyle/>
          <a:p>
            <a:r>
              <a:rPr lang="en-US" sz="2800" dirty="0"/>
              <a:t>What happens if:</a:t>
            </a:r>
          </a:p>
          <a:p>
            <a:r>
              <a:rPr lang="en-US" sz="2800" dirty="0"/>
              <a:t>Ms. Jill Jones gets married and changes her name?</a:t>
            </a:r>
          </a:p>
        </p:txBody>
      </p:sp>
      <p:sp>
        <p:nvSpPr>
          <p:cNvPr id="5" name="Rectangle 4"/>
          <p:cNvSpPr/>
          <p:nvPr/>
        </p:nvSpPr>
        <p:spPr>
          <a:xfrm>
            <a:off x="2577830" y="3278221"/>
            <a:ext cx="1712068" cy="89494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283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0"/>
            <a:ext cx="4274574" cy="1325563"/>
          </a:xfrm>
        </p:spPr>
        <p:txBody>
          <a:bodyPr/>
          <a:lstStyle/>
          <a:p>
            <a:pPr algn="ctr"/>
            <a:r>
              <a:rPr lang="en-US" dirty="0"/>
              <a:t>Some data bases</a:t>
            </a:r>
            <a:br>
              <a:rPr lang="en-US" dirty="0"/>
            </a:br>
            <a:r>
              <a:rPr lang="en-US" dirty="0"/>
              <a:t>(flat files)</a:t>
            </a:r>
          </a:p>
        </p:txBody>
      </p:sp>
    </p:spTree>
    <p:extLst>
      <p:ext uri="{BB962C8B-B14F-4D97-AF65-F5344CB8AC3E}">
        <p14:creationId xmlns:p14="http://schemas.microsoft.com/office/powerpoint/2010/main" val="3580495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vs Unstructured data, Examples</a:t>
            </a:r>
          </a:p>
        </p:txBody>
      </p:sp>
    </p:spTree>
    <p:extLst>
      <p:ext uri="{BB962C8B-B14F-4D97-AF65-F5344CB8AC3E}">
        <p14:creationId xmlns:p14="http://schemas.microsoft.com/office/powerpoint/2010/main" val="1250339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088" y="0"/>
            <a:ext cx="5169408" cy="1325563"/>
          </a:xfrm>
        </p:spPr>
        <p:txBody>
          <a:bodyPr/>
          <a:lstStyle/>
          <a:p>
            <a:r>
              <a:rPr lang="en-US" dirty="0"/>
              <a:t>First, Structured data</a:t>
            </a:r>
          </a:p>
        </p:txBody>
      </p:sp>
    </p:spTree>
    <p:extLst>
      <p:ext uri="{BB962C8B-B14F-4D97-AF65-F5344CB8AC3E}">
        <p14:creationId xmlns:p14="http://schemas.microsoft.com/office/powerpoint/2010/main" val="745938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9900" y="0"/>
            <a:ext cx="4613031" cy="1325563"/>
          </a:xfrm>
        </p:spPr>
        <p:txBody>
          <a:bodyPr/>
          <a:lstStyle/>
          <a:p>
            <a:r>
              <a:rPr lang="en-US" dirty="0"/>
              <a:t>The digits dataset</a:t>
            </a:r>
          </a:p>
        </p:txBody>
      </p:sp>
      <p:pic>
        <p:nvPicPr>
          <p:cNvPr id="4" name="Picture 3"/>
          <p:cNvPicPr>
            <a:picLocks noChangeAspect="1"/>
          </p:cNvPicPr>
          <p:nvPr/>
        </p:nvPicPr>
        <p:blipFill>
          <a:blip r:embed="rId2"/>
          <a:stretch>
            <a:fillRect/>
          </a:stretch>
        </p:blipFill>
        <p:spPr>
          <a:xfrm>
            <a:off x="451669" y="1688370"/>
            <a:ext cx="11430000" cy="3036848"/>
          </a:xfrm>
          <a:prstGeom prst="rect">
            <a:avLst/>
          </a:prstGeom>
        </p:spPr>
      </p:pic>
    </p:spTree>
    <p:extLst>
      <p:ext uri="{BB962C8B-B14F-4D97-AF65-F5344CB8AC3E}">
        <p14:creationId xmlns:p14="http://schemas.microsoft.com/office/powerpoint/2010/main" val="1004084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9900" y="0"/>
            <a:ext cx="4613031" cy="1325563"/>
          </a:xfrm>
        </p:spPr>
        <p:txBody>
          <a:bodyPr/>
          <a:lstStyle/>
          <a:p>
            <a:r>
              <a:rPr lang="en-US" dirty="0"/>
              <a:t>The digits dataset</a:t>
            </a:r>
          </a:p>
        </p:txBody>
      </p:sp>
      <p:pic>
        <p:nvPicPr>
          <p:cNvPr id="2" name="Picture 1"/>
          <p:cNvPicPr>
            <a:picLocks noChangeAspect="1"/>
          </p:cNvPicPr>
          <p:nvPr/>
        </p:nvPicPr>
        <p:blipFill>
          <a:blip r:embed="rId2"/>
          <a:stretch>
            <a:fillRect/>
          </a:stretch>
        </p:blipFill>
        <p:spPr>
          <a:xfrm>
            <a:off x="3155740" y="1325563"/>
            <a:ext cx="4975951" cy="4965701"/>
          </a:xfrm>
          <a:prstGeom prst="rect">
            <a:avLst/>
          </a:prstGeom>
        </p:spPr>
      </p:pic>
    </p:spTree>
    <p:extLst>
      <p:ext uri="{BB962C8B-B14F-4D97-AF65-F5344CB8AC3E}">
        <p14:creationId xmlns:p14="http://schemas.microsoft.com/office/powerpoint/2010/main" val="675077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303" y="0"/>
            <a:ext cx="7234084" cy="1325563"/>
          </a:xfrm>
        </p:spPr>
        <p:txBody>
          <a:bodyPr/>
          <a:lstStyle/>
          <a:p>
            <a:r>
              <a:rPr lang="en-US" dirty="0"/>
              <a:t>Before there were computers.</a:t>
            </a:r>
          </a:p>
        </p:txBody>
      </p:sp>
      <p:sp>
        <p:nvSpPr>
          <p:cNvPr id="3" name="Rectangle 2"/>
          <p:cNvSpPr/>
          <p:nvPr/>
        </p:nvSpPr>
        <p:spPr>
          <a:xfrm>
            <a:off x="658760" y="1325563"/>
            <a:ext cx="10304207" cy="1384995"/>
          </a:xfrm>
          <a:prstGeom prst="rect">
            <a:avLst/>
          </a:prstGeom>
        </p:spPr>
        <p:txBody>
          <a:bodyPr wrap="square">
            <a:spAutoFit/>
          </a:bodyPr>
          <a:lstStyle/>
          <a:p>
            <a:r>
              <a:rPr lang="en-US" sz="2800" dirty="0">
                <a:solidFill>
                  <a:srgbClr val="333333"/>
                </a:solidFill>
                <a:latin typeface="Arial" panose="020B0604020202020204" pitchFamily="34" charset="0"/>
                <a:cs typeface="Arial" panose="020B0604020202020204" pitchFamily="34" charset="0"/>
                <a:hlinkClick r:id=""/>
              </a:rPr>
              <a:t>From Geek.com:</a:t>
            </a:r>
          </a:p>
          <a:p>
            <a:r>
              <a:rPr lang="en-US" sz="2800" dirty="0">
                <a:solidFill>
                  <a:srgbClr val="333333"/>
                </a:solidFill>
                <a:latin typeface="Arial" panose="020B0604020202020204" pitchFamily="34" charset="0"/>
                <a:cs typeface="Arial" panose="020B0604020202020204" pitchFamily="34" charset="0"/>
                <a:hlinkClick r:id=""/>
              </a:rPr>
              <a:t>Google Books calculates the total number of books ever written at almost 130 million</a:t>
            </a:r>
            <a:endParaRPr lang="en-US" sz="28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0322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6970" y="138881"/>
            <a:ext cx="4048125" cy="2667000"/>
          </a:xfrm>
          <a:prstGeom prst="rect">
            <a:avLst/>
          </a:prstGeom>
        </p:spPr>
      </p:pic>
      <p:pic>
        <p:nvPicPr>
          <p:cNvPr id="3" name="Picture 2"/>
          <p:cNvPicPr>
            <a:picLocks noChangeAspect="1"/>
          </p:cNvPicPr>
          <p:nvPr/>
        </p:nvPicPr>
        <p:blipFill>
          <a:blip r:embed="rId3"/>
          <a:stretch>
            <a:fillRect/>
          </a:stretch>
        </p:blipFill>
        <p:spPr>
          <a:xfrm>
            <a:off x="3776970" y="4072244"/>
            <a:ext cx="4086225" cy="2390775"/>
          </a:xfrm>
          <a:prstGeom prst="rect">
            <a:avLst/>
          </a:prstGeom>
        </p:spPr>
      </p:pic>
      <p:sp>
        <p:nvSpPr>
          <p:cNvPr id="4" name="TextBox 3"/>
          <p:cNvSpPr txBox="1"/>
          <p:nvPr/>
        </p:nvSpPr>
        <p:spPr>
          <a:xfrm>
            <a:off x="5152104" y="2805881"/>
            <a:ext cx="877163" cy="923330"/>
          </a:xfrm>
          <a:prstGeom prst="rect">
            <a:avLst/>
          </a:prstGeom>
          <a:noFill/>
        </p:spPr>
        <p:txBody>
          <a:bodyPr wrap="none" rtlCol="0">
            <a:spAutoFit/>
          </a:bodyPr>
          <a:lstStyle/>
          <a:p>
            <a:r>
              <a:rPr lang="en-US" sz="5400" dirty="0">
                <a:solidFill>
                  <a:prstClr val="black"/>
                </a:solidFill>
                <a:latin typeface="Arial Black" panose="020B0A04020102020204" pitchFamily="34" charset="0"/>
              </a:rPr>
              <a:t>…</a:t>
            </a:r>
          </a:p>
        </p:txBody>
      </p:sp>
      <p:sp>
        <p:nvSpPr>
          <p:cNvPr id="5" name="TextBox 4"/>
          <p:cNvSpPr txBox="1"/>
          <p:nvPr/>
        </p:nvSpPr>
        <p:spPr>
          <a:xfrm>
            <a:off x="9200229" y="2344216"/>
            <a:ext cx="2110154" cy="1384995"/>
          </a:xfrm>
          <a:prstGeom prst="rect">
            <a:avLst/>
          </a:prstGeom>
          <a:noFill/>
        </p:spPr>
        <p:txBody>
          <a:bodyPr wrap="square" rtlCol="0">
            <a:spAutoFit/>
          </a:bodyPr>
          <a:lstStyle/>
          <a:p>
            <a:r>
              <a:rPr lang="en-US" sz="2800" dirty="0"/>
              <a:t>Each Image is 28X28 pixels</a:t>
            </a:r>
          </a:p>
        </p:txBody>
      </p:sp>
    </p:spTree>
    <p:extLst>
      <p:ext uri="{BB962C8B-B14F-4D97-AF65-F5344CB8AC3E}">
        <p14:creationId xmlns:p14="http://schemas.microsoft.com/office/powerpoint/2010/main" val="1667790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2136" y="2822626"/>
            <a:ext cx="9086850" cy="504825"/>
          </a:xfrm>
          <a:prstGeom prst="rect">
            <a:avLst/>
          </a:prstGeom>
        </p:spPr>
      </p:pic>
      <p:pic>
        <p:nvPicPr>
          <p:cNvPr id="3" name="Picture 2"/>
          <p:cNvPicPr>
            <a:picLocks noChangeAspect="1"/>
          </p:cNvPicPr>
          <p:nvPr/>
        </p:nvPicPr>
        <p:blipFill>
          <a:blip r:embed="rId3"/>
          <a:stretch>
            <a:fillRect/>
          </a:stretch>
        </p:blipFill>
        <p:spPr>
          <a:xfrm>
            <a:off x="992136" y="3776969"/>
            <a:ext cx="9344025" cy="542925"/>
          </a:xfrm>
          <a:prstGeom prst="rect">
            <a:avLst/>
          </a:prstGeom>
        </p:spPr>
      </p:pic>
      <p:pic>
        <p:nvPicPr>
          <p:cNvPr id="4" name="Picture 3"/>
          <p:cNvPicPr>
            <a:picLocks noChangeAspect="1"/>
          </p:cNvPicPr>
          <p:nvPr/>
        </p:nvPicPr>
        <p:blipFill>
          <a:blip r:embed="rId4"/>
          <a:stretch>
            <a:fillRect/>
          </a:stretch>
        </p:blipFill>
        <p:spPr>
          <a:xfrm>
            <a:off x="992136" y="4769412"/>
            <a:ext cx="8696325" cy="504825"/>
          </a:xfrm>
          <a:prstGeom prst="rect">
            <a:avLst/>
          </a:prstGeom>
        </p:spPr>
      </p:pic>
      <p:pic>
        <p:nvPicPr>
          <p:cNvPr id="5" name="Picture 4"/>
          <p:cNvPicPr>
            <a:picLocks noChangeAspect="1"/>
          </p:cNvPicPr>
          <p:nvPr/>
        </p:nvPicPr>
        <p:blipFill>
          <a:blip r:embed="rId5"/>
          <a:stretch>
            <a:fillRect/>
          </a:stretch>
        </p:blipFill>
        <p:spPr>
          <a:xfrm>
            <a:off x="1465928" y="5668911"/>
            <a:ext cx="7981950" cy="495300"/>
          </a:xfrm>
          <a:prstGeom prst="rect">
            <a:avLst/>
          </a:prstGeom>
        </p:spPr>
      </p:pic>
      <p:sp>
        <p:nvSpPr>
          <p:cNvPr id="6" name="Title 5"/>
          <p:cNvSpPr>
            <a:spLocks noGrp="1"/>
          </p:cNvSpPr>
          <p:nvPr>
            <p:ph type="title"/>
          </p:nvPr>
        </p:nvSpPr>
        <p:spPr>
          <a:xfrm>
            <a:off x="3551903" y="0"/>
            <a:ext cx="5159477" cy="1325563"/>
          </a:xfrm>
        </p:spPr>
        <p:txBody>
          <a:bodyPr/>
          <a:lstStyle/>
          <a:p>
            <a:r>
              <a:rPr lang="en-US" dirty="0"/>
              <a:t>The first row (partial)</a:t>
            </a:r>
          </a:p>
        </p:txBody>
      </p:sp>
    </p:spTree>
    <p:extLst>
      <p:ext uri="{BB962C8B-B14F-4D97-AF65-F5344CB8AC3E}">
        <p14:creationId xmlns:p14="http://schemas.microsoft.com/office/powerpoint/2010/main" val="2004553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646" y="0"/>
            <a:ext cx="5386754" cy="1325563"/>
          </a:xfrm>
        </p:spPr>
        <p:txBody>
          <a:bodyPr/>
          <a:lstStyle/>
          <a:p>
            <a:pPr algn="ctr"/>
            <a:r>
              <a:rPr lang="en-US" dirty="0"/>
              <a:t>The ALL, AML dataset</a:t>
            </a:r>
            <a:br>
              <a:rPr lang="en-US" dirty="0"/>
            </a:br>
            <a:r>
              <a:rPr lang="en-US" dirty="0"/>
              <a:t>Micro Arrays</a:t>
            </a:r>
          </a:p>
        </p:txBody>
      </p:sp>
    </p:spTree>
    <p:extLst>
      <p:ext uri="{BB962C8B-B14F-4D97-AF65-F5344CB8AC3E}">
        <p14:creationId xmlns:p14="http://schemas.microsoft.com/office/powerpoint/2010/main" val="3274118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2333625" y="203201"/>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r>
              <a:rPr lang="en-US" altLang="en-US" dirty="0">
                <a:solidFill>
                  <a:srgbClr val="000000"/>
                </a:solidFill>
              </a:rPr>
              <a:t>Microarrays</a:t>
            </a:r>
          </a:p>
        </p:txBody>
      </p:sp>
      <p:sp>
        <p:nvSpPr>
          <p:cNvPr id="58372" name="Text Box 4"/>
          <p:cNvSpPr txBox="1">
            <a:spLocks noChangeArrowheads="1"/>
          </p:cNvSpPr>
          <p:nvPr/>
        </p:nvSpPr>
        <p:spPr bwMode="auto">
          <a:xfrm>
            <a:off x="7924800" y="6400801"/>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00"/>
                </a:solidFill>
              </a:rPr>
              <a:t>Duggan et. al, Nature, 1999 </a:t>
            </a:r>
          </a:p>
        </p:txBody>
      </p:sp>
      <p:grpSp>
        <p:nvGrpSpPr>
          <p:cNvPr id="58401" name="Group 33"/>
          <p:cNvGrpSpPr>
            <a:grpSpLocks/>
          </p:cNvGrpSpPr>
          <p:nvPr/>
        </p:nvGrpSpPr>
        <p:grpSpPr bwMode="auto">
          <a:xfrm>
            <a:off x="2524919" y="1670664"/>
            <a:ext cx="7389812" cy="4597400"/>
            <a:chOff x="721" y="799"/>
            <a:chExt cx="4655" cy="2896"/>
          </a:xfrm>
        </p:grpSpPr>
        <p:graphicFrame>
          <p:nvGraphicFramePr>
            <p:cNvPr id="58370" name="Object 2"/>
            <p:cNvGraphicFramePr>
              <a:graphicFrameLocks noChangeAspect="1"/>
            </p:cNvGraphicFramePr>
            <p:nvPr/>
          </p:nvGraphicFramePr>
          <p:xfrm>
            <a:off x="721" y="799"/>
            <a:ext cx="4510" cy="2896"/>
          </p:xfrm>
          <a:graphic>
            <a:graphicData uri="http://schemas.openxmlformats.org/presentationml/2006/ole">
              <mc:AlternateContent xmlns:mc="http://schemas.openxmlformats.org/markup-compatibility/2006">
                <mc:Choice xmlns:v="urn:schemas-microsoft-com:vml" Requires="v">
                  <p:oleObj spid="_x0000_s1032" name="Image" r:id="rId3" imgW="3936508" imgH="2526984" progId="Photoshop.Image.6">
                    <p:embed/>
                  </p:oleObj>
                </mc:Choice>
                <mc:Fallback>
                  <p:oleObj name="Image" r:id="rId3" imgW="3936508" imgH="2526984" progId="Photoshop.Image.6">
                    <p:embed/>
                    <p:pic>
                      <p:nvPicPr>
                        <p:cNvPr id="583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 y="799"/>
                          <a:ext cx="4510" cy="28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Oval 7"/>
            <p:cNvSpPr>
              <a:spLocks noChangeArrowheads="1"/>
            </p:cNvSpPr>
            <p:nvPr/>
          </p:nvSpPr>
          <p:spPr bwMode="auto">
            <a:xfrm>
              <a:off x="2226" y="2016"/>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58376" name="Oval 8"/>
            <p:cNvSpPr>
              <a:spLocks noChangeArrowheads="1"/>
            </p:cNvSpPr>
            <p:nvPr/>
          </p:nvSpPr>
          <p:spPr bwMode="auto">
            <a:xfrm>
              <a:off x="2256" y="2112"/>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58377" name="Oval 9"/>
            <p:cNvSpPr>
              <a:spLocks noChangeArrowheads="1"/>
            </p:cNvSpPr>
            <p:nvPr/>
          </p:nvSpPr>
          <p:spPr bwMode="auto">
            <a:xfrm>
              <a:off x="2364" y="1983"/>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58378" name="Oval 10"/>
            <p:cNvSpPr>
              <a:spLocks noChangeArrowheads="1"/>
            </p:cNvSpPr>
            <p:nvPr/>
          </p:nvSpPr>
          <p:spPr bwMode="auto">
            <a:xfrm>
              <a:off x="2397" y="2079"/>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58379" name="Oval 11"/>
            <p:cNvSpPr>
              <a:spLocks noChangeArrowheads="1"/>
            </p:cNvSpPr>
            <p:nvPr/>
          </p:nvSpPr>
          <p:spPr bwMode="auto">
            <a:xfrm>
              <a:off x="2394" y="215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58380" name="Oval 12"/>
            <p:cNvSpPr>
              <a:spLocks noChangeArrowheads="1"/>
            </p:cNvSpPr>
            <p:nvPr/>
          </p:nvSpPr>
          <p:spPr bwMode="auto">
            <a:xfrm>
              <a:off x="2544" y="2007"/>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58381" name="Oval 13"/>
            <p:cNvSpPr>
              <a:spLocks noChangeArrowheads="1"/>
            </p:cNvSpPr>
            <p:nvPr/>
          </p:nvSpPr>
          <p:spPr bwMode="auto">
            <a:xfrm>
              <a:off x="2544" y="2103"/>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58382" name="Oval 14"/>
            <p:cNvSpPr>
              <a:spLocks noChangeArrowheads="1"/>
            </p:cNvSpPr>
            <p:nvPr/>
          </p:nvSpPr>
          <p:spPr bwMode="auto">
            <a:xfrm>
              <a:off x="2985" y="1938"/>
              <a:ext cx="48" cy="4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58383" name="Oval 15"/>
            <p:cNvSpPr>
              <a:spLocks noChangeArrowheads="1"/>
            </p:cNvSpPr>
            <p:nvPr/>
          </p:nvSpPr>
          <p:spPr bwMode="auto">
            <a:xfrm>
              <a:off x="2823" y="1998"/>
              <a:ext cx="48" cy="4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58384" name="Oval 16"/>
            <p:cNvSpPr>
              <a:spLocks noChangeArrowheads="1"/>
            </p:cNvSpPr>
            <p:nvPr/>
          </p:nvSpPr>
          <p:spPr bwMode="auto">
            <a:xfrm>
              <a:off x="2814" y="2097"/>
              <a:ext cx="48" cy="4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58385" name="Oval 17"/>
            <p:cNvSpPr>
              <a:spLocks noChangeArrowheads="1"/>
            </p:cNvSpPr>
            <p:nvPr/>
          </p:nvSpPr>
          <p:spPr bwMode="auto">
            <a:xfrm>
              <a:off x="2991" y="2070"/>
              <a:ext cx="48" cy="4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58386" name="Oval 18"/>
            <p:cNvSpPr>
              <a:spLocks noChangeArrowheads="1"/>
            </p:cNvSpPr>
            <p:nvPr/>
          </p:nvSpPr>
          <p:spPr bwMode="auto">
            <a:xfrm>
              <a:off x="3024" y="2202"/>
              <a:ext cx="48" cy="4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58387" name="Oval 19"/>
            <p:cNvSpPr>
              <a:spLocks noChangeArrowheads="1"/>
            </p:cNvSpPr>
            <p:nvPr/>
          </p:nvSpPr>
          <p:spPr bwMode="auto">
            <a:xfrm>
              <a:off x="3183" y="2103"/>
              <a:ext cx="48" cy="4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58388" name="Oval 20"/>
            <p:cNvSpPr>
              <a:spLocks noChangeArrowheads="1"/>
            </p:cNvSpPr>
            <p:nvPr/>
          </p:nvSpPr>
          <p:spPr bwMode="auto">
            <a:xfrm>
              <a:off x="3168" y="1995"/>
              <a:ext cx="48" cy="4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58389" name="Text Box 21"/>
            <p:cNvSpPr txBox="1">
              <a:spLocks noChangeArrowheads="1"/>
            </p:cNvSpPr>
            <p:nvPr/>
          </p:nvSpPr>
          <p:spPr bwMode="auto">
            <a:xfrm>
              <a:off x="2184" y="864"/>
              <a:ext cx="480"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000" b="1">
                  <a:solidFill>
                    <a:srgbClr val="000000"/>
                  </a:solidFill>
                  <a:latin typeface="Arial Unicode MS" panose="020B0604020202020204" pitchFamily="34" charset="-128"/>
                </a:rPr>
                <a:t>Test RNA</a:t>
              </a:r>
            </a:p>
          </p:txBody>
        </p:sp>
        <p:sp>
          <p:nvSpPr>
            <p:cNvPr id="58390" name="Text Box 22"/>
            <p:cNvSpPr txBox="1">
              <a:spLocks noChangeArrowheads="1"/>
            </p:cNvSpPr>
            <p:nvPr/>
          </p:nvSpPr>
          <p:spPr bwMode="auto">
            <a:xfrm>
              <a:off x="2715" y="864"/>
              <a:ext cx="747"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000" b="1">
                  <a:solidFill>
                    <a:srgbClr val="000000"/>
                  </a:solidFill>
                  <a:latin typeface="Arial Unicode MS" panose="020B0604020202020204" pitchFamily="34" charset="-128"/>
                </a:rPr>
                <a:t>Reference  RNA</a:t>
              </a:r>
            </a:p>
          </p:txBody>
        </p:sp>
        <p:sp>
          <p:nvSpPr>
            <p:cNvPr id="58393" name="Text Box 25"/>
            <p:cNvSpPr txBox="1">
              <a:spLocks noChangeArrowheads="1"/>
            </p:cNvSpPr>
            <p:nvPr/>
          </p:nvSpPr>
          <p:spPr bwMode="auto">
            <a:xfrm>
              <a:off x="4071" y="864"/>
              <a:ext cx="480"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000" b="1">
                  <a:solidFill>
                    <a:srgbClr val="000000"/>
                  </a:solidFill>
                  <a:latin typeface="Arial Unicode MS" panose="020B0604020202020204" pitchFamily="34" charset="-128"/>
                </a:rPr>
                <a:t>excitation</a:t>
              </a:r>
            </a:p>
          </p:txBody>
        </p:sp>
        <p:sp>
          <p:nvSpPr>
            <p:cNvPr id="58394" name="Text Box 26"/>
            <p:cNvSpPr txBox="1">
              <a:spLocks noChangeArrowheads="1"/>
            </p:cNvSpPr>
            <p:nvPr/>
          </p:nvSpPr>
          <p:spPr bwMode="auto">
            <a:xfrm>
              <a:off x="4080" y="1680"/>
              <a:ext cx="480"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000" b="1">
                  <a:solidFill>
                    <a:srgbClr val="000000"/>
                  </a:solidFill>
                  <a:latin typeface="Arial Unicode MS" panose="020B0604020202020204" pitchFamily="34" charset="-128"/>
                </a:rPr>
                <a:t>emission</a:t>
              </a:r>
            </a:p>
          </p:txBody>
        </p:sp>
        <p:sp>
          <p:nvSpPr>
            <p:cNvPr id="58395" name="Text Box 27"/>
            <p:cNvSpPr txBox="1">
              <a:spLocks noChangeArrowheads="1"/>
            </p:cNvSpPr>
            <p:nvPr/>
          </p:nvSpPr>
          <p:spPr bwMode="auto">
            <a:xfrm>
              <a:off x="2496" y="1364"/>
              <a:ext cx="576"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000" b="1">
                  <a:solidFill>
                    <a:srgbClr val="000000"/>
                  </a:solidFill>
                  <a:latin typeface="Arial Unicode MS" panose="020B0604020202020204" pitchFamily="34" charset="-128"/>
                </a:rPr>
                <a:t>reverse transcription</a:t>
              </a:r>
            </a:p>
          </p:txBody>
        </p:sp>
        <p:sp>
          <p:nvSpPr>
            <p:cNvPr id="58396" name="Text Box 28"/>
            <p:cNvSpPr txBox="1">
              <a:spLocks noChangeArrowheads="1"/>
            </p:cNvSpPr>
            <p:nvPr/>
          </p:nvSpPr>
          <p:spPr bwMode="auto">
            <a:xfrm>
              <a:off x="2496" y="1650"/>
              <a:ext cx="576"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000" b="1">
                  <a:solidFill>
                    <a:srgbClr val="000000"/>
                  </a:solidFill>
                  <a:latin typeface="Arial Unicode MS" panose="020B0604020202020204" pitchFamily="34" charset="-128"/>
                </a:rPr>
                <a:t>label with fluor dyes</a:t>
              </a:r>
            </a:p>
          </p:txBody>
        </p:sp>
        <p:sp>
          <p:nvSpPr>
            <p:cNvPr id="58397" name="Text Box 29"/>
            <p:cNvSpPr txBox="1">
              <a:spLocks noChangeArrowheads="1"/>
            </p:cNvSpPr>
            <p:nvPr/>
          </p:nvSpPr>
          <p:spPr bwMode="auto">
            <a:xfrm>
              <a:off x="4800" y="3254"/>
              <a:ext cx="576"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000" b="1">
                  <a:solidFill>
                    <a:srgbClr val="000000"/>
                  </a:solidFill>
                  <a:latin typeface="Arial Unicode MS" panose="020B0604020202020204" pitchFamily="34" charset="-128"/>
                </a:rPr>
                <a:t>computer analysis</a:t>
              </a:r>
            </a:p>
          </p:txBody>
        </p:sp>
        <p:sp>
          <p:nvSpPr>
            <p:cNvPr id="58398" name="Text Box 30"/>
            <p:cNvSpPr txBox="1">
              <a:spLocks noChangeArrowheads="1"/>
            </p:cNvSpPr>
            <p:nvPr/>
          </p:nvSpPr>
          <p:spPr bwMode="auto">
            <a:xfrm>
              <a:off x="3510" y="1064"/>
              <a:ext cx="480"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000" b="1">
                  <a:solidFill>
                    <a:srgbClr val="000000"/>
                  </a:solidFill>
                  <a:latin typeface="Arial Unicode MS" panose="020B0604020202020204" pitchFamily="34" charset="-128"/>
                </a:rPr>
                <a:t>laser 1</a:t>
              </a:r>
            </a:p>
          </p:txBody>
        </p:sp>
        <p:sp>
          <p:nvSpPr>
            <p:cNvPr id="58399" name="Text Box 31"/>
            <p:cNvSpPr txBox="1">
              <a:spLocks noChangeArrowheads="1"/>
            </p:cNvSpPr>
            <p:nvPr/>
          </p:nvSpPr>
          <p:spPr bwMode="auto">
            <a:xfrm>
              <a:off x="4656" y="1056"/>
              <a:ext cx="480"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000" b="1">
                  <a:solidFill>
                    <a:srgbClr val="000000"/>
                  </a:solidFill>
                  <a:latin typeface="Arial Unicode MS" panose="020B0604020202020204" pitchFamily="34" charset="-128"/>
                </a:rPr>
                <a:t>laser 2</a:t>
              </a:r>
            </a:p>
          </p:txBody>
        </p:sp>
        <p:sp>
          <p:nvSpPr>
            <p:cNvPr id="58400" name="Text Box 32"/>
            <p:cNvSpPr txBox="1">
              <a:spLocks noChangeArrowheads="1"/>
            </p:cNvSpPr>
            <p:nvPr/>
          </p:nvSpPr>
          <p:spPr bwMode="auto">
            <a:xfrm>
              <a:off x="2352" y="3360"/>
              <a:ext cx="768"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000" b="1">
                  <a:solidFill>
                    <a:srgbClr val="000000"/>
                  </a:solidFill>
                  <a:latin typeface="Arial Unicode MS" panose="020B0604020202020204" pitchFamily="34" charset="-128"/>
                </a:rPr>
                <a:t>hybridize target to microarray</a:t>
              </a:r>
            </a:p>
          </p:txBody>
        </p:sp>
      </p:grpSp>
    </p:spTree>
    <p:extLst>
      <p:ext uri="{BB962C8B-B14F-4D97-AF65-F5344CB8AC3E}">
        <p14:creationId xmlns:p14="http://schemas.microsoft.com/office/powerpoint/2010/main" val="3668088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0728" y="916703"/>
            <a:ext cx="10315575" cy="2428875"/>
          </a:xfrm>
          <a:prstGeom prst="rect">
            <a:avLst/>
          </a:prstGeom>
        </p:spPr>
      </p:pic>
    </p:spTree>
    <p:extLst>
      <p:ext uri="{BB962C8B-B14F-4D97-AF65-F5344CB8AC3E}">
        <p14:creationId xmlns:p14="http://schemas.microsoft.com/office/powerpoint/2010/main" val="4281450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37756" y="570424"/>
            <a:ext cx="5572125" cy="2905125"/>
          </a:xfrm>
          <a:prstGeom prst="rect">
            <a:avLst/>
          </a:prstGeom>
        </p:spPr>
      </p:pic>
      <p:pic>
        <p:nvPicPr>
          <p:cNvPr id="3" name="Picture 2"/>
          <p:cNvPicPr>
            <a:picLocks noChangeAspect="1"/>
          </p:cNvPicPr>
          <p:nvPr/>
        </p:nvPicPr>
        <p:blipFill>
          <a:blip r:embed="rId3"/>
          <a:stretch>
            <a:fillRect/>
          </a:stretch>
        </p:blipFill>
        <p:spPr>
          <a:xfrm>
            <a:off x="3437756" y="3761761"/>
            <a:ext cx="5553075" cy="1733550"/>
          </a:xfrm>
          <a:prstGeom prst="rect">
            <a:avLst/>
          </a:prstGeom>
        </p:spPr>
      </p:pic>
    </p:spTree>
    <p:extLst>
      <p:ext uri="{BB962C8B-B14F-4D97-AF65-F5344CB8AC3E}">
        <p14:creationId xmlns:p14="http://schemas.microsoft.com/office/powerpoint/2010/main" val="2482473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2009" y="1496040"/>
            <a:ext cx="9363075" cy="857250"/>
          </a:xfrm>
          <a:prstGeom prst="rect">
            <a:avLst/>
          </a:prstGeom>
        </p:spPr>
      </p:pic>
      <p:pic>
        <p:nvPicPr>
          <p:cNvPr id="3" name="Picture 2"/>
          <p:cNvPicPr>
            <a:picLocks noChangeAspect="1"/>
          </p:cNvPicPr>
          <p:nvPr/>
        </p:nvPicPr>
        <p:blipFill>
          <a:blip r:embed="rId3"/>
          <a:stretch>
            <a:fillRect/>
          </a:stretch>
        </p:blipFill>
        <p:spPr>
          <a:xfrm>
            <a:off x="972009" y="2675911"/>
            <a:ext cx="6753225" cy="857250"/>
          </a:xfrm>
          <a:prstGeom prst="rect">
            <a:avLst/>
          </a:prstGeom>
        </p:spPr>
      </p:pic>
      <p:sp>
        <p:nvSpPr>
          <p:cNvPr id="4" name="Title 3"/>
          <p:cNvSpPr>
            <a:spLocks noGrp="1"/>
          </p:cNvSpPr>
          <p:nvPr>
            <p:ph type="title"/>
          </p:nvPr>
        </p:nvSpPr>
        <p:spPr>
          <a:xfrm>
            <a:off x="3768213" y="0"/>
            <a:ext cx="4825181" cy="1325563"/>
          </a:xfrm>
        </p:spPr>
        <p:txBody>
          <a:bodyPr/>
          <a:lstStyle/>
          <a:p>
            <a:r>
              <a:rPr lang="en-US" dirty="0"/>
              <a:t>First Observation</a:t>
            </a:r>
          </a:p>
        </p:txBody>
      </p:sp>
    </p:spTree>
    <p:extLst>
      <p:ext uri="{BB962C8B-B14F-4D97-AF65-F5344CB8AC3E}">
        <p14:creationId xmlns:p14="http://schemas.microsoft.com/office/powerpoint/2010/main" val="611106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The “click through” dataset (</a:t>
            </a:r>
            <a:r>
              <a:rPr lang="en-US" dirty="0" err="1"/>
              <a:t>Kaggle</a:t>
            </a:r>
            <a:r>
              <a:rPr lang="en-US" dirty="0"/>
              <a:t>)</a:t>
            </a:r>
          </a:p>
        </p:txBody>
      </p:sp>
      <p:pic>
        <p:nvPicPr>
          <p:cNvPr id="3" name="Picture 2"/>
          <p:cNvPicPr>
            <a:picLocks noChangeAspect="1"/>
          </p:cNvPicPr>
          <p:nvPr/>
        </p:nvPicPr>
        <p:blipFill>
          <a:blip r:embed="rId2"/>
          <a:stretch>
            <a:fillRect/>
          </a:stretch>
        </p:blipFill>
        <p:spPr>
          <a:xfrm>
            <a:off x="996071" y="1325563"/>
            <a:ext cx="9527458" cy="457200"/>
          </a:xfrm>
          <a:prstGeom prst="rect">
            <a:avLst/>
          </a:prstGeom>
        </p:spPr>
      </p:pic>
      <p:pic>
        <p:nvPicPr>
          <p:cNvPr id="4" name="Picture 3"/>
          <p:cNvPicPr>
            <a:picLocks noChangeAspect="1"/>
          </p:cNvPicPr>
          <p:nvPr/>
        </p:nvPicPr>
        <p:blipFill>
          <a:blip r:embed="rId3"/>
          <a:stretch>
            <a:fillRect/>
          </a:stretch>
        </p:blipFill>
        <p:spPr>
          <a:xfrm>
            <a:off x="3686995" y="1904290"/>
            <a:ext cx="2667834" cy="4754880"/>
          </a:xfrm>
          <a:prstGeom prst="rect">
            <a:avLst/>
          </a:prstGeom>
        </p:spPr>
      </p:pic>
    </p:spTree>
    <p:extLst>
      <p:ext uri="{BB962C8B-B14F-4D97-AF65-F5344CB8AC3E}">
        <p14:creationId xmlns:p14="http://schemas.microsoft.com/office/powerpoint/2010/main" val="2393718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107" y="1785363"/>
            <a:ext cx="10515600" cy="1325563"/>
          </a:xfrm>
        </p:spPr>
        <p:txBody>
          <a:bodyPr>
            <a:normAutofit fontScale="90000"/>
          </a:bodyPr>
          <a:lstStyle/>
          <a:p>
            <a:r>
              <a:rPr lang="en-US" dirty="0"/>
              <a:t>Beginning in the 1970s, the methods of storage and accessing data became a topic of research and debate.  The emphasis of this period was on </a:t>
            </a:r>
            <a:r>
              <a:rPr lang="en-US" b="1" dirty="0"/>
              <a:t>structured</a:t>
            </a:r>
            <a:r>
              <a:rPr lang="en-US" dirty="0"/>
              <a:t> data.</a:t>
            </a:r>
          </a:p>
        </p:txBody>
      </p:sp>
    </p:spTree>
    <p:extLst>
      <p:ext uri="{BB962C8B-B14F-4D97-AF65-F5344CB8AC3E}">
        <p14:creationId xmlns:p14="http://schemas.microsoft.com/office/powerpoint/2010/main" val="3114278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723" y="0"/>
            <a:ext cx="5017477" cy="1325563"/>
          </a:xfrm>
        </p:spPr>
        <p:txBody>
          <a:bodyPr/>
          <a:lstStyle/>
          <a:p>
            <a:r>
              <a:rPr lang="en-US" dirty="0"/>
              <a:t>Unstructured Data</a:t>
            </a:r>
          </a:p>
        </p:txBody>
      </p:sp>
      <p:sp>
        <p:nvSpPr>
          <p:cNvPr id="4" name="TextBox 3"/>
          <p:cNvSpPr txBox="1"/>
          <p:nvPr/>
        </p:nvSpPr>
        <p:spPr>
          <a:xfrm>
            <a:off x="1441938" y="1837592"/>
            <a:ext cx="1360694" cy="584775"/>
          </a:xfrm>
          <a:prstGeom prst="rect">
            <a:avLst/>
          </a:prstGeom>
          <a:noFill/>
        </p:spPr>
        <p:txBody>
          <a:bodyPr wrap="none" rtlCol="0">
            <a:spAutoFit/>
          </a:bodyPr>
          <a:lstStyle/>
          <a:p>
            <a:r>
              <a:rPr lang="en-US" sz="3200" dirty="0"/>
              <a:t>Tweets</a:t>
            </a:r>
          </a:p>
        </p:txBody>
      </p:sp>
      <p:sp>
        <p:nvSpPr>
          <p:cNvPr id="5" name="TextBox 4"/>
          <p:cNvSpPr txBox="1"/>
          <p:nvPr/>
        </p:nvSpPr>
        <p:spPr>
          <a:xfrm>
            <a:off x="1521069" y="2857500"/>
            <a:ext cx="1388522" cy="584775"/>
          </a:xfrm>
          <a:prstGeom prst="rect">
            <a:avLst/>
          </a:prstGeom>
          <a:noFill/>
        </p:spPr>
        <p:txBody>
          <a:bodyPr wrap="none" rtlCol="0">
            <a:spAutoFit/>
          </a:bodyPr>
          <a:lstStyle/>
          <a:p>
            <a:r>
              <a:rPr lang="en-US" sz="3200" dirty="0"/>
              <a:t>e-mails</a:t>
            </a:r>
          </a:p>
        </p:txBody>
      </p:sp>
      <p:sp>
        <p:nvSpPr>
          <p:cNvPr id="6" name="TextBox 5"/>
          <p:cNvSpPr txBox="1"/>
          <p:nvPr/>
        </p:nvSpPr>
        <p:spPr>
          <a:xfrm>
            <a:off x="1635369" y="3930162"/>
            <a:ext cx="2528064" cy="584775"/>
          </a:xfrm>
          <a:prstGeom prst="rect">
            <a:avLst/>
          </a:prstGeom>
          <a:noFill/>
        </p:spPr>
        <p:txBody>
          <a:bodyPr wrap="none" rtlCol="0">
            <a:spAutoFit/>
          </a:bodyPr>
          <a:lstStyle/>
          <a:p>
            <a:r>
              <a:rPr lang="en-US" sz="3200" dirty="0"/>
              <a:t>Web Searches</a:t>
            </a:r>
          </a:p>
        </p:txBody>
      </p:sp>
    </p:spTree>
    <p:extLst>
      <p:ext uri="{BB962C8B-B14F-4D97-AF65-F5344CB8AC3E}">
        <p14:creationId xmlns:p14="http://schemas.microsoft.com/office/powerpoint/2010/main" val="1176245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7530" y="2890593"/>
            <a:ext cx="5158965" cy="619613"/>
          </a:xfrm>
        </p:spPr>
        <p:txBody>
          <a:bodyPr>
            <a:normAutofit fontScale="90000"/>
          </a:bodyPr>
          <a:lstStyle/>
          <a:p>
            <a:r>
              <a:rPr lang="en-US" dirty="0"/>
              <a:t>Library of Congress Numbering System</a:t>
            </a:r>
          </a:p>
        </p:txBody>
      </p:sp>
      <p:pic>
        <p:nvPicPr>
          <p:cNvPr id="1030" name="Picture 6" descr="http://media-cache-ec0.pinimg.com/736x/14/53/8f/14538f10cf4d2d604bcc5c8574cb50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69" y="309806"/>
            <a:ext cx="468289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25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562" y="773723"/>
            <a:ext cx="11919437" cy="6186309"/>
          </a:xfrm>
          <a:prstGeom prst="rect">
            <a:avLst/>
          </a:prstGeom>
        </p:spPr>
        <p:txBody>
          <a:bodyPr wrap="square">
            <a:spAutoFit/>
          </a:bodyPr>
          <a:lstStyle/>
          <a:p>
            <a:r>
              <a:rPr lang="en-US" dirty="0">
                <a:latin typeface="Courier New" panose="02070309020205020404" pitchFamily="49" charset="0"/>
              </a:rPr>
              <a:t>YOUTH</a:t>
            </a:r>
          </a:p>
          <a:p>
            <a:endParaRPr lang="en-US" dirty="0">
              <a:latin typeface="Courier New" panose="02070309020205020404" pitchFamily="49" charset="0"/>
            </a:endParaRPr>
          </a:p>
          <a:p>
            <a:r>
              <a:rPr lang="en-US" dirty="0">
                <a:latin typeface="Courier New" panose="02070309020205020404" pitchFamily="49" charset="0"/>
              </a:rPr>
              <a:t>_by_ ISAAC ASIMOV</a:t>
            </a:r>
          </a:p>
          <a:p>
            <a:endParaRPr lang="en-US" dirty="0">
              <a:latin typeface="Courier New" panose="02070309020205020404" pitchFamily="49" charset="0"/>
            </a:endParaRPr>
          </a:p>
          <a:p>
            <a:endParaRPr lang="en-US" dirty="0">
              <a:latin typeface="Courier New" panose="02070309020205020404" pitchFamily="49" charset="0"/>
            </a:endParaRPr>
          </a:p>
          <a:p>
            <a:r>
              <a:rPr lang="en-US" dirty="0">
                <a:latin typeface="Courier New" panose="02070309020205020404" pitchFamily="49" charset="0"/>
              </a:rPr>
              <a:t>    Red and Slim found the two strange little animals the morning after they heard the thunder sounds. They knew that they could never show their new pets to their parents.</a:t>
            </a:r>
          </a:p>
          <a:p>
            <a:endParaRPr lang="en-US" dirty="0">
              <a:latin typeface="Courier New" panose="02070309020205020404" pitchFamily="49" charset="0"/>
            </a:endParaRPr>
          </a:p>
          <a:p>
            <a:r>
              <a:rPr lang="en-US" dirty="0">
                <a:latin typeface="Courier New" panose="02070309020205020404" pitchFamily="49" charset="0"/>
              </a:rPr>
              <a:t>[Illustration]</a:t>
            </a:r>
          </a:p>
          <a:p>
            <a:endParaRPr lang="en-US" dirty="0">
              <a:latin typeface="Courier New" panose="02070309020205020404" pitchFamily="49" charset="0"/>
            </a:endParaRPr>
          </a:p>
          <a:p>
            <a:r>
              <a:rPr lang="en-US" dirty="0">
                <a:latin typeface="Courier New" panose="02070309020205020404" pitchFamily="49" charset="0"/>
              </a:rPr>
              <a:t>There was a spatter of pebbles against the window and the youngster stirred in his sleep. Another, and he was awake.</a:t>
            </a:r>
          </a:p>
          <a:p>
            <a:endParaRPr lang="en-US" dirty="0">
              <a:latin typeface="Courier New" panose="02070309020205020404" pitchFamily="49" charset="0"/>
            </a:endParaRPr>
          </a:p>
          <a:p>
            <a:r>
              <a:rPr lang="en-US" dirty="0">
                <a:latin typeface="Courier New" panose="02070309020205020404" pitchFamily="49" charset="0"/>
              </a:rPr>
              <a:t>He sat up stiffly in bed. Seconds passed while he interpreted his strange surroundings. He wasn't in his own home, of course. This was out in the country. It was colder than it should be and there was green at</a:t>
            </a:r>
          </a:p>
          <a:p>
            <a:r>
              <a:rPr lang="en-US" dirty="0">
                <a:latin typeface="Courier New" panose="02070309020205020404" pitchFamily="49" charset="0"/>
              </a:rPr>
              <a:t>the window.</a:t>
            </a:r>
          </a:p>
          <a:p>
            <a:endParaRPr lang="en-US" dirty="0">
              <a:latin typeface="Courier New" panose="02070309020205020404" pitchFamily="49" charset="0"/>
            </a:endParaRPr>
          </a:p>
          <a:p>
            <a:r>
              <a:rPr lang="en-US" dirty="0">
                <a:latin typeface="Courier New" panose="02070309020205020404" pitchFamily="49" charset="0"/>
              </a:rPr>
              <a:t>"Slim!"</a:t>
            </a:r>
          </a:p>
          <a:p>
            <a:endParaRPr lang="en-US" dirty="0">
              <a:latin typeface="Courier New" panose="02070309020205020404" pitchFamily="49" charset="0"/>
            </a:endParaRPr>
          </a:p>
          <a:p>
            <a:r>
              <a:rPr lang="en-US" dirty="0">
                <a:latin typeface="Courier New" panose="02070309020205020404" pitchFamily="49" charset="0"/>
              </a:rPr>
              <a:t>The call was a hoarse, urgent whisper, and the youngster bounded to the open window.</a:t>
            </a:r>
          </a:p>
        </p:txBody>
      </p:sp>
      <p:sp>
        <p:nvSpPr>
          <p:cNvPr id="3" name="Title 2"/>
          <p:cNvSpPr>
            <a:spLocks noGrp="1"/>
          </p:cNvSpPr>
          <p:nvPr>
            <p:ph type="title"/>
          </p:nvPr>
        </p:nvSpPr>
        <p:spPr>
          <a:xfrm>
            <a:off x="873369" y="0"/>
            <a:ext cx="10515600" cy="773723"/>
          </a:xfrm>
        </p:spPr>
        <p:txBody>
          <a:bodyPr>
            <a:normAutofit fontScale="90000"/>
          </a:bodyPr>
          <a:lstStyle/>
          <a:p>
            <a:r>
              <a:rPr lang="en-US" sz="3200" dirty="0"/>
              <a:t>Unstructured data, a digitized book (actually a short story), AsimovYouthPlainText.  (From Gutenberg Project)</a:t>
            </a:r>
          </a:p>
        </p:txBody>
      </p:sp>
    </p:spTree>
    <p:extLst>
      <p:ext uri="{BB962C8B-B14F-4D97-AF65-F5344CB8AC3E}">
        <p14:creationId xmlns:p14="http://schemas.microsoft.com/office/powerpoint/2010/main" val="4011748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923" y="0"/>
            <a:ext cx="4076700" cy="1325563"/>
          </a:xfrm>
        </p:spPr>
        <p:txBody>
          <a:bodyPr/>
          <a:lstStyle/>
          <a:p>
            <a:r>
              <a:rPr lang="en-US" dirty="0"/>
              <a:t>Structured Data</a:t>
            </a:r>
          </a:p>
        </p:txBody>
      </p:sp>
      <p:sp>
        <p:nvSpPr>
          <p:cNvPr id="3" name="TextBox 2"/>
          <p:cNvSpPr txBox="1"/>
          <p:nvPr/>
        </p:nvSpPr>
        <p:spPr>
          <a:xfrm>
            <a:off x="1310054" y="2013438"/>
            <a:ext cx="2823017" cy="584775"/>
          </a:xfrm>
          <a:prstGeom prst="rect">
            <a:avLst/>
          </a:prstGeom>
          <a:noFill/>
        </p:spPr>
        <p:txBody>
          <a:bodyPr wrap="none" rtlCol="0">
            <a:spAutoFit/>
          </a:bodyPr>
          <a:lstStyle/>
          <a:p>
            <a:r>
              <a:rPr lang="en-US" sz="3200" dirty="0"/>
              <a:t>Medical Studies</a:t>
            </a:r>
          </a:p>
        </p:txBody>
      </p:sp>
      <p:sp>
        <p:nvSpPr>
          <p:cNvPr id="4" name="TextBox 3"/>
          <p:cNvSpPr txBox="1"/>
          <p:nvPr/>
        </p:nvSpPr>
        <p:spPr>
          <a:xfrm>
            <a:off x="1310054" y="3637084"/>
            <a:ext cx="2523063" cy="584775"/>
          </a:xfrm>
          <a:prstGeom prst="rect">
            <a:avLst/>
          </a:prstGeom>
          <a:noFill/>
        </p:spPr>
        <p:txBody>
          <a:bodyPr wrap="none" rtlCol="0">
            <a:spAutoFit/>
          </a:bodyPr>
          <a:lstStyle/>
          <a:p>
            <a:r>
              <a:rPr lang="en-US" sz="3200" dirty="0"/>
              <a:t>Digital Images</a:t>
            </a:r>
          </a:p>
        </p:txBody>
      </p:sp>
      <p:sp>
        <p:nvSpPr>
          <p:cNvPr id="5" name="TextBox 4"/>
          <p:cNvSpPr txBox="1"/>
          <p:nvPr/>
        </p:nvSpPr>
        <p:spPr>
          <a:xfrm>
            <a:off x="1310054" y="4448908"/>
            <a:ext cx="7539693" cy="584775"/>
          </a:xfrm>
          <a:prstGeom prst="rect">
            <a:avLst/>
          </a:prstGeom>
          <a:noFill/>
        </p:spPr>
        <p:txBody>
          <a:bodyPr wrap="none" rtlCol="0">
            <a:spAutoFit/>
          </a:bodyPr>
          <a:lstStyle/>
          <a:p>
            <a:r>
              <a:rPr lang="en-US" sz="3200" dirty="0"/>
              <a:t>Micro-array and other high-throughput data</a:t>
            </a:r>
          </a:p>
        </p:txBody>
      </p:sp>
      <p:sp>
        <p:nvSpPr>
          <p:cNvPr id="6" name="TextBox 5"/>
          <p:cNvSpPr txBox="1"/>
          <p:nvPr/>
        </p:nvSpPr>
        <p:spPr>
          <a:xfrm>
            <a:off x="1310054" y="2825261"/>
            <a:ext cx="5731890" cy="584775"/>
          </a:xfrm>
          <a:prstGeom prst="rect">
            <a:avLst/>
          </a:prstGeom>
          <a:noFill/>
        </p:spPr>
        <p:txBody>
          <a:bodyPr wrap="none" rtlCol="0">
            <a:spAutoFit/>
          </a:bodyPr>
          <a:lstStyle/>
          <a:p>
            <a:r>
              <a:rPr lang="en-US" sz="3200" dirty="0"/>
              <a:t>Administrative and Business Data</a:t>
            </a:r>
          </a:p>
        </p:txBody>
      </p:sp>
      <p:sp>
        <p:nvSpPr>
          <p:cNvPr id="8" name="TextBox 7"/>
          <p:cNvSpPr txBox="1"/>
          <p:nvPr/>
        </p:nvSpPr>
        <p:spPr>
          <a:xfrm>
            <a:off x="1406769" y="5574323"/>
            <a:ext cx="468398" cy="584775"/>
          </a:xfrm>
          <a:prstGeom prst="rect">
            <a:avLst/>
          </a:prstGeom>
          <a:noFill/>
        </p:spPr>
        <p:txBody>
          <a:bodyPr wrap="none" rtlCol="0">
            <a:spAutoFit/>
          </a:bodyPr>
          <a:lstStyle/>
          <a:p>
            <a:r>
              <a:rPr lang="en-US" sz="3200" dirty="0"/>
              <a:t>…</a:t>
            </a:r>
          </a:p>
        </p:txBody>
      </p:sp>
    </p:spTree>
    <p:extLst>
      <p:ext uri="{BB962C8B-B14F-4D97-AF65-F5344CB8AC3E}">
        <p14:creationId xmlns:p14="http://schemas.microsoft.com/office/powerpoint/2010/main" val="40110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160" y="2298428"/>
            <a:ext cx="3698966" cy="1325563"/>
          </a:xfrm>
        </p:spPr>
        <p:txBody>
          <a:bodyPr/>
          <a:lstStyle/>
          <a:p>
            <a:r>
              <a:rPr lang="en-US" b="1" dirty="0" smtClean="0">
                <a:latin typeface="+mn-lt"/>
              </a:rPr>
              <a:t>Data Models</a:t>
            </a:r>
            <a:endParaRPr lang="en-US" b="1" dirty="0">
              <a:latin typeface="+mn-lt"/>
            </a:endParaRPr>
          </a:p>
        </p:txBody>
      </p:sp>
    </p:spTree>
    <p:extLst>
      <p:ext uri="{BB962C8B-B14F-4D97-AF65-F5344CB8AC3E}">
        <p14:creationId xmlns:p14="http://schemas.microsoft.com/office/powerpoint/2010/main" val="2919427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15" y="734402"/>
            <a:ext cx="10515600" cy="1325563"/>
          </a:xfrm>
        </p:spPr>
        <p:txBody>
          <a:bodyPr/>
          <a:lstStyle/>
          <a:p>
            <a:r>
              <a:rPr lang="en-US" dirty="0"/>
              <a:t>Data models are abstractions – the way we think about data.</a:t>
            </a:r>
          </a:p>
        </p:txBody>
      </p:sp>
      <p:sp>
        <p:nvSpPr>
          <p:cNvPr id="3" name="Title 1"/>
          <p:cNvSpPr txBox="1">
            <a:spLocks/>
          </p:cNvSpPr>
          <p:nvPr/>
        </p:nvSpPr>
        <p:spPr>
          <a:xfrm>
            <a:off x="592015" y="2706809"/>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Data schema are (often graphical) representations of particular data bases noting how different files are related.</a:t>
            </a:r>
          </a:p>
        </p:txBody>
      </p:sp>
      <p:sp>
        <p:nvSpPr>
          <p:cNvPr id="4" name="Title 1"/>
          <p:cNvSpPr txBox="1">
            <a:spLocks/>
          </p:cNvSpPr>
          <p:nvPr/>
        </p:nvSpPr>
        <p:spPr>
          <a:xfrm>
            <a:off x="592015" y="45912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Data bases are the actual data (sometimes referred to as “instances”.</a:t>
            </a:r>
          </a:p>
        </p:txBody>
      </p:sp>
    </p:spTree>
    <p:extLst>
      <p:ext uri="{BB962C8B-B14F-4D97-AF65-F5344CB8AC3E}">
        <p14:creationId xmlns:p14="http://schemas.microsoft.com/office/powerpoint/2010/main" val="1871574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Competing Data Models for  Structured Data (1970s)</a:t>
            </a:r>
          </a:p>
        </p:txBody>
      </p:sp>
      <p:sp>
        <p:nvSpPr>
          <p:cNvPr id="5" name="TextBox 4"/>
          <p:cNvSpPr txBox="1"/>
          <p:nvPr/>
        </p:nvSpPr>
        <p:spPr>
          <a:xfrm>
            <a:off x="905608" y="2242038"/>
            <a:ext cx="2152962" cy="584775"/>
          </a:xfrm>
          <a:prstGeom prst="rect">
            <a:avLst/>
          </a:prstGeom>
          <a:noFill/>
        </p:spPr>
        <p:txBody>
          <a:bodyPr wrap="none" rtlCol="0">
            <a:spAutoFit/>
          </a:bodyPr>
          <a:lstStyle/>
          <a:p>
            <a:r>
              <a:rPr lang="en-US" sz="3200" dirty="0"/>
              <a:t>Hierarchical</a:t>
            </a:r>
          </a:p>
        </p:txBody>
      </p:sp>
      <p:sp>
        <p:nvSpPr>
          <p:cNvPr id="6" name="TextBox 5"/>
          <p:cNvSpPr txBox="1"/>
          <p:nvPr/>
        </p:nvSpPr>
        <p:spPr>
          <a:xfrm>
            <a:off x="905608" y="3261947"/>
            <a:ext cx="3332285" cy="584775"/>
          </a:xfrm>
          <a:prstGeom prst="rect">
            <a:avLst/>
          </a:prstGeom>
          <a:noFill/>
        </p:spPr>
        <p:txBody>
          <a:bodyPr wrap="square" rtlCol="0">
            <a:spAutoFit/>
          </a:bodyPr>
          <a:lstStyle/>
          <a:p>
            <a:r>
              <a:rPr lang="en-US" sz="3200" dirty="0"/>
              <a:t>Network</a:t>
            </a:r>
          </a:p>
        </p:txBody>
      </p:sp>
      <p:sp>
        <p:nvSpPr>
          <p:cNvPr id="7" name="TextBox 6"/>
          <p:cNvSpPr txBox="1"/>
          <p:nvPr/>
        </p:nvSpPr>
        <p:spPr>
          <a:xfrm>
            <a:off x="905608" y="4387362"/>
            <a:ext cx="1848776" cy="584775"/>
          </a:xfrm>
          <a:prstGeom prst="rect">
            <a:avLst/>
          </a:prstGeom>
          <a:noFill/>
        </p:spPr>
        <p:txBody>
          <a:bodyPr wrap="none" rtlCol="0">
            <a:spAutoFit/>
          </a:bodyPr>
          <a:lstStyle/>
          <a:p>
            <a:r>
              <a:rPr lang="en-US" sz="3200" dirty="0"/>
              <a:t>Relational</a:t>
            </a:r>
          </a:p>
        </p:txBody>
      </p:sp>
    </p:spTree>
    <p:extLst>
      <p:ext uri="{BB962C8B-B14F-4D97-AF65-F5344CB8AC3E}">
        <p14:creationId xmlns:p14="http://schemas.microsoft.com/office/powerpoint/2010/main" val="2132755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77" y="0"/>
            <a:ext cx="5729654" cy="1325563"/>
          </a:xfrm>
        </p:spPr>
        <p:txBody>
          <a:bodyPr/>
          <a:lstStyle/>
          <a:p>
            <a:r>
              <a:rPr lang="en-US" dirty="0"/>
              <a:t>The Hierarchical Model</a:t>
            </a:r>
          </a:p>
        </p:txBody>
      </p:sp>
      <p:sp>
        <p:nvSpPr>
          <p:cNvPr id="4" name="TextBox 3"/>
          <p:cNvSpPr txBox="1"/>
          <p:nvPr/>
        </p:nvSpPr>
        <p:spPr>
          <a:xfrm>
            <a:off x="5290754" y="1560777"/>
            <a:ext cx="1275927" cy="584775"/>
          </a:xfrm>
          <a:prstGeom prst="rect">
            <a:avLst/>
          </a:prstGeom>
          <a:noFill/>
          <a:ln w="25400">
            <a:solidFill>
              <a:schemeClr val="tx1"/>
            </a:solidFill>
          </a:ln>
        </p:spPr>
        <p:txBody>
          <a:bodyPr wrap="none" rtlCol="0">
            <a:spAutoFit/>
          </a:bodyPr>
          <a:lstStyle/>
          <a:p>
            <a:r>
              <a:rPr lang="en-US" sz="3200" dirty="0"/>
              <a:t>Parent</a:t>
            </a:r>
          </a:p>
        </p:txBody>
      </p:sp>
      <p:sp>
        <p:nvSpPr>
          <p:cNvPr id="6" name="TextBox 5"/>
          <p:cNvSpPr txBox="1"/>
          <p:nvPr/>
        </p:nvSpPr>
        <p:spPr>
          <a:xfrm>
            <a:off x="2286000" y="2778369"/>
            <a:ext cx="1340816" cy="1077218"/>
          </a:xfrm>
          <a:prstGeom prst="rect">
            <a:avLst/>
          </a:prstGeom>
          <a:noFill/>
          <a:ln w="25400">
            <a:solidFill>
              <a:schemeClr val="tx1"/>
            </a:solidFill>
          </a:ln>
        </p:spPr>
        <p:txBody>
          <a:bodyPr wrap="none" rtlCol="0">
            <a:spAutoFit/>
          </a:bodyPr>
          <a:lstStyle/>
          <a:p>
            <a:r>
              <a:rPr lang="en-US" sz="3200" dirty="0"/>
              <a:t>Level 1</a:t>
            </a:r>
          </a:p>
          <a:p>
            <a:r>
              <a:rPr lang="en-US" sz="3200" dirty="0"/>
              <a:t>(child)</a:t>
            </a:r>
          </a:p>
        </p:txBody>
      </p:sp>
      <p:sp>
        <p:nvSpPr>
          <p:cNvPr id="8" name="TextBox 7"/>
          <p:cNvSpPr txBox="1"/>
          <p:nvPr/>
        </p:nvSpPr>
        <p:spPr>
          <a:xfrm>
            <a:off x="8017858" y="2699238"/>
            <a:ext cx="1340816" cy="1077218"/>
          </a:xfrm>
          <a:prstGeom prst="rect">
            <a:avLst/>
          </a:prstGeom>
          <a:noFill/>
          <a:ln w="25400">
            <a:solidFill>
              <a:schemeClr val="tx1"/>
            </a:solidFill>
          </a:ln>
        </p:spPr>
        <p:txBody>
          <a:bodyPr wrap="none" rtlCol="0">
            <a:spAutoFit/>
          </a:bodyPr>
          <a:lstStyle/>
          <a:p>
            <a:r>
              <a:rPr lang="en-US" sz="3200" dirty="0"/>
              <a:t>Level 1</a:t>
            </a:r>
          </a:p>
          <a:p>
            <a:r>
              <a:rPr lang="en-US" sz="3200" dirty="0"/>
              <a:t>(child)</a:t>
            </a:r>
          </a:p>
        </p:txBody>
      </p:sp>
      <p:sp>
        <p:nvSpPr>
          <p:cNvPr id="9" name="TextBox 8"/>
          <p:cNvSpPr txBox="1"/>
          <p:nvPr/>
        </p:nvSpPr>
        <p:spPr>
          <a:xfrm>
            <a:off x="442546" y="4441581"/>
            <a:ext cx="1340816" cy="1077218"/>
          </a:xfrm>
          <a:prstGeom prst="rect">
            <a:avLst/>
          </a:prstGeom>
          <a:noFill/>
          <a:ln w="25400">
            <a:solidFill>
              <a:schemeClr val="tx1"/>
            </a:solidFill>
          </a:ln>
        </p:spPr>
        <p:txBody>
          <a:bodyPr wrap="none" rtlCol="0">
            <a:spAutoFit/>
          </a:bodyPr>
          <a:lstStyle/>
          <a:p>
            <a:r>
              <a:rPr lang="en-US" sz="3200" dirty="0"/>
              <a:t>Level 2</a:t>
            </a:r>
          </a:p>
          <a:p>
            <a:r>
              <a:rPr lang="en-US" sz="3200" dirty="0"/>
              <a:t>(child)</a:t>
            </a:r>
          </a:p>
        </p:txBody>
      </p:sp>
      <p:sp>
        <p:nvSpPr>
          <p:cNvPr id="10" name="TextBox 9"/>
          <p:cNvSpPr txBox="1"/>
          <p:nvPr/>
        </p:nvSpPr>
        <p:spPr>
          <a:xfrm>
            <a:off x="3949938" y="4441581"/>
            <a:ext cx="1340816" cy="1077218"/>
          </a:xfrm>
          <a:prstGeom prst="rect">
            <a:avLst/>
          </a:prstGeom>
          <a:noFill/>
          <a:ln w="25400">
            <a:solidFill>
              <a:schemeClr val="tx1"/>
            </a:solidFill>
          </a:ln>
        </p:spPr>
        <p:txBody>
          <a:bodyPr wrap="none" rtlCol="0">
            <a:spAutoFit/>
          </a:bodyPr>
          <a:lstStyle/>
          <a:p>
            <a:r>
              <a:rPr lang="en-US" sz="3200" dirty="0"/>
              <a:t>Level 2</a:t>
            </a:r>
          </a:p>
          <a:p>
            <a:r>
              <a:rPr lang="en-US" sz="3200" dirty="0"/>
              <a:t>(child)</a:t>
            </a:r>
          </a:p>
        </p:txBody>
      </p:sp>
      <p:sp>
        <p:nvSpPr>
          <p:cNvPr id="11" name="TextBox 10"/>
          <p:cNvSpPr txBox="1"/>
          <p:nvPr/>
        </p:nvSpPr>
        <p:spPr>
          <a:xfrm>
            <a:off x="2189284" y="4441581"/>
            <a:ext cx="1340816" cy="1077218"/>
          </a:xfrm>
          <a:prstGeom prst="rect">
            <a:avLst/>
          </a:prstGeom>
          <a:noFill/>
          <a:ln w="25400">
            <a:solidFill>
              <a:schemeClr val="tx1"/>
            </a:solidFill>
          </a:ln>
        </p:spPr>
        <p:txBody>
          <a:bodyPr wrap="none" rtlCol="0">
            <a:spAutoFit/>
          </a:bodyPr>
          <a:lstStyle/>
          <a:p>
            <a:r>
              <a:rPr lang="en-US" sz="3200" dirty="0"/>
              <a:t>Level 2</a:t>
            </a:r>
          </a:p>
          <a:p>
            <a:r>
              <a:rPr lang="en-US" sz="3200" dirty="0"/>
              <a:t>(child)</a:t>
            </a:r>
          </a:p>
        </p:txBody>
      </p:sp>
      <p:cxnSp>
        <p:nvCxnSpPr>
          <p:cNvPr id="16" name="Straight Arrow Connector 15"/>
          <p:cNvCxnSpPr>
            <a:stCxn id="4" idx="2"/>
            <a:endCxn id="6" idx="0"/>
          </p:cNvCxnSpPr>
          <p:nvPr/>
        </p:nvCxnSpPr>
        <p:spPr>
          <a:xfrm flipH="1">
            <a:off x="2956408" y="2145552"/>
            <a:ext cx="2972310" cy="6328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9" idx="0"/>
          </p:cNvCxnSpPr>
          <p:nvPr/>
        </p:nvCxnSpPr>
        <p:spPr>
          <a:xfrm flipH="1">
            <a:off x="1112954" y="3855587"/>
            <a:ext cx="1843454" cy="5859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a:endCxn id="11" idx="0"/>
          </p:cNvCxnSpPr>
          <p:nvPr/>
        </p:nvCxnSpPr>
        <p:spPr>
          <a:xfrm flipH="1">
            <a:off x="2859692" y="3855587"/>
            <a:ext cx="96716" cy="5859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a:endCxn id="10" idx="0"/>
          </p:cNvCxnSpPr>
          <p:nvPr/>
        </p:nvCxnSpPr>
        <p:spPr>
          <a:xfrm>
            <a:off x="2956408" y="3855587"/>
            <a:ext cx="1663938" cy="5859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852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77" y="0"/>
            <a:ext cx="5729654" cy="1325563"/>
          </a:xfrm>
        </p:spPr>
        <p:txBody>
          <a:bodyPr/>
          <a:lstStyle/>
          <a:p>
            <a:r>
              <a:rPr lang="en-US" dirty="0"/>
              <a:t>The Hierarchical Model</a:t>
            </a:r>
          </a:p>
        </p:txBody>
      </p:sp>
      <p:sp>
        <p:nvSpPr>
          <p:cNvPr id="4" name="TextBox 3"/>
          <p:cNvSpPr txBox="1"/>
          <p:nvPr/>
        </p:nvSpPr>
        <p:spPr>
          <a:xfrm>
            <a:off x="5290754" y="1560777"/>
            <a:ext cx="1336648" cy="584775"/>
          </a:xfrm>
          <a:prstGeom prst="rect">
            <a:avLst/>
          </a:prstGeom>
          <a:noFill/>
          <a:ln w="25400">
            <a:solidFill>
              <a:schemeClr val="tx1"/>
            </a:solidFill>
          </a:ln>
        </p:spPr>
        <p:txBody>
          <a:bodyPr wrap="none" rtlCol="0">
            <a:spAutoFit/>
          </a:bodyPr>
          <a:lstStyle/>
          <a:p>
            <a:r>
              <a:rPr lang="en-US" sz="3200" dirty="0"/>
              <a:t>Course</a:t>
            </a:r>
          </a:p>
        </p:txBody>
      </p:sp>
      <p:sp>
        <p:nvSpPr>
          <p:cNvPr id="6" name="TextBox 5"/>
          <p:cNvSpPr txBox="1"/>
          <p:nvPr/>
        </p:nvSpPr>
        <p:spPr>
          <a:xfrm>
            <a:off x="5209802" y="2523031"/>
            <a:ext cx="1498552" cy="584775"/>
          </a:xfrm>
          <a:prstGeom prst="rect">
            <a:avLst/>
          </a:prstGeom>
          <a:noFill/>
          <a:ln w="25400">
            <a:solidFill>
              <a:schemeClr val="tx1"/>
            </a:solidFill>
          </a:ln>
        </p:spPr>
        <p:txBody>
          <a:bodyPr wrap="none" rtlCol="0">
            <a:spAutoFit/>
          </a:bodyPr>
          <a:lstStyle/>
          <a:p>
            <a:r>
              <a:rPr lang="en-US" sz="3200" dirty="0"/>
              <a:t>Student</a:t>
            </a:r>
          </a:p>
        </p:txBody>
      </p:sp>
      <p:sp>
        <p:nvSpPr>
          <p:cNvPr id="8" name="TextBox 7"/>
          <p:cNvSpPr txBox="1"/>
          <p:nvPr/>
        </p:nvSpPr>
        <p:spPr>
          <a:xfrm>
            <a:off x="472595" y="5665988"/>
            <a:ext cx="1178528" cy="584775"/>
          </a:xfrm>
          <a:prstGeom prst="rect">
            <a:avLst/>
          </a:prstGeom>
          <a:noFill/>
          <a:ln w="25400">
            <a:solidFill>
              <a:schemeClr val="tx1"/>
            </a:solidFill>
          </a:ln>
        </p:spPr>
        <p:txBody>
          <a:bodyPr wrap="none" rtlCol="0">
            <a:spAutoFit/>
          </a:bodyPr>
          <a:lstStyle/>
          <a:p>
            <a:r>
              <a:rPr lang="en-US" sz="3200" dirty="0"/>
              <a:t>Name</a:t>
            </a:r>
          </a:p>
        </p:txBody>
      </p:sp>
      <p:sp>
        <p:nvSpPr>
          <p:cNvPr id="9" name="TextBox 8"/>
          <p:cNvSpPr txBox="1"/>
          <p:nvPr/>
        </p:nvSpPr>
        <p:spPr>
          <a:xfrm>
            <a:off x="809491" y="3777673"/>
            <a:ext cx="1706942" cy="584775"/>
          </a:xfrm>
          <a:prstGeom prst="rect">
            <a:avLst/>
          </a:prstGeom>
          <a:noFill/>
          <a:ln w="25400">
            <a:solidFill>
              <a:schemeClr val="tx1"/>
            </a:solidFill>
          </a:ln>
        </p:spPr>
        <p:txBody>
          <a:bodyPr wrap="none" rtlCol="0">
            <a:spAutoFit/>
          </a:bodyPr>
          <a:lstStyle/>
          <a:p>
            <a:r>
              <a:rPr lang="en-US" sz="3200" dirty="0"/>
              <a:t>Student1</a:t>
            </a:r>
          </a:p>
        </p:txBody>
      </p:sp>
      <p:sp>
        <p:nvSpPr>
          <p:cNvPr id="10" name="TextBox 9"/>
          <p:cNvSpPr txBox="1"/>
          <p:nvPr/>
        </p:nvSpPr>
        <p:spPr>
          <a:xfrm>
            <a:off x="8429528" y="4034627"/>
            <a:ext cx="1706942" cy="584775"/>
          </a:xfrm>
          <a:prstGeom prst="rect">
            <a:avLst/>
          </a:prstGeom>
          <a:noFill/>
          <a:ln w="25400">
            <a:solidFill>
              <a:schemeClr val="tx1"/>
            </a:solidFill>
          </a:ln>
        </p:spPr>
        <p:txBody>
          <a:bodyPr wrap="none" rtlCol="0">
            <a:spAutoFit/>
          </a:bodyPr>
          <a:lstStyle/>
          <a:p>
            <a:r>
              <a:rPr lang="en-US" sz="3200" dirty="0"/>
              <a:t>Student3</a:t>
            </a:r>
          </a:p>
        </p:txBody>
      </p:sp>
      <p:sp>
        <p:nvSpPr>
          <p:cNvPr id="11" name="TextBox 10"/>
          <p:cNvSpPr txBox="1"/>
          <p:nvPr/>
        </p:nvSpPr>
        <p:spPr>
          <a:xfrm>
            <a:off x="5032134" y="4070061"/>
            <a:ext cx="1706942" cy="584775"/>
          </a:xfrm>
          <a:prstGeom prst="rect">
            <a:avLst/>
          </a:prstGeom>
          <a:noFill/>
          <a:ln w="25400">
            <a:solidFill>
              <a:schemeClr val="tx1"/>
            </a:solidFill>
          </a:ln>
        </p:spPr>
        <p:txBody>
          <a:bodyPr wrap="none" rtlCol="0">
            <a:spAutoFit/>
          </a:bodyPr>
          <a:lstStyle/>
          <a:p>
            <a:r>
              <a:rPr lang="en-US" sz="3200" dirty="0"/>
              <a:t>Student2</a:t>
            </a:r>
          </a:p>
        </p:txBody>
      </p:sp>
      <p:cxnSp>
        <p:nvCxnSpPr>
          <p:cNvPr id="16" name="Straight Arrow Connector 15"/>
          <p:cNvCxnSpPr>
            <a:stCxn id="4" idx="2"/>
            <a:endCxn id="6" idx="0"/>
          </p:cNvCxnSpPr>
          <p:nvPr/>
        </p:nvCxnSpPr>
        <p:spPr>
          <a:xfrm>
            <a:off x="5959078" y="2145552"/>
            <a:ext cx="0" cy="3774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9" idx="0"/>
          </p:cNvCxnSpPr>
          <p:nvPr/>
        </p:nvCxnSpPr>
        <p:spPr>
          <a:xfrm flipH="1">
            <a:off x="1662962" y="3107806"/>
            <a:ext cx="4296116" cy="66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a:endCxn id="11" idx="0"/>
          </p:cNvCxnSpPr>
          <p:nvPr/>
        </p:nvCxnSpPr>
        <p:spPr>
          <a:xfrm flipH="1">
            <a:off x="5885605" y="3107806"/>
            <a:ext cx="73473" cy="9622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a:endCxn id="10" idx="0"/>
          </p:cNvCxnSpPr>
          <p:nvPr/>
        </p:nvCxnSpPr>
        <p:spPr>
          <a:xfrm>
            <a:off x="5959078" y="3107806"/>
            <a:ext cx="3323921" cy="9268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10175" y="5717379"/>
            <a:ext cx="1516184" cy="584775"/>
          </a:xfrm>
          <a:prstGeom prst="rect">
            <a:avLst/>
          </a:prstGeom>
          <a:noFill/>
          <a:ln w="25400">
            <a:solidFill>
              <a:schemeClr val="tx1"/>
            </a:solidFill>
          </a:ln>
        </p:spPr>
        <p:txBody>
          <a:bodyPr wrap="none" rtlCol="0">
            <a:spAutoFit/>
          </a:bodyPr>
          <a:lstStyle/>
          <a:p>
            <a:r>
              <a:rPr lang="en-US" sz="3200" dirty="0"/>
              <a:t>Address</a:t>
            </a:r>
          </a:p>
        </p:txBody>
      </p:sp>
      <p:cxnSp>
        <p:nvCxnSpPr>
          <p:cNvPr id="5" name="Straight Arrow Connector 4"/>
          <p:cNvCxnSpPr>
            <a:stCxn id="9" idx="2"/>
            <a:endCxn id="8" idx="0"/>
          </p:cNvCxnSpPr>
          <p:nvPr/>
        </p:nvCxnSpPr>
        <p:spPr>
          <a:xfrm flipH="1">
            <a:off x="1061859" y="4362448"/>
            <a:ext cx="601103" cy="130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a:endCxn id="13" idx="0"/>
          </p:cNvCxnSpPr>
          <p:nvPr/>
        </p:nvCxnSpPr>
        <p:spPr>
          <a:xfrm>
            <a:off x="1662962" y="4362448"/>
            <a:ext cx="1305305" cy="13549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285411" y="5768770"/>
            <a:ext cx="1178528" cy="584775"/>
          </a:xfrm>
          <a:prstGeom prst="rect">
            <a:avLst/>
          </a:prstGeom>
          <a:noFill/>
          <a:ln w="25400">
            <a:solidFill>
              <a:schemeClr val="tx1"/>
            </a:solidFill>
          </a:ln>
        </p:spPr>
        <p:txBody>
          <a:bodyPr wrap="none" rtlCol="0">
            <a:spAutoFit/>
          </a:bodyPr>
          <a:lstStyle/>
          <a:p>
            <a:r>
              <a:rPr lang="en-US" sz="3200" dirty="0"/>
              <a:t>Name</a:t>
            </a:r>
          </a:p>
        </p:txBody>
      </p:sp>
      <p:sp>
        <p:nvSpPr>
          <p:cNvPr id="36" name="TextBox 35"/>
          <p:cNvSpPr txBox="1"/>
          <p:nvPr/>
        </p:nvSpPr>
        <p:spPr>
          <a:xfrm>
            <a:off x="6022991" y="5820161"/>
            <a:ext cx="1516184" cy="584775"/>
          </a:xfrm>
          <a:prstGeom prst="rect">
            <a:avLst/>
          </a:prstGeom>
          <a:noFill/>
          <a:ln w="25400">
            <a:solidFill>
              <a:schemeClr val="tx1"/>
            </a:solidFill>
          </a:ln>
        </p:spPr>
        <p:txBody>
          <a:bodyPr wrap="none" rtlCol="0">
            <a:spAutoFit/>
          </a:bodyPr>
          <a:lstStyle/>
          <a:p>
            <a:r>
              <a:rPr lang="en-US" sz="3200" dirty="0"/>
              <a:t>Address</a:t>
            </a:r>
          </a:p>
        </p:txBody>
      </p:sp>
      <p:cxnSp>
        <p:nvCxnSpPr>
          <p:cNvPr id="37" name="Straight Arrow Connector 36"/>
          <p:cNvCxnSpPr>
            <a:endCxn id="35" idx="0"/>
          </p:cNvCxnSpPr>
          <p:nvPr/>
        </p:nvCxnSpPr>
        <p:spPr>
          <a:xfrm flipH="1">
            <a:off x="4874675" y="4619402"/>
            <a:ext cx="903088" cy="11493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6" idx="0"/>
          </p:cNvCxnSpPr>
          <p:nvPr/>
        </p:nvCxnSpPr>
        <p:spPr>
          <a:xfrm>
            <a:off x="5777762" y="4619402"/>
            <a:ext cx="1003321" cy="120075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098227" y="5871552"/>
            <a:ext cx="1178528" cy="584775"/>
          </a:xfrm>
          <a:prstGeom prst="rect">
            <a:avLst/>
          </a:prstGeom>
          <a:noFill/>
          <a:ln w="25400">
            <a:solidFill>
              <a:schemeClr val="tx1"/>
            </a:solidFill>
          </a:ln>
        </p:spPr>
        <p:txBody>
          <a:bodyPr wrap="none" rtlCol="0">
            <a:spAutoFit/>
          </a:bodyPr>
          <a:lstStyle/>
          <a:p>
            <a:r>
              <a:rPr lang="en-US" sz="3200" dirty="0"/>
              <a:t>Name</a:t>
            </a:r>
          </a:p>
        </p:txBody>
      </p:sp>
      <p:sp>
        <p:nvSpPr>
          <p:cNvPr id="40" name="TextBox 39"/>
          <p:cNvSpPr txBox="1"/>
          <p:nvPr/>
        </p:nvSpPr>
        <p:spPr>
          <a:xfrm>
            <a:off x="9835806" y="5922942"/>
            <a:ext cx="1516184" cy="584775"/>
          </a:xfrm>
          <a:prstGeom prst="rect">
            <a:avLst/>
          </a:prstGeom>
          <a:noFill/>
          <a:ln w="25400">
            <a:solidFill>
              <a:schemeClr val="tx1"/>
            </a:solidFill>
          </a:ln>
        </p:spPr>
        <p:txBody>
          <a:bodyPr wrap="none" rtlCol="0">
            <a:spAutoFit/>
          </a:bodyPr>
          <a:lstStyle/>
          <a:p>
            <a:r>
              <a:rPr lang="en-US" sz="3200" dirty="0"/>
              <a:t>Address</a:t>
            </a:r>
          </a:p>
        </p:txBody>
      </p:sp>
      <p:cxnSp>
        <p:nvCxnSpPr>
          <p:cNvPr id="41" name="Straight Arrow Connector 40"/>
          <p:cNvCxnSpPr>
            <a:endCxn id="39" idx="0"/>
          </p:cNvCxnSpPr>
          <p:nvPr/>
        </p:nvCxnSpPr>
        <p:spPr>
          <a:xfrm flipH="1">
            <a:off x="8687491" y="4619402"/>
            <a:ext cx="570892" cy="12521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40" idx="0"/>
          </p:cNvCxnSpPr>
          <p:nvPr/>
        </p:nvCxnSpPr>
        <p:spPr>
          <a:xfrm>
            <a:off x="9258381" y="4619402"/>
            <a:ext cx="1335517" cy="1303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14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729" y="0"/>
            <a:ext cx="10264878" cy="1325563"/>
          </a:xfrm>
        </p:spPr>
        <p:txBody>
          <a:bodyPr>
            <a:normAutofit/>
          </a:bodyPr>
          <a:lstStyle/>
          <a:p>
            <a:r>
              <a:rPr lang="en-US" dirty="0"/>
              <a:t>Problems – Complexity and </a:t>
            </a:r>
            <a:r>
              <a:rPr lang="en-US" dirty="0" err="1"/>
              <a:t>Redundance</a:t>
            </a:r>
            <a:endParaRPr lang="en-US" dirty="0"/>
          </a:p>
        </p:txBody>
      </p:sp>
      <p:sp>
        <p:nvSpPr>
          <p:cNvPr id="3" name="TextBox 2"/>
          <p:cNvSpPr txBox="1"/>
          <p:nvPr/>
        </p:nvSpPr>
        <p:spPr>
          <a:xfrm>
            <a:off x="1415845" y="2163097"/>
            <a:ext cx="9963048" cy="2062103"/>
          </a:xfrm>
          <a:prstGeom prst="rect">
            <a:avLst/>
          </a:prstGeom>
          <a:noFill/>
        </p:spPr>
        <p:txBody>
          <a:bodyPr wrap="none" rtlCol="0">
            <a:spAutoFit/>
          </a:bodyPr>
          <a:lstStyle/>
          <a:p>
            <a:r>
              <a:rPr lang="en-US" sz="3200" dirty="0"/>
              <a:t>Complexity</a:t>
            </a:r>
          </a:p>
          <a:p>
            <a:r>
              <a:rPr lang="en-US" sz="3200" dirty="0"/>
              <a:t>	Can’t add to child table before adding to parent table</a:t>
            </a:r>
          </a:p>
          <a:p>
            <a:r>
              <a:rPr lang="en-US" sz="3200" dirty="0"/>
              <a:t>	Adding child fields often requires re-programming</a:t>
            </a:r>
          </a:p>
          <a:p>
            <a:r>
              <a:rPr lang="en-US" sz="3200" dirty="0"/>
              <a:t>	Data manipulation is difficult </a:t>
            </a:r>
          </a:p>
        </p:txBody>
      </p:sp>
      <p:sp>
        <p:nvSpPr>
          <p:cNvPr id="5" name="TextBox 4"/>
          <p:cNvSpPr txBox="1"/>
          <p:nvPr/>
        </p:nvSpPr>
        <p:spPr>
          <a:xfrm>
            <a:off x="1592826" y="4524125"/>
            <a:ext cx="6867393" cy="1077218"/>
          </a:xfrm>
          <a:prstGeom prst="rect">
            <a:avLst/>
          </a:prstGeom>
          <a:noFill/>
        </p:spPr>
        <p:txBody>
          <a:bodyPr wrap="none" rtlCol="0">
            <a:spAutoFit/>
          </a:bodyPr>
          <a:lstStyle/>
          <a:p>
            <a:r>
              <a:rPr lang="en-US" sz="3200" dirty="0"/>
              <a:t>Redundancy</a:t>
            </a:r>
          </a:p>
          <a:p>
            <a:r>
              <a:rPr lang="en-US" sz="3200" dirty="0"/>
              <a:t>	Data may exist in numerous places</a:t>
            </a:r>
          </a:p>
        </p:txBody>
      </p:sp>
    </p:spTree>
    <p:extLst>
      <p:ext uri="{BB962C8B-B14F-4D97-AF65-F5344CB8AC3E}">
        <p14:creationId xmlns:p14="http://schemas.microsoft.com/office/powerpoint/2010/main" val="346515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432" y="0"/>
            <a:ext cx="5326626" cy="648929"/>
          </a:xfrm>
        </p:spPr>
        <p:txBody>
          <a:bodyPr>
            <a:normAutofit fontScale="90000"/>
          </a:bodyPr>
          <a:lstStyle/>
          <a:p>
            <a:r>
              <a:rPr lang="en-US" dirty="0"/>
              <a:t>The Relational Model</a:t>
            </a:r>
          </a:p>
        </p:txBody>
      </p:sp>
      <p:sp>
        <p:nvSpPr>
          <p:cNvPr id="4" name="TextBox 3"/>
          <p:cNvSpPr txBox="1"/>
          <p:nvPr/>
        </p:nvSpPr>
        <p:spPr>
          <a:xfrm>
            <a:off x="806245" y="1740310"/>
            <a:ext cx="184731" cy="369332"/>
          </a:xfrm>
          <a:prstGeom prst="rect">
            <a:avLst/>
          </a:prstGeom>
          <a:noFill/>
        </p:spPr>
        <p:txBody>
          <a:bodyPr wrap="none" rtlCol="0">
            <a:spAutoFit/>
          </a:bodyPr>
          <a:lstStyle/>
          <a:p>
            <a:endParaRPr lang="en-US" dirty="0">
              <a:solidFill>
                <a:prstClr val="black"/>
              </a:solidFill>
            </a:endParaRPr>
          </a:p>
        </p:txBody>
      </p:sp>
      <p:sp>
        <p:nvSpPr>
          <p:cNvPr id="5" name="Rectangle 4"/>
          <p:cNvSpPr/>
          <p:nvPr/>
        </p:nvSpPr>
        <p:spPr>
          <a:xfrm>
            <a:off x="806245" y="1325563"/>
            <a:ext cx="10451691" cy="1936428"/>
          </a:xfrm>
          <a:prstGeom prst="rect">
            <a:avLst/>
          </a:prstGeom>
        </p:spPr>
        <p:txBody>
          <a:bodyPr wrap="square">
            <a:spAutoFit/>
          </a:bodyPr>
          <a:lstStyle/>
          <a:p>
            <a:pPr>
              <a:lnSpc>
                <a:spcPct val="107000"/>
              </a:lnSpc>
            </a:pPr>
            <a:r>
              <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Dr. E. F. </a:t>
            </a:r>
            <a:r>
              <a:rPr lang="en-US" sz="2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Codd</a:t>
            </a:r>
            <a:r>
              <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IBM in the late 1960s </a:t>
            </a:r>
          </a:p>
          <a:p>
            <a:pPr>
              <a:lnSpc>
                <a:spcPct val="107000"/>
              </a:lnSpc>
            </a:pPr>
            <a:r>
              <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Wanted to solve the problems with the existing models.</a:t>
            </a:r>
          </a:p>
          <a:p>
            <a:pPr>
              <a:lnSpc>
                <a:spcPct val="107000"/>
              </a:lnSpc>
            </a:pPr>
            <a:r>
              <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Mathematical model (“A Relational Model of Data for Large Shared Databanks” 1970).</a:t>
            </a:r>
            <a:endParaRPr lang="en-US" sz="2800" dirty="0">
              <a:solidFill>
                <a:prstClr val="black"/>
              </a:solidFill>
              <a:ea typeface="Calibri" panose="020F0502020204030204" pitchFamily="34" charset="0"/>
              <a:cs typeface="Times New Roman" panose="02020603050405020304" pitchFamily="18" charset="0"/>
            </a:endParaRPr>
          </a:p>
        </p:txBody>
      </p:sp>
      <p:sp>
        <p:nvSpPr>
          <p:cNvPr id="6" name="Rectangle 5"/>
          <p:cNvSpPr/>
          <p:nvPr/>
        </p:nvSpPr>
        <p:spPr>
          <a:xfrm>
            <a:off x="344129" y="3815151"/>
            <a:ext cx="11208774" cy="1384995"/>
          </a:xfrm>
          <a:prstGeom prst="rect">
            <a:avLst/>
          </a:prstGeom>
        </p:spPr>
        <p:txBody>
          <a:bodyPr wrap="square">
            <a:spAutoFit/>
          </a:bodyPr>
          <a:lstStyle/>
          <a:p>
            <a:pPr marL="121917">
              <a:buClr>
                <a:srgbClr val="990000"/>
              </a:buClr>
              <a:defRPr/>
            </a:pPr>
            <a:r>
              <a:rPr lang="en-US" sz="2800" kern="0" dirty="0">
                <a:solidFill>
                  <a:prstClr val="black"/>
                </a:solidFill>
                <a:latin typeface="Arial" panose="020B0604020202020204" pitchFamily="34" charset="0"/>
                <a:cs typeface="Arial" panose="020B0604020202020204" pitchFamily="34" charset="0"/>
              </a:rPr>
              <a:t>Used by most major commercial database systems</a:t>
            </a:r>
          </a:p>
          <a:p>
            <a:pPr marL="121917">
              <a:defRPr/>
            </a:pPr>
            <a:r>
              <a:rPr lang="en-US" sz="2800" kern="0" dirty="0">
                <a:solidFill>
                  <a:prstClr val="black"/>
                </a:solidFill>
                <a:latin typeface="Arial" panose="020B0604020202020204" pitchFamily="34" charset="0"/>
                <a:cs typeface="Arial" panose="020B0604020202020204" pitchFamily="34" charset="0"/>
              </a:rPr>
              <a:t> Very simple model</a:t>
            </a:r>
          </a:p>
          <a:p>
            <a:pPr marL="121917">
              <a:defRPr/>
            </a:pPr>
            <a:r>
              <a:rPr lang="en-US" sz="2800" kern="0" dirty="0">
                <a:solidFill>
                  <a:prstClr val="black"/>
                </a:solidFill>
                <a:latin typeface="Arial" panose="020B0604020202020204" pitchFamily="34" charset="0"/>
                <a:cs typeface="Arial" panose="020B0604020202020204" pitchFamily="34" charset="0"/>
              </a:rPr>
              <a:t>Efficient implementations</a:t>
            </a:r>
          </a:p>
        </p:txBody>
      </p:sp>
    </p:spTree>
    <p:extLst>
      <p:ext uri="{BB962C8B-B14F-4D97-AF65-F5344CB8AC3E}">
        <p14:creationId xmlns:p14="http://schemas.microsoft.com/office/powerpoint/2010/main" val="1952559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86432" y="0"/>
            <a:ext cx="5326626" cy="943897"/>
          </a:xfrm>
        </p:spPr>
        <p:txBody>
          <a:bodyPr/>
          <a:lstStyle/>
          <a:p>
            <a:r>
              <a:rPr lang="en-US" dirty="0"/>
              <a:t>The Relational Model</a:t>
            </a:r>
          </a:p>
        </p:txBody>
      </p:sp>
      <p:sp>
        <p:nvSpPr>
          <p:cNvPr id="5" name="TextBox 4"/>
          <p:cNvSpPr txBox="1"/>
          <p:nvPr/>
        </p:nvSpPr>
        <p:spPr>
          <a:xfrm>
            <a:off x="1384482" y="1487635"/>
            <a:ext cx="7305398" cy="707886"/>
          </a:xfrm>
          <a:prstGeom prst="rect">
            <a:avLst/>
          </a:prstGeom>
          <a:noFill/>
        </p:spPr>
        <p:txBody>
          <a:bodyPr wrap="none" rtlCol="0">
            <a:spAutoFit/>
          </a:bodyPr>
          <a:lstStyle/>
          <a:p>
            <a:r>
              <a:rPr lang="en-US" sz="4000" dirty="0">
                <a:solidFill>
                  <a:prstClr val="black"/>
                </a:solidFill>
              </a:rPr>
              <a:t>All data stored in tables (relations)</a:t>
            </a:r>
          </a:p>
        </p:txBody>
      </p:sp>
      <p:sp>
        <p:nvSpPr>
          <p:cNvPr id="7" name="TextBox 6"/>
          <p:cNvSpPr txBox="1"/>
          <p:nvPr/>
        </p:nvSpPr>
        <p:spPr>
          <a:xfrm>
            <a:off x="464397" y="2967773"/>
            <a:ext cx="10970696" cy="707886"/>
          </a:xfrm>
          <a:prstGeom prst="rect">
            <a:avLst/>
          </a:prstGeom>
          <a:noFill/>
        </p:spPr>
        <p:txBody>
          <a:bodyPr wrap="none" rtlCol="0">
            <a:spAutoFit/>
          </a:bodyPr>
          <a:lstStyle/>
          <a:p>
            <a:r>
              <a:rPr lang="en-US" sz="4000" dirty="0">
                <a:solidFill>
                  <a:prstClr val="black"/>
                </a:solidFill>
              </a:rPr>
              <a:t>Where or how the tables are stored in unimportant.</a:t>
            </a:r>
          </a:p>
        </p:txBody>
      </p:sp>
      <p:sp>
        <p:nvSpPr>
          <p:cNvPr id="10" name="TextBox 9"/>
          <p:cNvSpPr txBox="1"/>
          <p:nvPr/>
        </p:nvSpPr>
        <p:spPr>
          <a:xfrm>
            <a:off x="1671484" y="4729316"/>
            <a:ext cx="8554778" cy="707886"/>
          </a:xfrm>
          <a:prstGeom prst="rect">
            <a:avLst/>
          </a:prstGeom>
          <a:noFill/>
        </p:spPr>
        <p:txBody>
          <a:bodyPr wrap="none" rtlCol="0">
            <a:spAutoFit/>
          </a:bodyPr>
          <a:lstStyle/>
          <a:p>
            <a:r>
              <a:rPr lang="en-US" sz="4000" b="1" dirty="0">
                <a:solidFill>
                  <a:prstClr val="black"/>
                </a:solidFill>
              </a:rPr>
              <a:t>Tables are identified by a unique name.</a:t>
            </a:r>
          </a:p>
        </p:txBody>
      </p:sp>
    </p:spTree>
    <p:extLst>
      <p:ext uri="{BB962C8B-B14F-4D97-AF65-F5344CB8AC3E}">
        <p14:creationId xmlns:p14="http://schemas.microsoft.com/office/powerpoint/2010/main" val="915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110" y="0"/>
            <a:ext cx="2612923" cy="806245"/>
          </a:xfrm>
        </p:spPr>
        <p:txBody>
          <a:bodyPr/>
          <a:lstStyle/>
          <a:p>
            <a:r>
              <a:rPr lang="en-US" dirty="0"/>
              <a:t>Libraries</a:t>
            </a:r>
          </a:p>
        </p:txBody>
      </p:sp>
      <p:sp>
        <p:nvSpPr>
          <p:cNvPr id="3" name="TextBox 2"/>
          <p:cNvSpPr txBox="1"/>
          <p:nvPr/>
        </p:nvSpPr>
        <p:spPr>
          <a:xfrm>
            <a:off x="8318090" y="2290916"/>
            <a:ext cx="1513556" cy="584775"/>
          </a:xfrm>
          <a:prstGeom prst="rect">
            <a:avLst/>
          </a:prstGeom>
          <a:noFill/>
        </p:spPr>
        <p:txBody>
          <a:bodyPr wrap="none" rtlCol="0">
            <a:spAutoFit/>
          </a:bodyPr>
          <a:lstStyle/>
          <a:p>
            <a:r>
              <a:rPr lang="en-US" sz="3200" dirty="0"/>
              <a:t>QA276?</a:t>
            </a:r>
          </a:p>
        </p:txBody>
      </p:sp>
      <p:pic>
        <p:nvPicPr>
          <p:cNvPr id="2052" name="Picture 4" descr="http://library.canterbury.ac.nz/infolit/images/callnumbe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38" y="1156978"/>
            <a:ext cx="5890520"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533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kern="0" dirty="0"/>
              <a:t>Database = set of named </a:t>
            </a:r>
            <a:r>
              <a:rPr lang="en-US" b="1" kern="0" dirty="0"/>
              <a:t>tables</a:t>
            </a:r>
            <a:r>
              <a:rPr lang="en-US" kern="0" dirty="0"/>
              <a:t> (</a:t>
            </a:r>
            <a:r>
              <a:rPr lang="en-US" b="1" kern="0" dirty="0"/>
              <a:t>relations</a:t>
            </a:r>
            <a:r>
              <a:rPr lang="en-US" kern="0" dirty="0"/>
              <a:t>)</a:t>
            </a:r>
            <a:br>
              <a:rPr lang="en-US" kern="0" dirty="0"/>
            </a:br>
            <a:r>
              <a:rPr lang="en-US" kern="0" dirty="0"/>
              <a:t>Example: The </a:t>
            </a:r>
            <a:r>
              <a:rPr lang="en-US" kern="0" dirty="0" err="1"/>
              <a:t>Nhanes</a:t>
            </a:r>
            <a:r>
              <a:rPr lang="en-US" kern="0" dirty="0"/>
              <a:t> (1999) Lab Database</a:t>
            </a:r>
            <a:br>
              <a:rPr lang="en-US" kern="0" dirty="0"/>
            </a:br>
            <a:endParaRPr lang="en-US" dirty="0"/>
          </a:p>
        </p:txBody>
      </p:sp>
      <p:pic>
        <p:nvPicPr>
          <p:cNvPr id="4" name="Picture 3"/>
          <p:cNvPicPr>
            <a:picLocks noChangeAspect="1"/>
          </p:cNvPicPr>
          <p:nvPr/>
        </p:nvPicPr>
        <p:blipFill>
          <a:blip r:embed="rId2"/>
          <a:stretch>
            <a:fillRect/>
          </a:stretch>
        </p:blipFill>
        <p:spPr>
          <a:xfrm>
            <a:off x="180821" y="1549502"/>
            <a:ext cx="8875059" cy="4023360"/>
          </a:xfrm>
          <a:prstGeom prst="rect">
            <a:avLst/>
          </a:prstGeom>
        </p:spPr>
      </p:pic>
      <p:sp>
        <p:nvSpPr>
          <p:cNvPr id="6" name="TextBox 5"/>
          <p:cNvSpPr txBox="1"/>
          <p:nvPr/>
        </p:nvSpPr>
        <p:spPr>
          <a:xfrm>
            <a:off x="9596284" y="2851355"/>
            <a:ext cx="1433919" cy="369332"/>
          </a:xfrm>
          <a:prstGeom prst="rect">
            <a:avLst/>
          </a:prstGeom>
          <a:noFill/>
        </p:spPr>
        <p:txBody>
          <a:bodyPr wrap="none" rtlCol="0">
            <a:spAutoFit/>
          </a:bodyPr>
          <a:lstStyle/>
          <a:p>
            <a:r>
              <a:rPr lang="en-US" dirty="0">
                <a:solidFill>
                  <a:prstClr val="black"/>
                </a:solidFill>
              </a:rPr>
              <a:t>Partial Listing</a:t>
            </a:r>
          </a:p>
        </p:txBody>
      </p:sp>
    </p:spTree>
    <p:extLst>
      <p:ext uri="{BB962C8B-B14F-4D97-AF65-F5344CB8AC3E}">
        <p14:creationId xmlns:p14="http://schemas.microsoft.com/office/powerpoint/2010/main" val="781981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0213" y="2105434"/>
            <a:ext cx="10515600" cy="1325563"/>
          </a:xfrm>
        </p:spPr>
        <p:txBody>
          <a:bodyPr>
            <a:normAutofit fontScale="90000"/>
          </a:bodyPr>
          <a:lstStyle/>
          <a:p>
            <a:pPr lvl="0">
              <a:defRPr/>
            </a:pPr>
            <a:r>
              <a:rPr lang="en-US" kern="0" dirty="0">
                <a:solidFill>
                  <a:prstClr val="black"/>
                </a:solidFill>
              </a:rPr>
              <a:t>Each relation (table, data set) has a set of named </a:t>
            </a:r>
            <a:r>
              <a:rPr lang="en-US" b="1" kern="0" dirty="0">
                <a:solidFill>
                  <a:prstClr val="black"/>
                </a:solidFill>
              </a:rPr>
              <a:t>columns</a:t>
            </a:r>
            <a:r>
              <a:rPr lang="en-US" kern="0" dirty="0">
                <a:solidFill>
                  <a:prstClr val="black"/>
                </a:solidFill>
              </a:rPr>
              <a:t> (</a:t>
            </a:r>
            <a:r>
              <a:rPr lang="en-US" b="1" kern="0" dirty="0">
                <a:solidFill>
                  <a:prstClr val="black"/>
                </a:solidFill>
              </a:rPr>
              <a:t>variables, attributes</a:t>
            </a:r>
            <a:r>
              <a:rPr lang="en-US" kern="0" dirty="0">
                <a:solidFill>
                  <a:prstClr val="black"/>
                </a:solidFill>
              </a:rPr>
              <a:t>)</a:t>
            </a:r>
            <a:br>
              <a:rPr lang="en-US" kern="0" dirty="0">
                <a:solidFill>
                  <a:prstClr val="black"/>
                </a:solidFill>
              </a:rPr>
            </a:br>
            <a:r>
              <a:rPr lang="en-US" kern="0" dirty="0">
                <a:solidFill>
                  <a:prstClr val="black"/>
                </a:solidFill>
              </a:rPr>
              <a:t/>
            </a:r>
            <a:br>
              <a:rPr lang="en-US" kern="0" dirty="0">
                <a:solidFill>
                  <a:prstClr val="black"/>
                </a:solidFill>
              </a:rPr>
            </a:br>
            <a:r>
              <a:rPr lang="en-US" kern="0" dirty="0">
                <a:solidFill>
                  <a:prstClr val="black"/>
                </a:solidFill>
              </a:rPr>
              <a:t>Each </a:t>
            </a:r>
            <a:r>
              <a:rPr lang="en-US" b="1" kern="0" dirty="0">
                <a:solidFill>
                  <a:prstClr val="black"/>
                </a:solidFill>
              </a:rPr>
              <a:t>row( tuple, observation)</a:t>
            </a:r>
            <a:r>
              <a:rPr lang="en-US" kern="0" dirty="0">
                <a:solidFill>
                  <a:prstClr val="black"/>
                </a:solidFill>
              </a:rPr>
              <a:t> has a value for each attribute</a:t>
            </a:r>
            <a:br>
              <a:rPr lang="en-US" kern="0" dirty="0">
                <a:solidFill>
                  <a:prstClr val="black"/>
                </a:solidFill>
              </a:rPr>
            </a:br>
            <a:r>
              <a:rPr lang="en-US" kern="0" dirty="0">
                <a:solidFill>
                  <a:prstClr val="black"/>
                </a:solidFill>
              </a:rPr>
              <a:t/>
            </a:r>
            <a:br>
              <a:rPr lang="en-US" kern="0" dirty="0">
                <a:solidFill>
                  <a:prstClr val="black"/>
                </a:solidFill>
              </a:rPr>
            </a:br>
            <a:r>
              <a:rPr lang="en-US" kern="0" dirty="0">
                <a:solidFill>
                  <a:prstClr val="black"/>
                </a:solidFill>
              </a:rPr>
              <a:t>Each attribute has a domain (</a:t>
            </a:r>
            <a:r>
              <a:rPr lang="en-US" b="1" kern="0" dirty="0">
                <a:solidFill>
                  <a:prstClr val="black"/>
                </a:solidFill>
              </a:rPr>
              <a:t>type)</a:t>
            </a:r>
            <a:endParaRPr lang="en-US" dirty="0"/>
          </a:p>
        </p:txBody>
      </p:sp>
    </p:spTree>
    <p:extLst>
      <p:ext uri="{BB962C8B-B14F-4D97-AF65-F5344CB8AC3E}">
        <p14:creationId xmlns:p14="http://schemas.microsoft.com/office/powerpoint/2010/main" val="3729104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0516" y="26377"/>
            <a:ext cx="7885471" cy="646331"/>
          </a:xfrm>
          <a:prstGeom prst="rect">
            <a:avLst/>
          </a:prstGeom>
        </p:spPr>
        <p:txBody>
          <a:bodyPr wrap="square">
            <a:spAutoFit/>
          </a:bodyPr>
          <a:lstStyle/>
          <a:p>
            <a:r>
              <a:rPr lang="en-US" sz="3600" dirty="0">
                <a:solidFill>
                  <a:prstClr val="black"/>
                </a:solidFill>
              </a:rPr>
              <a:t>The </a:t>
            </a:r>
            <a:r>
              <a:rPr lang="en-US" sz="3600" dirty="0" err="1">
                <a:solidFill>
                  <a:prstClr val="black"/>
                </a:solidFill>
              </a:rPr>
              <a:t>cholestrolhdl</a:t>
            </a:r>
            <a:r>
              <a:rPr lang="en-US" sz="3600" dirty="0">
                <a:solidFill>
                  <a:prstClr val="black"/>
                </a:solidFill>
              </a:rPr>
              <a:t> relation (partial listing)</a:t>
            </a:r>
          </a:p>
        </p:txBody>
      </p:sp>
      <p:pic>
        <p:nvPicPr>
          <p:cNvPr id="3" name="Picture 2"/>
          <p:cNvPicPr>
            <a:picLocks noChangeAspect="1"/>
          </p:cNvPicPr>
          <p:nvPr/>
        </p:nvPicPr>
        <p:blipFill>
          <a:blip r:embed="rId2"/>
          <a:stretch>
            <a:fillRect/>
          </a:stretch>
        </p:blipFill>
        <p:spPr>
          <a:xfrm>
            <a:off x="2364185" y="2945478"/>
            <a:ext cx="5765739" cy="2468880"/>
          </a:xfrm>
          <a:prstGeom prst="rect">
            <a:avLst/>
          </a:prstGeom>
        </p:spPr>
      </p:pic>
      <p:sp>
        <p:nvSpPr>
          <p:cNvPr id="4" name="Rectangle 3"/>
          <p:cNvSpPr/>
          <p:nvPr/>
        </p:nvSpPr>
        <p:spPr>
          <a:xfrm>
            <a:off x="800004" y="1024263"/>
            <a:ext cx="9416657" cy="1569660"/>
          </a:xfrm>
          <a:prstGeom prst="rect">
            <a:avLst/>
          </a:prstGeom>
        </p:spPr>
        <p:txBody>
          <a:bodyPr wrap="square">
            <a:spAutoFit/>
          </a:bodyPr>
          <a:lstStyle/>
          <a:p>
            <a:r>
              <a:rPr lang="en-US" sz="3200" kern="0" dirty="0">
                <a:solidFill>
                  <a:prstClr val="black"/>
                </a:solidFill>
              </a:rPr>
              <a:t>Each </a:t>
            </a:r>
            <a:r>
              <a:rPr lang="en-US" sz="3200" b="1" kern="0" dirty="0">
                <a:solidFill>
                  <a:prstClr val="black"/>
                </a:solidFill>
              </a:rPr>
              <a:t>row( tuple, observation)</a:t>
            </a:r>
            <a:r>
              <a:rPr lang="en-US" sz="3200" kern="0" dirty="0">
                <a:solidFill>
                  <a:prstClr val="black"/>
                </a:solidFill>
              </a:rPr>
              <a:t> has a value for each attribute</a:t>
            </a:r>
            <a:br>
              <a:rPr lang="en-US" sz="3200" kern="0" dirty="0">
                <a:solidFill>
                  <a:prstClr val="black"/>
                </a:solidFill>
              </a:rPr>
            </a:br>
            <a:endParaRPr lang="en-US" sz="3200" dirty="0"/>
          </a:p>
        </p:txBody>
      </p:sp>
    </p:spTree>
    <p:extLst>
      <p:ext uri="{BB962C8B-B14F-4D97-AF65-F5344CB8AC3E}">
        <p14:creationId xmlns:p14="http://schemas.microsoft.com/office/powerpoint/2010/main" val="1756494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0516" y="26377"/>
            <a:ext cx="7885471" cy="646331"/>
          </a:xfrm>
          <a:prstGeom prst="rect">
            <a:avLst/>
          </a:prstGeom>
        </p:spPr>
        <p:txBody>
          <a:bodyPr wrap="square">
            <a:spAutoFit/>
          </a:bodyPr>
          <a:lstStyle/>
          <a:p>
            <a:r>
              <a:rPr lang="en-US" sz="3600" dirty="0">
                <a:solidFill>
                  <a:prstClr val="black"/>
                </a:solidFill>
              </a:rPr>
              <a:t>The </a:t>
            </a:r>
            <a:r>
              <a:rPr lang="en-US" sz="3600" dirty="0" err="1">
                <a:solidFill>
                  <a:prstClr val="black"/>
                </a:solidFill>
              </a:rPr>
              <a:t>cholestrolhdl</a:t>
            </a:r>
            <a:r>
              <a:rPr lang="en-US" sz="3600" dirty="0">
                <a:solidFill>
                  <a:prstClr val="black"/>
                </a:solidFill>
              </a:rPr>
              <a:t> relation (partial listing)</a:t>
            </a:r>
          </a:p>
        </p:txBody>
      </p:sp>
      <p:pic>
        <p:nvPicPr>
          <p:cNvPr id="3" name="Picture 2"/>
          <p:cNvPicPr>
            <a:picLocks noChangeAspect="1"/>
          </p:cNvPicPr>
          <p:nvPr/>
        </p:nvPicPr>
        <p:blipFill>
          <a:blip r:embed="rId2"/>
          <a:stretch>
            <a:fillRect/>
          </a:stretch>
        </p:blipFill>
        <p:spPr>
          <a:xfrm>
            <a:off x="2364185" y="2945478"/>
            <a:ext cx="5765739" cy="2468880"/>
          </a:xfrm>
          <a:prstGeom prst="rect">
            <a:avLst/>
          </a:prstGeom>
        </p:spPr>
      </p:pic>
      <p:sp>
        <p:nvSpPr>
          <p:cNvPr id="4" name="Rectangle 3"/>
          <p:cNvSpPr/>
          <p:nvPr/>
        </p:nvSpPr>
        <p:spPr>
          <a:xfrm>
            <a:off x="747250" y="1375818"/>
            <a:ext cx="9416657" cy="1569660"/>
          </a:xfrm>
          <a:prstGeom prst="rect">
            <a:avLst/>
          </a:prstGeom>
        </p:spPr>
        <p:txBody>
          <a:bodyPr wrap="square">
            <a:spAutoFit/>
          </a:bodyPr>
          <a:lstStyle/>
          <a:p>
            <a:r>
              <a:rPr lang="en-US" sz="3200" kern="0" dirty="0">
                <a:solidFill>
                  <a:prstClr val="black"/>
                </a:solidFill>
                <a:latin typeface="Calibri Light" panose="020F0302020204030204"/>
                <a:ea typeface="+mj-ea"/>
                <a:cs typeface="+mj-cs"/>
              </a:rPr>
              <a:t>Each relation has a set of named </a:t>
            </a:r>
            <a:r>
              <a:rPr lang="en-US" sz="3200" b="1" kern="0" dirty="0">
                <a:solidFill>
                  <a:prstClr val="black"/>
                </a:solidFill>
                <a:latin typeface="Calibri Light" panose="020F0302020204030204"/>
                <a:ea typeface="+mj-ea"/>
                <a:cs typeface="+mj-cs"/>
              </a:rPr>
              <a:t>columns</a:t>
            </a:r>
            <a:r>
              <a:rPr lang="en-US" sz="3200" kern="0" dirty="0">
                <a:solidFill>
                  <a:prstClr val="black"/>
                </a:solidFill>
                <a:latin typeface="Calibri Light" panose="020F0302020204030204"/>
                <a:ea typeface="+mj-ea"/>
                <a:cs typeface="+mj-cs"/>
              </a:rPr>
              <a:t> (</a:t>
            </a:r>
            <a:r>
              <a:rPr lang="en-US" sz="3200" b="1" kern="0" dirty="0">
                <a:solidFill>
                  <a:prstClr val="black"/>
                </a:solidFill>
                <a:latin typeface="Calibri Light" panose="020F0302020204030204"/>
                <a:ea typeface="+mj-ea"/>
                <a:cs typeface="+mj-cs"/>
              </a:rPr>
              <a:t>variables, attributes</a:t>
            </a:r>
            <a:r>
              <a:rPr lang="en-US" sz="3200" kern="0" dirty="0">
                <a:solidFill>
                  <a:prstClr val="black"/>
                </a:solidFill>
                <a:latin typeface="Calibri Light" panose="020F0302020204030204"/>
                <a:ea typeface="+mj-ea"/>
                <a:cs typeface="+mj-cs"/>
              </a:rPr>
              <a:t>)</a:t>
            </a:r>
            <a:br>
              <a:rPr lang="en-US" sz="3200" kern="0" dirty="0">
                <a:solidFill>
                  <a:prstClr val="black"/>
                </a:solidFill>
                <a:latin typeface="Calibri Light" panose="020F0302020204030204"/>
                <a:ea typeface="+mj-ea"/>
                <a:cs typeface="+mj-cs"/>
              </a:rPr>
            </a:br>
            <a:endParaRPr lang="en-US" sz="3200" dirty="0"/>
          </a:p>
        </p:txBody>
      </p:sp>
    </p:spTree>
    <p:extLst>
      <p:ext uri="{BB962C8B-B14F-4D97-AF65-F5344CB8AC3E}">
        <p14:creationId xmlns:p14="http://schemas.microsoft.com/office/powerpoint/2010/main" val="1221229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2704" y="2093915"/>
            <a:ext cx="6224949" cy="2743200"/>
          </a:xfrm>
          <a:prstGeom prst="rect">
            <a:avLst/>
          </a:prstGeom>
        </p:spPr>
      </p:pic>
      <p:sp>
        <p:nvSpPr>
          <p:cNvPr id="3" name="Rectangle 2"/>
          <p:cNvSpPr/>
          <p:nvPr/>
        </p:nvSpPr>
        <p:spPr>
          <a:xfrm>
            <a:off x="1175239" y="369149"/>
            <a:ext cx="9032630" cy="1046440"/>
          </a:xfrm>
          <a:prstGeom prst="rect">
            <a:avLst/>
          </a:prstGeom>
        </p:spPr>
        <p:txBody>
          <a:bodyPr wrap="square">
            <a:spAutoFit/>
          </a:bodyPr>
          <a:lstStyle/>
          <a:p>
            <a:r>
              <a:rPr lang="en-US" sz="4400" kern="0" dirty="0">
                <a:solidFill>
                  <a:prstClr val="black"/>
                </a:solidFill>
                <a:latin typeface="Calibri Light" panose="020F0302020204030204"/>
                <a:ea typeface="+mj-ea"/>
                <a:cs typeface="+mj-cs"/>
              </a:rPr>
              <a:t>Each attribute has a </a:t>
            </a:r>
            <a:r>
              <a:rPr lang="en-US" sz="4400" b="1" kern="0" dirty="0">
                <a:solidFill>
                  <a:prstClr val="black"/>
                </a:solidFill>
                <a:latin typeface="Calibri Light" panose="020F0302020204030204"/>
                <a:ea typeface="+mj-ea"/>
                <a:cs typeface="+mj-cs"/>
              </a:rPr>
              <a:t>type</a:t>
            </a:r>
            <a:r>
              <a:rPr lang="en-US" sz="4400" kern="0" dirty="0">
                <a:solidFill>
                  <a:prstClr val="black"/>
                </a:solidFill>
                <a:latin typeface="Calibri Light" panose="020F0302020204030204"/>
                <a:ea typeface="+mj-ea"/>
                <a:cs typeface="+mj-cs"/>
              </a:rPr>
              <a:t> (</a:t>
            </a:r>
            <a:r>
              <a:rPr lang="en-US" sz="4400" b="1" kern="0" dirty="0">
                <a:solidFill>
                  <a:prstClr val="black"/>
                </a:solidFill>
                <a:latin typeface="Calibri Light" panose="020F0302020204030204"/>
                <a:ea typeface="+mj-ea"/>
                <a:cs typeface="+mj-cs"/>
              </a:rPr>
              <a:t>domain</a:t>
            </a:r>
            <a:r>
              <a:rPr lang="en-US" sz="4400" kern="0" dirty="0">
                <a:solidFill>
                  <a:prstClr val="black"/>
                </a:solidFill>
                <a:latin typeface="Calibri Light" panose="020F0302020204030204"/>
                <a:ea typeface="+mj-ea"/>
                <a:cs typeface="+mj-cs"/>
              </a:rPr>
              <a:t>)</a:t>
            </a:r>
            <a:br>
              <a:rPr lang="en-US" sz="4400" kern="0" dirty="0">
                <a:solidFill>
                  <a:prstClr val="black"/>
                </a:solidFill>
                <a:latin typeface="Calibri Light" panose="020F0302020204030204"/>
                <a:ea typeface="+mj-ea"/>
                <a:cs typeface="+mj-cs"/>
              </a:rPr>
            </a:br>
            <a:endParaRPr lang="en-US" dirty="0"/>
          </a:p>
        </p:txBody>
      </p:sp>
    </p:spTree>
    <p:extLst>
      <p:ext uri="{BB962C8B-B14F-4D97-AF65-F5344CB8AC3E}">
        <p14:creationId xmlns:p14="http://schemas.microsoft.com/office/powerpoint/2010/main" val="603424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08" y="2765425"/>
            <a:ext cx="10515600" cy="1325563"/>
          </a:xfrm>
        </p:spPr>
        <p:txBody>
          <a:bodyPr>
            <a:normAutofit fontScale="90000"/>
          </a:bodyPr>
          <a:lstStyle/>
          <a:p>
            <a:r>
              <a:rPr lang="en-US" dirty="0"/>
              <a:t>All manipulations can be accomplished by only a few simple operations.</a:t>
            </a:r>
            <a:br>
              <a:rPr lang="en-US" dirty="0"/>
            </a:br>
            <a:r>
              <a:rPr lang="en-US" dirty="0"/>
              <a:t/>
            </a:r>
            <a:br>
              <a:rPr lang="en-US" dirty="0"/>
            </a:br>
            <a:r>
              <a:rPr lang="en-US" b="1" dirty="0"/>
              <a:t>AND</a:t>
            </a:r>
            <a:br>
              <a:rPr lang="en-US" b="1" dirty="0"/>
            </a:br>
            <a:r>
              <a:rPr lang="en-US" b="1" dirty="0"/>
              <a:t/>
            </a:r>
            <a:br>
              <a:rPr lang="en-US" b="1" dirty="0"/>
            </a:br>
            <a:r>
              <a:rPr lang="en-US" dirty="0"/>
              <a:t>The results of these manipulations is a new relation.</a:t>
            </a:r>
            <a:br>
              <a:rPr lang="en-US" dirty="0"/>
            </a:br>
            <a:r>
              <a:rPr lang="en-US" dirty="0"/>
              <a:t/>
            </a:r>
            <a:br>
              <a:rPr lang="en-US" dirty="0"/>
            </a:br>
            <a:r>
              <a:rPr lang="en-US" b="1" dirty="0"/>
              <a:t>Closure</a:t>
            </a:r>
          </a:p>
        </p:txBody>
      </p:sp>
    </p:spTree>
    <p:extLst>
      <p:ext uri="{BB962C8B-B14F-4D97-AF65-F5344CB8AC3E}">
        <p14:creationId xmlns:p14="http://schemas.microsoft.com/office/powerpoint/2010/main" val="3019618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columns</a:t>
            </a:r>
          </a:p>
        </p:txBody>
      </p:sp>
      <p:pic>
        <p:nvPicPr>
          <p:cNvPr id="4" name="Picture 3"/>
          <p:cNvPicPr>
            <a:picLocks noChangeAspect="1"/>
          </p:cNvPicPr>
          <p:nvPr/>
        </p:nvPicPr>
        <p:blipFill>
          <a:blip r:embed="rId2"/>
          <a:stretch>
            <a:fillRect/>
          </a:stretch>
        </p:blipFill>
        <p:spPr>
          <a:xfrm>
            <a:off x="526592" y="2646540"/>
            <a:ext cx="5765739" cy="2468880"/>
          </a:xfrm>
          <a:prstGeom prst="rect">
            <a:avLst/>
          </a:prstGeom>
        </p:spPr>
      </p:pic>
      <p:pic>
        <p:nvPicPr>
          <p:cNvPr id="3" name="Picture 2"/>
          <p:cNvPicPr>
            <a:picLocks noChangeAspect="1"/>
          </p:cNvPicPr>
          <p:nvPr/>
        </p:nvPicPr>
        <p:blipFill>
          <a:blip r:embed="rId3"/>
          <a:stretch>
            <a:fillRect/>
          </a:stretch>
        </p:blipFill>
        <p:spPr>
          <a:xfrm>
            <a:off x="8840796" y="2646540"/>
            <a:ext cx="2778456" cy="2468880"/>
          </a:xfrm>
          <a:prstGeom prst="rect">
            <a:avLst/>
          </a:prstGeom>
        </p:spPr>
      </p:pic>
      <p:sp>
        <p:nvSpPr>
          <p:cNvPr id="5" name="TextBox 4"/>
          <p:cNvSpPr txBox="1"/>
          <p:nvPr/>
        </p:nvSpPr>
        <p:spPr>
          <a:xfrm>
            <a:off x="1892808" y="2286000"/>
            <a:ext cx="2484270" cy="369332"/>
          </a:xfrm>
          <a:prstGeom prst="rect">
            <a:avLst/>
          </a:prstGeom>
          <a:noFill/>
        </p:spPr>
        <p:txBody>
          <a:bodyPr wrap="none" rtlCol="0">
            <a:spAutoFit/>
          </a:bodyPr>
          <a:lstStyle/>
          <a:p>
            <a:r>
              <a:rPr lang="en-US" dirty="0"/>
              <a:t>Relation (table, data set)</a:t>
            </a:r>
          </a:p>
        </p:txBody>
      </p:sp>
      <p:sp>
        <p:nvSpPr>
          <p:cNvPr id="6" name="TextBox 5"/>
          <p:cNvSpPr txBox="1"/>
          <p:nvPr/>
        </p:nvSpPr>
        <p:spPr>
          <a:xfrm>
            <a:off x="8987889" y="2277208"/>
            <a:ext cx="2484270" cy="369332"/>
          </a:xfrm>
          <a:prstGeom prst="rect">
            <a:avLst/>
          </a:prstGeom>
          <a:noFill/>
        </p:spPr>
        <p:txBody>
          <a:bodyPr wrap="none" rtlCol="0">
            <a:spAutoFit/>
          </a:bodyPr>
          <a:lstStyle/>
          <a:p>
            <a:r>
              <a:rPr lang="en-US" dirty="0"/>
              <a:t>Relation (table, data set)</a:t>
            </a:r>
          </a:p>
        </p:txBody>
      </p:sp>
      <p:cxnSp>
        <p:nvCxnSpPr>
          <p:cNvPr id="8" name="Straight Arrow Connector 7"/>
          <p:cNvCxnSpPr>
            <a:stCxn id="4" idx="3"/>
            <a:endCxn id="3" idx="1"/>
          </p:cNvCxnSpPr>
          <p:nvPr/>
        </p:nvCxnSpPr>
        <p:spPr>
          <a:xfrm>
            <a:off x="6292331" y="3880980"/>
            <a:ext cx="25484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646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 Rows (usually according to some condition)</a:t>
            </a:r>
          </a:p>
        </p:txBody>
      </p:sp>
      <p:pic>
        <p:nvPicPr>
          <p:cNvPr id="3" name="Picture 2"/>
          <p:cNvPicPr>
            <a:picLocks noChangeAspect="1"/>
          </p:cNvPicPr>
          <p:nvPr/>
        </p:nvPicPr>
        <p:blipFill>
          <a:blip r:embed="rId2"/>
          <a:stretch>
            <a:fillRect/>
          </a:stretch>
        </p:blipFill>
        <p:spPr>
          <a:xfrm>
            <a:off x="838200" y="2887472"/>
            <a:ext cx="2780017" cy="2469094"/>
          </a:xfrm>
          <a:prstGeom prst="rect">
            <a:avLst/>
          </a:prstGeom>
        </p:spPr>
      </p:pic>
      <p:pic>
        <p:nvPicPr>
          <p:cNvPr id="5" name="Picture 4"/>
          <p:cNvPicPr>
            <a:picLocks noChangeAspect="1"/>
          </p:cNvPicPr>
          <p:nvPr/>
        </p:nvPicPr>
        <p:blipFill>
          <a:blip r:embed="rId3"/>
          <a:stretch>
            <a:fillRect/>
          </a:stretch>
        </p:blipFill>
        <p:spPr>
          <a:xfrm>
            <a:off x="6470082" y="3112369"/>
            <a:ext cx="3409950" cy="2019300"/>
          </a:xfrm>
          <a:prstGeom prst="rect">
            <a:avLst/>
          </a:prstGeom>
        </p:spPr>
      </p:pic>
      <p:sp>
        <p:nvSpPr>
          <p:cNvPr id="6" name="TextBox 5"/>
          <p:cNvSpPr txBox="1"/>
          <p:nvPr/>
        </p:nvSpPr>
        <p:spPr>
          <a:xfrm>
            <a:off x="838200" y="2518140"/>
            <a:ext cx="2484270" cy="369332"/>
          </a:xfrm>
          <a:prstGeom prst="rect">
            <a:avLst/>
          </a:prstGeom>
          <a:noFill/>
        </p:spPr>
        <p:txBody>
          <a:bodyPr wrap="none" rtlCol="0">
            <a:spAutoFit/>
          </a:bodyPr>
          <a:lstStyle/>
          <a:p>
            <a:r>
              <a:rPr lang="en-US" dirty="0"/>
              <a:t>Relation (table, data set)</a:t>
            </a:r>
          </a:p>
        </p:txBody>
      </p:sp>
      <p:sp>
        <p:nvSpPr>
          <p:cNvPr id="7" name="TextBox 6"/>
          <p:cNvSpPr txBox="1"/>
          <p:nvPr/>
        </p:nvSpPr>
        <p:spPr>
          <a:xfrm>
            <a:off x="6705160" y="2518140"/>
            <a:ext cx="2484270" cy="369332"/>
          </a:xfrm>
          <a:prstGeom prst="rect">
            <a:avLst/>
          </a:prstGeom>
          <a:noFill/>
        </p:spPr>
        <p:txBody>
          <a:bodyPr wrap="none" rtlCol="0">
            <a:spAutoFit/>
          </a:bodyPr>
          <a:lstStyle/>
          <a:p>
            <a:r>
              <a:rPr lang="en-US" dirty="0"/>
              <a:t>Relation (table, data set)</a:t>
            </a:r>
          </a:p>
        </p:txBody>
      </p:sp>
      <p:cxnSp>
        <p:nvCxnSpPr>
          <p:cNvPr id="10" name="Straight Arrow Connector 9"/>
          <p:cNvCxnSpPr>
            <a:stCxn id="3" idx="3"/>
            <a:endCxn id="5" idx="1"/>
          </p:cNvCxnSpPr>
          <p:nvPr/>
        </p:nvCxnSpPr>
        <p:spPr>
          <a:xfrm>
            <a:off x="3618217" y="4122019"/>
            <a:ext cx="28518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27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7395" y="0"/>
            <a:ext cx="5543349" cy="750771"/>
          </a:xfrm>
        </p:spPr>
        <p:txBody>
          <a:bodyPr/>
          <a:lstStyle/>
          <a:p>
            <a:r>
              <a:rPr lang="en-US" dirty="0"/>
              <a:t>Create a new column</a:t>
            </a:r>
          </a:p>
        </p:txBody>
      </p:sp>
      <p:pic>
        <p:nvPicPr>
          <p:cNvPr id="3" name="Picture 2"/>
          <p:cNvPicPr>
            <a:picLocks noChangeAspect="1"/>
          </p:cNvPicPr>
          <p:nvPr/>
        </p:nvPicPr>
        <p:blipFill>
          <a:blip r:embed="rId2"/>
          <a:stretch>
            <a:fillRect/>
          </a:stretch>
        </p:blipFill>
        <p:spPr>
          <a:xfrm>
            <a:off x="846875" y="2660656"/>
            <a:ext cx="3414056" cy="2017951"/>
          </a:xfrm>
          <a:prstGeom prst="rect">
            <a:avLst/>
          </a:prstGeom>
        </p:spPr>
      </p:pic>
      <p:pic>
        <p:nvPicPr>
          <p:cNvPr id="4" name="Picture 3"/>
          <p:cNvPicPr>
            <a:picLocks noChangeAspect="1"/>
          </p:cNvPicPr>
          <p:nvPr/>
        </p:nvPicPr>
        <p:blipFill>
          <a:blip r:embed="rId3"/>
          <a:stretch>
            <a:fillRect/>
          </a:stretch>
        </p:blipFill>
        <p:spPr>
          <a:xfrm>
            <a:off x="6567588" y="2668832"/>
            <a:ext cx="4562475" cy="2009775"/>
          </a:xfrm>
          <a:prstGeom prst="rect">
            <a:avLst/>
          </a:prstGeom>
        </p:spPr>
      </p:pic>
      <p:sp>
        <p:nvSpPr>
          <p:cNvPr id="5" name="TextBox 4"/>
          <p:cNvSpPr txBox="1"/>
          <p:nvPr/>
        </p:nvSpPr>
        <p:spPr>
          <a:xfrm>
            <a:off x="1311768" y="2225532"/>
            <a:ext cx="2484270" cy="369332"/>
          </a:xfrm>
          <a:prstGeom prst="rect">
            <a:avLst/>
          </a:prstGeom>
          <a:noFill/>
        </p:spPr>
        <p:txBody>
          <a:bodyPr wrap="none" rtlCol="0">
            <a:spAutoFit/>
          </a:bodyPr>
          <a:lstStyle/>
          <a:p>
            <a:r>
              <a:rPr lang="en-US" dirty="0"/>
              <a:t>Relation (table, data set)</a:t>
            </a:r>
          </a:p>
        </p:txBody>
      </p:sp>
      <p:sp>
        <p:nvSpPr>
          <p:cNvPr id="6" name="TextBox 5"/>
          <p:cNvSpPr txBox="1"/>
          <p:nvPr/>
        </p:nvSpPr>
        <p:spPr>
          <a:xfrm>
            <a:off x="7261464" y="2225532"/>
            <a:ext cx="2484270" cy="369332"/>
          </a:xfrm>
          <a:prstGeom prst="rect">
            <a:avLst/>
          </a:prstGeom>
          <a:noFill/>
        </p:spPr>
        <p:txBody>
          <a:bodyPr wrap="none" rtlCol="0">
            <a:spAutoFit/>
          </a:bodyPr>
          <a:lstStyle/>
          <a:p>
            <a:r>
              <a:rPr lang="en-US" dirty="0"/>
              <a:t>Relation (table, data set)</a:t>
            </a:r>
          </a:p>
        </p:txBody>
      </p:sp>
      <p:cxnSp>
        <p:nvCxnSpPr>
          <p:cNvPr id="8" name="Straight Arrow Connector 7"/>
          <p:cNvCxnSpPr>
            <a:stCxn id="3" idx="3"/>
            <a:endCxn id="4" idx="1"/>
          </p:cNvCxnSpPr>
          <p:nvPr/>
        </p:nvCxnSpPr>
        <p:spPr>
          <a:xfrm>
            <a:off x="4260931" y="3669632"/>
            <a:ext cx="2306657" cy="4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160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254" y="-57730"/>
            <a:ext cx="7189269" cy="760396"/>
          </a:xfrm>
        </p:spPr>
        <p:txBody>
          <a:bodyPr/>
          <a:lstStyle/>
          <a:p>
            <a:r>
              <a:rPr lang="en-US" dirty="0"/>
              <a:t>Combine Relations Vertically</a:t>
            </a:r>
          </a:p>
        </p:txBody>
      </p:sp>
      <p:pic>
        <p:nvPicPr>
          <p:cNvPr id="3" name="Picture 2"/>
          <p:cNvPicPr>
            <a:picLocks noChangeAspect="1"/>
          </p:cNvPicPr>
          <p:nvPr/>
        </p:nvPicPr>
        <p:blipFill>
          <a:blip r:embed="rId2"/>
          <a:stretch>
            <a:fillRect/>
          </a:stretch>
        </p:blipFill>
        <p:spPr>
          <a:xfrm>
            <a:off x="412085" y="3835517"/>
            <a:ext cx="5319447" cy="2651760"/>
          </a:xfrm>
          <a:prstGeom prst="rect">
            <a:avLst/>
          </a:prstGeom>
        </p:spPr>
      </p:pic>
      <p:pic>
        <p:nvPicPr>
          <p:cNvPr id="4" name="Picture 3"/>
          <p:cNvPicPr>
            <a:picLocks noChangeAspect="1"/>
          </p:cNvPicPr>
          <p:nvPr/>
        </p:nvPicPr>
        <p:blipFill>
          <a:blip r:embed="rId3"/>
          <a:stretch>
            <a:fillRect/>
          </a:stretch>
        </p:blipFill>
        <p:spPr>
          <a:xfrm>
            <a:off x="188150" y="956666"/>
            <a:ext cx="5767316" cy="2469094"/>
          </a:xfrm>
          <a:prstGeom prst="rect">
            <a:avLst/>
          </a:prstGeom>
        </p:spPr>
      </p:pic>
      <p:pic>
        <p:nvPicPr>
          <p:cNvPr id="5" name="Picture 4"/>
          <p:cNvPicPr>
            <a:picLocks noChangeAspect="1"/>
          </p:cNvPicPr>
          <p:nvPr/>
        </p:nvPicPr>
        <p:blipFill>
          <a:blip r:embed="rId4"/>
          <a:stretch>
            <a:fillRect/>
          </a:stretch>
        </p:blipFill>
        <p:spPr>
          <a:xfrm>
            <a:off x="6788791" y="1735916"/>
            <a:ext cx="5162223" cy="4754880"/>
          </a:xfrm>
          <a:prstGeom prst="rect">
            <a:avLst/>
          </a:prstGeom>
        </p:spPr>
      </p:pic>
      <p:sp>
        <p:nvSpPr>
          <p:cNvPr id="6" name="TextBox 5"/>
          <p:cNvSpPr txBox="1"/>
          <p:nvPr/>
        </p:nvSpPr>
        <p:spPr>
          <a:xfrm>
            <a:off x="1238616" y="645000"/>
            <a:ext cx="2484270" cy="369332"/>
          </a:xfrm>
          <a:prstGeom prst="rect">
            <a:avLst/>
          </a:prstGeom>
          <a:noFill/>
        </p:spPr>
        <p:txBody>
          <a:bodyPr wrap="none" rtlCol="0">
            <a:spAutoFit/>
          </a:bodyPr>
          <a:lstStyle/>
          <a:p>
            <a:r>
              <a:rPr lang="en-US" dirty="0"/>
              <a:t>Relation (table, data set)</a:t>
            </a:r>
          </a:p>
        </p:txBody>
      </p:sp>
      <p:sp>
        <p:nvSpPr>
          <p:cNvPr id="7" name="TextBox 6"/>
          <p:cNvSpPr txBox="1"/>
          <p:nvPr/>
        </p:nvSpPr>
        <p:spPr>
          <a:xfrm>
            <a:off x="1238616" y="3406049"/>
            <a:ext cx="2484270" cy="369332"/>
          </a:xfrm>
          <a:prstGeom prst="rect">
            <a:avLst/>
          </a:prstGeom>
          <a:noFill/>
        </p:spPr>
        <p:txBody>
          <a:bodyPr wrap="none" rtlCol="0">
            <a:spAutoFit/>
          </a:bodyPr>
          <a:lstStyle/>
          <a:p>
            <a:r>
              <a:rPr lang="en-US" dirty="0"/>
              <a:t>Relation (table, data set)</a:t>
            </a:r>
          </a:p>
        </p:txBody>
      </p:sp>
      <p:sp>
        <p:nvSpPr>
          <p:cNvPr id="8" name="TextBox 7"/>
          <p:cNvSpPr txBox="1"/>
          <p:nvPr/>
        </p:nvSpPr>
        <p:spPr>
          <a:xfrm>
            <a:off x="8215488" y="1228836"/>
            <a:ext cx="2484270" cy="369332"/>
          </a:xfrm>
          <a:prstGeom prst="rect">
            <a:avLst/>
          </a:prstGeom>
          <a:noFill/>
        </p:spPr>
        <p:txBody>
          <a:bodyPr wrap="none" rtlCol="0">
            <a:spAutoFit/>
          </a:bodyPr>
          <a:lstStyle/>
          <a:p>
            <a:r>
              <a:rPr lang="en-US" dirty="0"/>
              <a:t>Relation (table, data set)</a:t>
            </a:r>
          </a:p>
        </p:txBody>
      </p:sp>
      <p:cxnSp>
        <p:nvCxnSpPr>
          <p:cNvPr id="10" name="Straight Arrow Connector 9"/>
          <p:cNvCxnSpPr>
            <a:stCxn id="4" idx="3"/>
            <a:endCxn id="5" idx="1"/>
          </p:cNvCxnSpPr>
          <p:nvPr/>
        </p:nvCxnSpPr>
        <p:spPr>
          <a:xfrm>
            <a:off x="5955466" y="2191213"/>
            <a:ext cx="833325" cy="1922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a:endCxn id="5" idx="1"/>
          </p:cNvCxnSpPr>
          <p:nvPr/>
        </p:nvCxnSpPr>
        <p:spPr>
          <a:xfrm flipV="1">
            <a:off x="5731532" y="4113356"/>
            <a:ext cx="1057259" cy="10480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38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ecis.udel.edu/~mills/pic/ibm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14" y="1675572"/>
            <a:ext cx="11887200" cy="51824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99226" y="0"/>
            <a:ext cx="10894388" cy="1325563"/>
          </a:xfrm>
        </p:spPr>
        <p:txBody>
          <a:bodyPr>
            <a:normAutofit/>
          </a:bodyPr>
          <a:lstStyle/>
          <a:p>
            <a:r>
              <a:rPr lang="en-US" dirty="0"/>
              <a:t>The Hollerith Card existed Pre-computer</a:t>
            </a:r>
          </a:p>
        </p:txBody>
      </p:sp>
    </p:spTree>
    <p:extLst>
      <p:ext uri="{BB962C8B-B14F-4D97-AF65-F5344CB8AC3E}">
        <p14:creationId xmlns:p14="http://schemas.microsoft.com/office/powerpoint/2010/main" val="16777541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264" y="1"/>
            <a:ext cx="8997696" cy="960120"/>
          </a:xfrm>
        </p:spPr>
        <p:txBody>
          <a:bodyPr/>
          <a:lstStyle/>
          <a:p>
            <a:r>
              <a:rPr lang="en-US" dirty="0"/>
              <a:t>Join (merge) relations horizontally</a:t>
            </a:r>
          </a:p>
        </p:txBody>
      </p:sp>
      <p:pic>
        <p:nvPicPr>
          <p:cNvPr id="3" name="Picture 2"/>
          <p:cNvPicPr>
            <a:picLocks noChangeAspect="1"/>
          </p:cNvPicPr>
          <p:nvPr/>
        </p:nvPicPr>
        <p:blipFill>
          <a:blip r:embed="rId2"/>
          <a:stretch>
            <a:fillRect/>
          </a:stretch>
        </p:blipFill>
        <p:spPr>
          <a:xfrm>
            <a:off x="224544" y="1284499"/>
            <a:ext cx="5767316" cy="2469094"/>
          </a:xfrm>
          <a:prstGeom prst="rect">
            <a:avLst/>
          </a:prstGeom>
        </p:spPr>
      </p:pic>
      <p:pic>
        <p:nvPicPr>
          <p:cNvPr id="4" name="Picture 3"/>
          <p:cNvPicPr>
            <a:picLocks noChangeAspect="1"/>
          </p:cNvPicPr>
          <p:nvPr/>
        </p:nvPicPr>
        <p:blipFill>
          <a:blip r:embed="rId3"/>
          <a:stretch>
            <a:fillRect/>
          </a:stretch>
        </p:blipFill>
        <p:spPr>
          <a:xfrm>
            <a:off x="6205220" y="1325563"/>
            <a:ext cx="5563051" cy="2377440"/>
          </a:xfrm>
          <a:prstGeom prst="rect">
            <a:avLst/>
          </a:prstGeom>
        </p:spPr>
      </p:pic>
      <p:pic>
        <p:nvPicPr>
          <p:cNvPr id="5" name="Picture 4"/>
          <p:cNvPicPr>
            <a:picLocks noChangeAspect="1"/>
          </p:cNvPicPr>
          <p:nvPr/>
        </p:nvPicPr>
        <p:blipFill>
          <a:blip r:embed="rId4"/>
          <a:stretch>
            <a:fillRect/>
          </a:stretch>
        </p:blipFill>
        <p:spPr>
          <a:xfrm>
            <a:off x="734060" y="4332600"/>
            <a:ext cx="10515600" cy="2525400"/>
          </a:xfrm>
          <a:prstGeom prst="rect">
            <a:avLst/>
          </a:prstGeom>
        </p:spPr>
      </p:pic>
      <p:cxnSp>
        <p:nvCxnSpPr>
          <p:cNvPr id="7" name="Straight Arrow Connector 6"/>
          <p:cNvCxnSpPr/>
          <p:nvPr/>
        </p:nvCxnSpPr>
        <p:spPr>
          <a:xfrm>
            <a:off x="5751576" y="1956816"/>
            <a:ext cx="45364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751576" y="2348354"/>
            <a:ext cx="453644" cy="1079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15584" y="2724594"/>
            <a:ext cx="389636" cy="94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51576" y="3134738"/>
            <a:ext cx="453644" cy="16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51576" y="3537073"/>
            <a:ext cx="45364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 idx="2"/>
          </p:cNvCxnSpPr>
          <p:nvPr/>
        </p:nvCxnSpPr>
        <p:spPr>
          <a:xfrm>
            <a:off x="3108202" y="3753593"/>
            <a:ext cx="0" cy="5790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2"/>
          </p:cNvCxnSpPr>
          <p:nvPr/>
        </p:nvCxnSpPr>
        <p:spPr>
          <a:xfrm flipH="1">
            <a:off x="8986745" y="3703003"/>
            <a:ext cx="1" cy="6295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49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732" y="0"/>
            <a:ext cx="5605584" cy="852854"/>
          </a:xfrm>
        </p:spPr>
        <p:txBody>
          <a:bodyPr>
            <a:normAutofit fontScale="90000"/>
          </a:bodyPr>
          <a:lstStyle/>
          <a:p>
            <a:r>
              <a:rPr lang="en-US" dirty="0"/>
              <a:t>An aside, “Normal” forms</a:t>
            </a:r>
          </a:p>
        </p:txBody>
      </p:sp>
      <p:sp>
        <p:nvSpPr>
          <p:cNvPr id="3" name="Rectangle 2"/>
          <p:cNvSpPr/>
          <p:nvPr/>
        </p:nvSpPr>
        <p:spPr>
          <a:xfrm>
            <a:off x="523141" y="1839743"/>
            <a:ext cx="11184766" cy="584775"/>
          </a:xfrm>
          <a:prstGeom prst="rect">
            <a:avLst/>
          </a:prstGeom>
        </p:spPr>
        <p:txBody>
          <a:bodyPr wrap="square">
            <a:spAutoFit/>
          </a:bodyPr>
          <a:lstStyle/>
          <a:p>
            <a:r>
              <a:rPr lang="en-US" sz="3200" dirty="0">
                <a:solidFill>
                  <a:srgbClr val="000000"/>
                </a:solidFill>
                <a:latin typeface="Times New Roman" panose="02020603050405020304" pitchFamily="18" charset="0"/>
              </a:rPr>
              <a:t>First normal form -- all records contain the same number of fields.</a:t>
            </a:r>
            <a:endParaRPr lang="en-US" sz="3200" b="0" i="0" dirty="0">
              <a:solidFill>
                <a:srgbClr val="000000"/>
              </a:solidFill>
              <a:effectLst/>
              <a:latin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889957" y="3256336"/>
            <a:ext cx="5767316" cy="2469094"/>
          </a:xfrm>
          <a:prstGeom prst="rect">
            <a:avLst/>
          </a:prstGeom>
        </p:spPr>
      </p:pic>
      <p:sp>
        <p:nvSpPr>
          <p:cNvPr id="4" name="Rectangle 3"/>
          <p:cNvSpPr/>
          <p:nvPr/>
        </p:nvSpPr>
        <p:spPr>
          <a:xfrm>
            <a:off x="2971800" y="3256336"/>
            <a:ext cx="5541264" cy="520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86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215" y="501918"/>
            <a:ext cx="11259498" cy="2062103"/>
          </a:xfrm>
          <a:prstGeom prst="rect">
            <a:avLst/>
          </a:prstGeom>
          <a:noFill/>
        </p:spPr>
        <p:txBody>
          <a:bodyPr wrap="square" rtlCol="0">
            <a:spAutoFit/>
          </a:bodyPr>
          <a:lstStyle/>
          <a:p>
            <a:r>
              <a:rPr lang="en-US" sz="3200" dirty="0"/>
              <a:t>Under second and third normal forms, a non-key field must provide a fact about the key, use the whole key, and nothing but the key. In addition, the record must satisfy first normal form.</a:t>
            </a:r>
          </a:p>
          <a:p>
            <a:endParaRPr lang="en-US" sz="3200" dirty="0"/>
          </a:p>
        </p:txBody>
      </p:sp>
      <p:pic>
        <p:nvPicPr>
          <p:cNvPr id="3" name="Picture 2"/>
          <p:cNvPicPr>
            <a:picLocks noChangeAspect="1"/>
          </p:cNvPicPr>
          <p:nvPr/>
        </p:nvPicPr>
        <p:blipFill>
          <a:blip r:embed="rId2"/>
          <a:stretch>
            <a:fillRect/>
          </a:stretch>
        </p:blipFill>
        <p:spPr>
          <a:xfrm>
            <a:off x="2838716" y="3305498"/>
            <a:ext cx="5767316" cy="2469094"/>
          </a:xfrm>
          <a:prstGeom prst="rect">
            <a:avLst/>
          </a:prstGeom>
        </p:spPr>
      </p:pic>
      <p:sp>
        <p:nvSpPr>
          <p:cNvPr id="4" name="Rectangle 3"/>
          <p:cNvSpPr/>
          <p:nvPr/>
        </p:nvSpPr>
        <p:spPr>
          <a:xfrm>
            <a:off x="2944368" y="3374136"/>
            <a:ext cx="813816" cy="393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22192" y="3374136"/>
            <a:ext cx="4590288" cy="39319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76670" y="3013655"/>
            <a:ext cx="529440" cy="369332"/>
          </a:xfrm>
          <a:prstGeom prst="rect">
            <a:avLst/>
          </a:prstGeom>
          <a:noFill/>
        </p:spPr>
        <p:txBody>
          <a:bodyPr wrap="none" rtlCol="0">
            <a:spAutoFit/>
          </a:bodyPr>
          <a:lstStyle/>
          <a:p>
            <a:r>
              <a:rPr lang="en-US" b="1" dirty="0">
                <a:solidFill>
                  <a:srgbClr val="FF0000"/>
                </a:solidFill>
              </a:rPr>
              <a:t>Key</a:t>
            </a:r>
          </a:p>
        </p:txBody>
      </p:sp>
      <p:sp>
        <p:nvSpPr>
          <p:cNvPr id="7" name="TextBox 6"/>
          <p:cNvSpPr txBox="1"/>
          <p:nvPr/>
        </p:nvSpPr>
        <p:spPr>
          <a:xfrm>
            <a:off x="5607466" y="2995838"/>
            <a:ext cx="980974" cy="369332"/>
          </a:xfrm>
          <a:prstGeom prst="rect">
            <a:avLst/>
          </a:prstGeom>
          <a:noFill/>
        </p:spPr>
        <p:txBody>
          <a:bodyPr wrap="none" rtlCol="0">
            <a:spAutoFit/>
          </a:bodyPr>
          <a:lstStyle/>
          <a:p>
            <a:r>
              <a:rPr lang="en-US" b="1" dirty="0">
                <a:solidFill>
                  <a:srgbClr val="00B050"/>
                </a:solidFill>
              </a:rPr>
              <a:t>Non-key</a:t>
            </a:r>
          </a:p>
        </p:txBody>
      </p:sp>
    </p:spTree>
    <p:extLst>
      <p:ext uri="{BB962C8B-B14F-4D97-AF65-F5344CB8AC3E}">
        <p14:creationId xmlns:p14="http://schemas.microsoft.com/office/powerpoint/2010/main" val="1836625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schema, </a:t>
            </a:r>
            <a:r>
              <a:rPr lang="en-US" dirty="0" err="1"/>
              <a:t>Nhanes</a:t>
            </a:r>
            <a:r>
              <a:rPr lang="en-US" dirty="0"/>
              <a:t> 3</a:t>
            </a:r>
          </a:p>
        </p:txBody>
      </p:sp>
    </p:spTree>
    <p:extLst>
      <p:ext uri="{BB962C8B-B14F-4D97-AF65-F5344CB8AC3E}">
        <p14:creationId xmlns:p14="http://schemas.microsoft.com/office/powerpoint/2010/main" val="3985025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4109" y="812246"/>
            <a:ext cx="4309462" cy="2468880"/>
          </a:xfrm>
          <a:prstGeom prst="rect">
            <a:avLst/>
          </a:prstGeom>
        </p:spPr>
      </p:pic>
      <p:pic>
        <p:nvPicPr>
          <p:cNvPr id="5" name="Picture 4"/>
          <p:cNvPicPr>
            <a:picLocks noChangeAspect="1"/>
          </p:cNvPicPr>
          <p:nvPr/>
        </p:nvPicPr>
        <p:blipFill>
          <a:blip r:embed="rId3"/>
          <a:stretch>
            <a:fillRect/>
          </a:stretch>
        </p:blipFill>
        <p:spPr>
          <a:xfrm>
            <a:off x="965558" y="330394"/>
            <a:ext cx="2257425" cy="304800"/>
          </a:xfrm>
          <a:prstGeom prst="rect">
            <a:avLst/>
          </a:prstGeom>
        </p:spPr>
      </p:pic>
      <p:pic>
        <p:nvPicPr>
          <p:cNvPr id="6" name="Picture 5"/>
          <p:cNvPicPr>
            <a:picLocks noChangeAspect="1"/>
          </p:cNvPicPr>
          <p:nvPr/>
        </p:nvPicPr>
        <p:blipFill>
          <a:blip r:embed="rId4"/>
          <a:stretch>
            <a:fillRect/>
          </a:stretch>
        </p:blipFill>
        <p:spPr>
          <a:xfrm>
            <a:off x="860334" y="16069"/>
            <a:ext cx="2647950" cy="314325"/>
          </a:xfrm>
          <a:prstGeom prst="rect">
            <a:avLst/>
          </a:prstGeom>
        </p:spPr>
      </p:pic>
      <p:pic>
        <p:nvPicPr>
          <p:cNvPr id="7" name="Picture 6"/>
          <p:cNvPicPr>
            <a:picLocks noChangeAspect="1"/>
          </p:cNvPicPr>
          <p:nvPr/>
        </p:nvPicPr>
        <p:blipFill>
          <a:blip r:embed="rId5"/>
          <a:stretch>
            <a:fillRect/>
          </a:stretch>
        </p:blipFill>
        <p:spPr>
          <a:xfrm>
            <a:off x="5846171" y="816948"/>
            <a:ext cx="3151941" cy="1828800"/>
          </a:xfrm>
          <a:prstGeom prst="rect">
            <a:avLst/>
          </a:prstGeom>
        </p:spPr>
      </p:pic>
      <p:pic>
        <p:nvPicPr>
          <p:cNvPr id="8" name="Picture 7"/>
          <p:cNvPicPr>
            <a:picLocks noChangeAspect="1"/>
          </p:cNvPicPr>
          <p:nvPr/>
        </p:nvPicPr>
        <p:blipFill>
          <a:blip r:embed="rId6"/>
          <a:stretch>
            <a:fillRect/>
          </a:stretch>
        </p:blipFill>
        <p:spPr>
          <a:xfrm>
            <a:off x="6616862" y="16069"/>
            <a:ext cx="2381250" cy="266700"/>
          </a:xfrm>
          <a:prstGeom prst="rect">
            <a:avLst/>
          </a:prstGeom>
        </p:spPr>
      </p:pic>
      <p:pic>
        <p:nvPicPr>
          <p:cNvPr id="9" name="Picture 8"/>
          <p:cNvPicPr>
            <a:picLocks noChangeAspect="1"/>
          </p:cNvPicPr>
          <p:nvPr/>
        </p:nvPicPr>
        <p:blipFill>
          <a:blip r:embed="rId7"/>
          <a:stretch>
            <a:fillRect/>
          </a:stretch>
        </p:blipFill>
        <p:spPr>
          <a:xfrm>
            <a:off x="6616862" y="397458"/>
            <a:ext cx="2238375" cy="304800"/>
          </a:xfrm>
          <a:prstGeom prst="rect">
            <a:avLst/>
          </a:prstGeom>
        </p:spPr>
      </p:pic>
      <p:pic>
        <p:nvPicPr>
          <p:cNvPr id="10" name="Picture 9"/>
          <p:cNvPicPr>
            <a:picLocks noChangeAspect="1"/>
          </p:cNvPicPr>
          <p:nvPr/>
        </p:nvPicPr>
        <p:blipFill>
          <a:blip r:embed="rId8"/>
          <a:stretch>
            <a:fillRect/>
          </a:stretch>
        </p:blipFill>
        <p:spPr>
          <a:xfrm>
            <a:off x="5809329" y="3566160"/>
            <a:ext cx="3996317" cy="3291840"/>
          </a:xfrm>
          <a:prstGeom prst="rect">
            <a:avLst/>
          </a:prstGeom>
        </p:spPr>
      </p:pic>
      <p:pic>
        <p:nvPicPr>
          <p:cNvPr id="11" name="Picture 10"/>
          <p:cNvPicPr>
            <a:picLocks noChangeAspect="1"/>
          </p:cNvPicPr>
          <p:nvPr/>
        </p:nvPicPr>
        <p:blipFill>
          <a:blip r:embed="rId9"/>
          <a:stretch>
            <a:fillRect/>
          </a:stretch>
        </p:blipFill>
        <p:spPr>
          <a:xfrm>
            <a:off x="6616862" y="2894177"/>
            <a:ext cx="1809750" cy="285750"/>
          </a:xfrm>
          <a:prstGeom prst="rect">
            <a:avLst/>
          </a:prstGeom>
        </p:spPr>
      </p:pic>
      <p:pic>
        <p:nvPicPr>
          <p:cNvPr id="12" name="Picture 11"/>
          <p:cNvPicPr>
            <a:picLocks noChangeAspect="1"/>
          </p:cNvPicPr>
          <p:nvPr/>
        </p:nvPicPr>
        <p:blipFill>
          <a:blip r:embed="rId10"/>
          <a:stretch>
            <a:fillRect/>
          </a:stretch>
        </p:blipFill>
        <p:spPr>
          <a:xfrm>
            <a:off x="6616862" y="3177079"/>
            <a:ext cx="2228850" cy="314325"/>
          </a:xfrm>
          <a:prstGeom prst="rect">
            <a:avLst/>
          </a:prstGeom>
        </p:spPr>
      </p:pic>
      <p:pic>
        <p:nvPicPr>
          <p:cNvPr id="16" name="Picture 15"/>
          <p:cNvPicPr>
            <a:picLocks noChangeAspect="1"/>
          </p:cNvPicPr>
          <p:nvPr/>
        </p:nvPicPr>
        <p:blipFill>
          <a:blip r:embed="rId11"/>
          <a:stretch>
            <a:fillRect/>
          </a:stretch>
        </p:blipFill>
        <p:spPr>
          <a:xfrm>
            <a:off x="498560" y="4227797"/>
            <a:ext cx="4480560" cy="2332980"/>
          </a:xfrm>
          <a:prstGeom prst="rect">
            <a:avLst/>
          </a:prstGeom>
        </p:spPr>
      </p:pic>
      <p:pic>
        <p:nvPicPr>
          <p:cNvPr id="17" name="Picture 16"/>
          <p:cNvPicPr>
            <a:picLocks noChangeAspect="1"/>
          </p:cNvPicPr>
          <p:nvPr/>
        </p:nvPicPr>
        <p:blipFill>
          <a:blip r:embed="rId12"/>
          <a:stretch>
            <a:fillRect/>
          </a:stretch>
        </p:blipFill>
        <p:spPr>
          <a:xfrm>
            <a:off x="1222284" y="3932522"/>
            <a:ext cx="2286000" cy="295275"/>
          </a:xfrm>
          <a:prstGeom prst="rect">
            <a:avLst/>
          </a:prstGeom>
        </p:spPr>
      </p:pic>
      <p:pic>
        <p:nvPicPr>
          <p:cNvPr id="18" name="Picture 17"/>
          <p:cNvPicPr>
            <a:picLocks noChangeAspect="1"/>
          </p:cNvPicPr>
          <p:nvPr/>
        </p:nvPicPr>
        <p:blipFill>
          <a:blip r:embed="rId13"/>
          <a:stretch>
            <a:fillRect/>
          </a:stretch>
        </p:blipFill>
        <p:spPr>
          <a:xfrm>
            <a:off x="1546583" y="3646772"/>
            <a:ext cx="1676400" cy="285750"/>
          </a:xfrm>
          <a:prstGeom prst="rect">
            <a:avLst/>
          </a:prstGeom>
        </p:spPr>
      </p:pic>
      <p:cxnSp>
        <p:nvCxnSpPr>
          <p:cNvPr id="13" name="Connector: Elbow 12"/>
          <p:cNvCxnSpPr/>
          <p:nvPr/>
        </p:nvCxnSpPr>
        <p:spPr>
          <a:xfrm flipV="1">
            <a:off x="1222284" y="1536192"/>
            <a:ext cx="4623887" cy="310896"/>
          </a:xfrm>
          <a:prstGeom prst="bentConnector3">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49808" y="1746504"/>
            <a:ext cx="472476" cy="173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062472" y="1344168"/>
            <a:ext cx="484632" cy="2743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76656" y="4919472"/>
            <a:ext cx="704088" cy="2468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998464" y="3932522"/>
            <a:ext cx="722376" cy="2279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H="1">
            <a:off x="6291072" y="1618488"/>
            <a:ext cx="18288" cy="231403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Connector: Elbow 35"/>
          <p:cNvCxnSpPr>
            <a:stCxn id="31" idx="1"/>
          </p:cNvCxnSpPr>
          <p:nvPr/>
        </p:nvCxnSpPr>
        <p:spPr>
          <a:xfrm rot="10800000" flipV="1">
            <a:off x="1380744" y="4046520"/>
            <a:ext cx="4617720" cy="1010111"/>
          </a:xfrm>
          <a:prstGeom prst="bentConnector3">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0" idx="0"/>
            <a:endCxn id="28" idx="2"/>
          </p:cNvCxnSpPr>
          <p:nvPr/>
        </p:nvCxnSpPr>
        <p:spPr>
          <a:xfrm flipH="1" flipV="1">
            <a:off x="986046" y="1920240"/>
            <a:ext cx="42654" cy="299923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915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510" y="0"/>
            <a:ext cx="5916561" cy="894735"/>
          </a:xfrm>
        </p:spPr>
        <p:txBody>
          <a:bodyPr>
            <a:normAutofit/>
          </a:bodyPr>
          <a:lstStyle/>
          <a:p>
            <a:r>
              <a:rPr lang="en-US" dirty="0"/>
              <a:t>The important point</a:t>
            </a:r>
          </a:p>
        </p:txBody>
      </p:sp>
      <p:sp>
        <p:nvSpPr>
          <p:cNvPr id="3" name="TextBox 2"/>
          <p:cNvSpPr txBox="1"/>
          <p:nvPr/>
        </p:nvSpPr>
        <p:spPr>
          <a:xfrm>
            <a:off x="730340" y="1147522"/>
            <a:ext cx="10481187" cy="1077218"/>
          </a:xfrm>
          <a:prstGeom prst="rect">
            <a:avLst/>
          </a:prstGeom>
          <a:noFill/>
        </p:spPr>
        <p:txBody>
          <a:bodyPr wrap="square" rtlCol="0">
            <a:spAutoFit/>
          </a:bodyPr>
          <a:lstStyle/>
          <a:p>
            <a:r>
              <a:rPr lang="en-US" sz="3200" dirty="0">
                <a:solidFill>
                  <a:prstClr val="black"/>
                </a:solidFill>
              </a:rPr>
              <a:t>In order to use data in the hierarchical or network model, the user needs to </a:t>
            </a:r>
            <a:r>
              <a:rPr lang="en-US" sz="3200" b="1" dirty="0">
                <a:solidFill>
                  <a:prstClr val="black"/>
                </a:solidFill>
              </a:rPr>
              <a:t>understand how the data are stored</a:t>
            </a:r>
            <a:r>
              <a:rPr lang="en-US" sz="3200" dirty="0">
                <a:solidFill>
                  <a:prstClr val="black"/>
                </a:solidFill>
              </a:rPr>
              <a:t>.</a:t>
            </a:r>
          </a:p>
        </p:txBody>
      </p:sp>
      <p:sp>
        <p:nvSpPr>
          <p:cNvPr id="4" name="TextBox 3"/>
          <p:cNvSpPr txBox="1"/>
          <p:nvPr/>
        </p:nvSpPr>
        <p:spPr>
          <a:xfrm>
            <a:off x="730340" y="2570742"/>
            <a:ext cx="10776154" cy="1569660"/>
          </a:xfrm>
          <a:prstGeom prst="rect">
            <a:avLst/>
          </a:prstGeom>
          <a:noFill/>
        </p:spPr>
        <p:txBody>
          <a:bodyPr wrap="square" rtlCol="0">
            <a:spAutoFit/>
          </a:bodyPr>
          <a:lstStyle/>
          <a:p>
            <a:r>
              <a:rPr lang="en-US" sz="3200" dirty="0">
                <a:solidFill>
                  <a:prstClr val="black"/>
                </a:solidFill>
              </a:rPr>
              <a:t>In the relational model all the user needs to know is the </a:t>
            </a:r>
            <a:r>
              <a:rPr lang="en-US" sz="3200" b="1" dirty="0">
                <a:solidFill>
                  <a:prstClr val="black"/>
                </a:solidFill>
              </a:rPr>
              <a:t>name of the table and the columns (variables, fields) containing the data.</a:t>
            </a:r>
          </a:p>
        </p:txBody>
      </p:sp>
      <p:sp>
        <p:nvSpPr>
          <p:cNvPr id="5" name="TextBox 4"/>
          <p:cNvSpPr txBox="1"/>
          <p:nvPr/>
        </p:nvSpPr>
        <p:spPr>
          <a:xfrm>
            <a:off x="730340" y="4486404"/>
            <a:ext cx="10599174" cy="1138773"/>
          </a:xfrm>
          <a:prstGeom prst="rect">
            <a:avLst/>
          </a:prstGeom>
          <a:noFill/>
        </p:spPr>
        <p:txBody>
          <a:bodyPr wrap="square" rtlCol="0">
            <a:spAutoFit/>
          </a:bodyPr>
          <a:lstStyle/>
          <a:p>
            <a:r>
              <a:rPr lang="en-US" sz="3200" dirty="0">
                <a:solidFill>
                  <a:prstClr val="black"/>
                </a:solidFill>
              </a:rPr>
              <a:t>A simple </a:t>
            </a:r>
            <a:r>
              <a:rPr lang="en-US" sz="3200" b="1" dirty="0">
                <a:solidFill>
                  <a:prstClr val="black"/>
                </a:solidFill>
              </a:rPr>
              <a:t>structured query language </a:t>
            </a:r>
            <a:r>
              <a:rPr lang="en-US" sz="3200" dirty="0">
                <a:solidFill>
                  <a:prstClr val="black"/>
                </a:solidFill>
              </a:rPr>
              <a:t>(</a:t>
            </a:r>
            <a:r>
              <a:rPr lang="en-US" sz="3600" b="1" dirty="0">
                <a:solidFill>
                  <a:prstClr val="black"/>
                </a:solidFill>
              </a:rPr>
              <a:t>SQL</a:t>
            </a:r>
            <a:r>
              <a:rPr lang="en-US" sz="3200" dirty="0">
                <a:solidFill>
                  <a:prstClr val="black"/>
                </a:solidFill>
              </a:rPr>
              <a:t>) is available for to manipulate relational databases</a:t>
            </a:r>
          </a:p>
        </p:txBody>
      </p:sp>
    </p:spTree>
    <p:extLst>
      <p:ext uri="{BB962C8B-B14F-4D97-AF65-F5344CB8AC3E}">
        <p14:creationId xmlns:p14="http://schemas.microsoft.com/office/powerpoint/2010/main" val="3895425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072" y="2622430"/>
            <a:ext cx="4976004" cy="1325563"/>
          </a:xfrm>
        </p:spPr>
        <p:txBody>
          <a:bodyPr/>
          <a:lstStyle/>
          <a:p>
            <a:r>
              <a:rPr lang="en-US" b="1" dirty="0" smtClean="0">
                <a:latin typeface="+mn-lt"/>
              </a:rPr>
              <a:t>Thinking about data.</a:t>
            </a:r>
            <a:endParaRPr lang="en-US" b="1" dirty="0">
              <a:latin typeface="+mn-lt"/>
            </a:endParaRPr>
          </a:p>
        </p:txBody>
      </p:sp>
    </p:spTree>
    <p:extLst>
      <p:ext uri="{BB962C8B-B14F-4D97-AF65-F5344CB8AC3E}">
        <p14:creationId xmlns:p14="http://schemas.microsoft.com/office/powerpoint/2010/main" val="1310564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early computer age, 1950s to 1970</a:t>
            </a:r>
            <a:br>
              <a:rPr lang="en-US" dirty="0"/>
            </a:br>
            <a:r>
              <a:rPr lang="en-US" dirty="0"/>
              <a:t>The advent of “databases.”</a:t>
            </a:r>
          </a:p>
        </p:txBody>
      </p:sp>
    </p:spTree>
    <p:extLst>
      <p:ext uri="{BB962C8B-B14F-4D97-AF65-F5344CB8AC3E}">
        <p14:creationId xmlns:p14="http://schemas.microsoft.com/office/powerpoint/2010/main" val="488198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2349373"/>
            <a:ext cx="10515600" cy="1325563"/>
          </a:xfrm>
        </p:spPr>
        <p:txBody>
          <a:bodyPr>
            <a:normAutofit fontScale="90000"/>
          </a:bodyPr>
          <a:lstStyle/>
          <a:p>
            <a:r>
              <a:rPr lang="en-US" b="1" dirty="0" smtClean="0">
                <a:latin typeface="+mn-lt"/>
              </a:rPr>
              <a:t>DBMS </a:t>
            </a:r>
            <a:r>
              <a:rPr lang="en-US" b="1" dirty="0">
                <a:latin typeface="+mn-lt"/>
              </a:rPr>
              <a:t>(Data base management system)</a:t>
            </a:r>
            <a:br>
              <a:rPr lang="en-US" b="1" dirty="0">
                <a:latin typeface="+mn-lt"/>
              </a:rPr>
            </a:br>
            <a:r>
              <a:rPr lang="en-US" b="1" dirty="0">
                <a:latin typeface="+mn-lt"/>
              </a:rPr>
              <a:t/>
            </a:r>
            <a:br>
              <a:rPr lang="en-US" b="1" dirty="0">
                <a:latin typeface="+mn-lt"/>
              </a:rPr>
            </a:br>
            <a:r>
              <a:rPr lang="en-US" b="1" dirty="0">
                <a:latin typeface="+mn-lt"/>
              </a:rPr>
              <a:t>RDBMS (Relational Data Base Management System)</a:t>
            </a:r>
          </a:p>
        </p:txBody>
      </p:sp>
    </p:spTree>
    <p:extLst>
      <p:ext uri="{BB962C8B-B14F-4D97-AF65-F5344CB8AC3E}">
        <p14:creationId xmlns:p14="http://schemas.microsoft.com/office/powerpoint/2010/main" val="200556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009" y="2365513"/>
            <a:ext cx="1621213" cy="830997"/>
          </a:xfrm>
          <a:prstGeom prst="rect">
            <a:avLst/>
          </a:prstGeom>
          <a:noFill/>
          <a:ln w="38100">
            <a:solidFill>
              <a:schemeClr val="accent1">
                <a:shade val="50000"/>
              </a:schemeClr>
            </a:solidFill>
          </a:ln>
        </p:spPr>
        <p:txBody>
          <a:bodyPr wrap="none" rtlCol="0">
            <a:spAutoFit/>
          </a:bodyPr>
          <a:lstStyle/>
          <a:p>
            <a:r>
              <a:rPr lang="en-US" sz="2400" dirty="0"/>
              <a:t>Transaction</a:t>
            </a:r>
          </a:p>
          <a:p>
            <a:r>
              <a:rPr lang="en-US" sz="2400" dirty="0"/>
              <a:t>Data</a:t>
            </a:r>
          </a:p>
        </p:txBody>
      </p:sp>
      <p:sp>
        <p:nvSpPr>
          <p:cNvPr id="4" name="TextBox 3"/>
          <p:cNvSpPr txBox="1"/>
          <p:nvPr/>
        </p:nvSpPr>
        <p:spPr>
          <a:xfrm>
            <a:off x="3352801" y="2365513"/>
            <a:ext cx="1612686" cy="830997"/>
          </a:xfrm>
          <a:prstGeom prst="rect">
            <a:avLst/>
          </a:prstGeom>
          <a:noFill/>
          <a:ln w="38100">
            <a:solidFill>
              <a:schemeClr val="accent1">
                <a:shade val="50000"/>
              </a:schemeClr>
            </a:solidFill>
          </a:ln>
        </p:spPr>
        <p:txBody>
          <a:bodyPr wrap="none" rtlCol="0">
            <a:spAutoFit/>
          </a:bodyPr>
          <a:lstStyle/>
          <a:p>
            <a:r>
              <a:rPr lang="en-US" sz="2400" dirty="0"/>
              <a:t>Data</a:t>
            </a:r>
          </a:p>
          <a:p>
            <a:r>
              <a:rPr lang="en-US" sz="2400" dirty="0"/>
              <a:t>Warehouse</a:t>
            </a:r>
          </a:p>
        </p:txBody>
      </p:sp>
      <p:sp>
        <p:nvSpPr>
          <p:cNvPr id="5" name="TextBox 4"/>
          <p:cNvSpPr txBox="1"/>
          <p:nvPr/>
        </p:nvSpPr>
        <p:spPr>
          <a:xfrm>
            <a:off x="5911883" y="3607904"/>
            <a:ext cx="1186415" cy="830997"/>
          </a:xfrm>
          <a:prstGeom prst="rect">
            <a:avLst/>
          </a:prstGeom>
          <a:noFill/>
          <a:ln w="38100">
            <a:solidFill>
              <a:schemeClr val="accent1">
                <a:shade val="50000"/>
              </a:schemeClr>
            </a:solidFill>
          </a:ln>
        </p:spPr>
        <p:txBody>
          <a:bodyPr wrap="none" rtlCol="0">
            <a:spAutoFit/>
          </a:bodyPr>
          <a:lstStyle/>
          <a:p>
            <a:r>
              <a:rPr lang="en-US" sz="2400" dirty="0"/>
              <a:t>Analytic</a:t>
            </a:r>
          </a:p>
          <a:p>
            <a:r>
              <a:rPr lang="en-US" sz="2400" dirty="0"/>
              <a:t>File</a:t>
            </a:r>
          </a:p>
        </p:txBody>
      </p:sp>
      <p:sp>
        <p:nvSpPr>
          <p:cNvPr id="6" name="TextBox 5"/>
          <p:cNvSpPr txBox="1"/>
          <p:nvPr/>
        </p:nvSpPr>
        <p:spPr>
          <a:xfrm>
            <a:off x="5804451" y="1759226"/>
            <a:ext cx="1159292" cy="830997"/>
          </a:xfrm>
          <a:prstGeom prst="rect">
            <a:avLst/>
          </a:prstGeom>
          <a:noFill/>
          <a:ln w="38100">
            <a:solidFill>
              <a:schemeClr val="accent1">
                <a:shade val="50000"/>
              </a:schemeClr>
            </a:solidFill>
          </a:ln>
        </p:spPr>
        <p:txBody>
          <a:bodyPr wrap="none" rtlCol="0">
            <a:spAutoFit/>
          </a:bodyPr>
          <a:lstStyle/>
          <a:p>
            <a:r>
              <a:rPr lang="en-US" sz="2400" dirty="0"/>
              <a:t>Data</a:t>
            </a:r>
          </a:p>
          <a:p>
            <a:r>
              <a:rPr lang="en-US" sz="2400" dirty="0"/>
              <a:t>Queries</a:t>
            </a:r>
          </a:p>
        </p:txBody>
      </p:sp>
      <p:sp>
        <p:nvSpPr>
          <p:cNvPr id="7" name="TextBox 6"/>
          <p:cNvSpPr txBox="1"/>
          <p:nvPr/>
        </p:nvSpPr>
        <p:spPr>
          <a:xfrm>
            <a:off x="8488018" y="2734845"/>
            <a:ext cx="1190069" cy="461665"/>
          </a:xfrm>
          <a:prstGeom prst="rect">
            <a:avLst/>
          </a:prstGeom>
          <a:noFill/>
          <a:ln w="38100">
            <a:solidFill>
              <a:schemeClr val="accent1">
                <a:shade val="50000"/>
              </a:schemeClr>
            </a:solidFill>
          </a:ln>
        </p:spPr>
        <p:txBody>
          <a:bodyPr wrap="none" rtlCol="0">
            <a:spAutoFit/>
          </a:bodyPr>
          <a:lstStyle/>
          <a:p>
            <a:r>
              <a:rPr lang="en-US" sz="2400" dirty="0"/>
              <a:t>Analysis</a:t>
            </a:r>
          </a:p>
        </p:txBody>
      </p:sp>
      <p:cxnSp>
        <p:nvCxnSpPr>
          <p:cNvPr id="9" name="Straight Arrow Connector 8"/>
          <p:cNvCxnSpPr>
            <a:stCxn id="3" idx="3"/>
            <a:endCxn id="4" idx="1"/>
          </p:cNvCxnSpPr>
          <p:nvPr/>
        </p:nvCxnSpPr>
        <p:spPr>
          <a:xfrm>
            <a:off x="2436222" y="2781012"/>
            <a:ext cx="91657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6" idx="1"/>
          </p:cNvCxnSpPr>
          <p:nvPr/>
        </p:nvCxnSpPr>
        <p:spPr>
          <a:xfrm flipV="1">
            <a:off x="4965487" y="2174725"/>
            <a:ext cx="838964" cy="6062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a:endCxn id="5" idx="1"/>
          </p:cNvCxnSpPr>
          <p:nvPr/>
        </p:nvCxnSpPr>
        <p:spPr>
          <a:xfrm>
            <a:off x="4965487" y="2781012"/>
            <a:ext cx="946396" cy="12423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3"/>
            <a:endCxn id="7" idx="1"/>
          </p:cNvCxnSpPr>
          <p:nvPr/>
        </p:nvCxnSpPr>
        <p:spPr>
          <a:xfrm>
            <a:off x="6963743" y="2174725"/>
            <a:ext cx="1524275" cy="7909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3"/>
            <a:endCxn id="7" idx="1"/>
          </p:cNvCxnSpPr>
          <p:nvPr/>
        </p:nvCxnSpPr>
        <p:spPr>
          <a:xfrm flipV="1">
            <a:off x="7098298" y="2965678"/>
            <a:ext cx="1389720" cy="10577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10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1273</TotalTime>
  <Words>1132</Words>
  <Application>Microsoft Office PowerPoint</Application>
  <PresentationFormat>Widescreen</PresentationFormat>
  <Paragraphs>254</Paragraphs>
  <Slides>55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Arial Unicode MS</vt:lpstr>
      <vt:lpstr>Arial</vt:lpstr>
      <vt:lpstr>Arial Black</vt:lpstr>
      <vt:lpstr>Calibri</vt:lpstr>
      <vt:lpstr>Calibri Light</vt:lpstr>
      <vt:lpstr>Courier New</vt:lpstr>
      <vt:lpstr>Times New Roman</vt:lpstr>
      <vt:lpstr>Office Theme</vt:lpstr>
      <vt:lpstr>Image</vt:lpstr>
      <vt:lpstr>The problem of organizing, storing,   finding, and analyzing stuff</vt:lpstr>
      <vt:lpstr>Before there were computers.</vt:lpstr>
      <vt:lpstr>Library of Congress Numbering System</vt:lpstr>
      <vt:lpstr>Libraries</vt:lpstr>
      <vt:lpstr>The Hollerith Card existed Pre-computer</vt:lpstr>
      <vt:lpstr>Thinking about data.</vt:lpstr>
      <vt:lpstr>The early computer age, 1950s to 1970 The advent of “databases.”</vt:lpstr>
      <vt:lpstr>DBMS (Data base management system)  RDBMS (Relational Data Base Management System)</vt:lpstr>
      <vt:lpstr>PowerPoint Presentation</vt:lpstr>
      <vt:lpstr>What is a “database?”</vt:lpstr>
      <vt:lpstr>PowerPoint Presentation</vt:lpstr>
      <vt:lpstr>Transactional (Operational) Databases</vt:lpstr>
      <vt:lpstr>Flat-file data bases.</vt:lpstr>
      <vt:lpstr>Flat-file data bases.</vt:lpstr>
      <vt:lpstr>Some data bases (flat files)</vt:lpstr>
      <vt:lpstr>Structured vs Unstructured data, Examples</vt:lpstr>
      <vt:lpstr>First, Structured data</vt:lpstr>
      <vt:lpstr>The digits dataset</vt:lpstr>
      <vt:lpstr>The digits dataset</vt:lpstr>
      <vt:lpstr>PowerPoint Presentation</vt:lpstr>
      <vt:lpstr>The first row (partial)</vt:lpstr>
      <vt:lpstr>The ALL, AML dataset Micro Arrays</vt:lpstr>
      <vt:lpstr>PowerPoint Presentation</vt:lpstr>
      <vt:lpstr>PowerPoint Presentation</vt:lpstr>
      <vt:lpstr>PowerPoint Presentation</vt:lpstr>
      <vt:lpstr>First Observation</vt:lpstr>
      <vt:lpstr>The “click through” dataset (Kaggle)</vt:lpstr>
      <vt:lpstr>Beginning in the 1970s, the methods of storage and accessing data became a topic of research and debate.  The emphasis of this period was on structured data.</vt:lpstr>
      <vt:lpstr>Unstructured Data</vt:lpstr>
      <vt:lpstr>Unstructured data, a digitized book (actually a short story), AsimovYouthPlainText.  (From Gutenberg Project)</vt:lpstr>
      <vt:lpstr>Structured Data</vt:lpstr>
      <vt:lpstr>Data Models</vt:lpstr>
      <vt:lpstr>Data models are abstractions – the way we think about data.</vt:lpstr>
      <vt:lpstr>Competing Data Models for  Structured Data (1970s)</vt:lpstr>
      <vt:lpstr>The Hierarchical Model</vt:lpstr>
      <vt:lpstr>The Hierarchical Model</vt:lpstr>
      <vt:lpstr>Problems – Complexity and Redundance</vt:lpstr>
      <vt:lpstr>The Relational Model</vt:lpstr>
      <vt:lpstr>The Relational Model</vt:lpstr>
      <vt:lpstr>Database = set of named tables (relations) Example: The Nhanes (1999) Lab Database </vt:lpstr>
      <vt:lpstr>Each relation (table, data set) has a set of named columns (variables, attributes)  Each row( tuple, observation) has a value for each attribute  Each attribute has a domain (type)</vt:lpstr>
      <vt:lpstr>PowerPoint Presentation</vt:lpstr>
      <vt:lpstr>PowerPoint Presentation</vt:lpstr>
      <vt:lpstr>PowerPoint Presentation</vt:lpstr>
      <vt:lpstr>All manipulations can be accomplished by only a few simple operations.  AND  The results of these manipulations is a new relation.  Closure</vt:lpstr>
      <vt:lpstr>Select columns</vt:lpstr>
      <vt:lpstr>Restrict Rows (usually according to some condition)</vt:lpstr>
      <vt:lpstr>Create a new column</vt:lpstr>
      <vt:lpstr>Combine Relations Vertically</vt:lpstr>
      <vt:lpstr>Join (merge) relations horizontally</vt:lpstr>
      <vt:lpstr>An aside, “Normal” forms</vt:lpstr>
      <vt:lpstr>PowerPoint Presentation</vt:lpstr>
      <vt:lpstr>A simple schema, Nhanes 3</vt:lpstr>
      <vt:lpstr>PowerPoint Presentation</vt:lpstr>
      <vt:lpstr>The important 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McGee</dc:creator>
  <cp:lastModifiedBy>Dan McGee</cp:lastModifiedBy>
  <cp:revision>16</cp:revision>
  <dcterms:created xsi:type="dcterms:W3CDTF">2016-01-07T19:52:53Z</dcterms:created>
  <dcterms:modified xsi:type="dcterms:W3CDTF">2016-12-19T15:36:11Z</dcterms:modified>
</cp:coreProperties>
</file>