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720" r:id="rId5"/>
    <p:sldMasterId id="2147483732" r:id="rId6"/>
  </p:sldMasterIdLst>
  <p:notesMasterIdLst>
    <p:notesMasterId r:id="rId22"/>
  </p:notesMasterIdLst>
  <p:sldIdLst>
    <p:sldId id="256" r:id="rId7"/>
    <p:sldId id="264" r:id="rId8"/>
    <p:sldId id="257" r:id="rId9"/>
    <p:sldId id="258" r:id="rId10"/>
    <p:sldId id="266" r:id="rId11"/>
    <p:sldId id="265" r:id="rId12"/>
    <p:sldId id="267" r:id="rId13"/>
    <p:sldId id="268" r:id="rId14"/>
    <p:sldId id="269" r:id="rId15"/>
    <p:sldId id="262" r:id="rId16"/>
    <p:sldId id="271" r:id="rId17"/>
    <p:sldId id="272" r:id="rId18"/>
    <p:sldId id="273" r:id="rId19"/>
    <p:sldId id="270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8" autoAdjust="0"/>
  </p:normalViewPr>
  <p:slideViewPr>
    <p:cSldViewPr snapToGrid="0">
      <p:cViewPr varScale="1">
        <p:scale>
          <a:sx n="88" d="100"/>
          <a:sy n="88" d="100"/>
        </p:scale>
        <p:origin x="45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0627D-6BA4-4452-A5D8-9174C29B4CD1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037D96-4B6D-4613-8C81-EC1C545DB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017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7C65B40-695D-41AA-A993-B0E61C4190AC}" type="slidenum">
              <a:rPr lang="en-US" altLang="en-US" sz="1200">
                <a:solidFill>
                  <a:prstClr val="black"/>
                </a:solidFill>
              </a:rPr>
              <a:pPr/>
              <a:t>1</a:t>
            </a:fld>
            <a:endParaRPr lang="en-US" altLang="en-US" sz="1200">
              <a:solidFill>
                <a:prstClr val="black"/>
              </a:solidFill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z="10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450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0E8D160-EC6C-42E4-A92B-AEA3933073BA}" type="slidenum">
              <a:rPr lang="en-US" altLang="en-US" sz="1200">
                <a:solidFill>
                  <a:prstClr val="black"/>
                </a:solidFill>
              </a:rPr>
              <a:pPr/>
              <a:t>3</a:t>
            </a:fld>
            <a:endParaRPr lang="en-US" altLang="en-US" sz="1200">
              <a:solidFill>
                <a:prstClr val="black"/>
              </a:solidFill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214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DA93B1C-B0F5-4660-B2EE-6484DB0E33F7}" type="slidenum">
              <a:rPr lang="en-US" altLang="en-US" sz="1200">
                <a:solidFill>
                  <a:prstClr val="black"/>
                </a:solidFill>
              </a:rPr>
              <a:pPr/>
              <a:t>4</a:t>
            </a:fld>
            <a:endParaRPr lang="en-US" altLang="en-US" sz="1200">
              <a:solidFill>
                <a:prstClr val="black"/>
              </a:solidFill>
            </a:endParaRPr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1757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DF8CCF-D6F6-4C78-92C7-96971999F77A}" type="slidenum">
              <a:rPr kumimoji="0" lang="en-US" altLang="en-US" sz="12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6791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6BFA162-21CA-4168-AE65-A428277796BC}" type="slidenum">
              <a:rPr kumimoji="0" lang="en-US" altLang="en-US" sz="12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9718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037D96-4B6D-4613-8C81-EC1C545DBEF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328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6260-E6B5-47DA-931B-727B6A90FFFE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E06F9-E976-43E5-A0F3-61112CB90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258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6260-E6B5-47DA-931B-727B6A90FFFE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E06F9-E976-43E5-A0F3-61112CB90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733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6260-E6B5-47DA-931B-727B6A90FFFE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E06F9-E976-43E5-A0F3-61112CB90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717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9527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8052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947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27971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2249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2451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613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840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6260-E6B5-47DA-931B-727B6A90FFFE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E06F9-E976-43E5-A0F3-61112CB90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5012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7196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4137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2059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8395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0624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15543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717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5879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7952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260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6260-E6B5-47DA-931B-727B6A90FFFE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E06F9-E976-43E5-A0F3-61112CB90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70785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4825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5382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80018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53302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03082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24191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34785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2718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882358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714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6260-E6B5-47DA-931B-727B6A90FFFE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E06F9-E976-43E5-A0F3-61112CB90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0218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5350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626054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77605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48587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14883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94119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9174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8858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71312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677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6260-E6B5-47DA-931B-727B6A90FFFE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E06F9-E976-43E5-A0F3-61112CB90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56237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19082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4050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67015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47128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51027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51408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573BA-A826-4FF0-99ED-AECAE3B2B95D}" type="datetime1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E66B1-C0AD-4818-8FEB-4C5C02F9C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15275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81142-5490-4C59-8A3F-F1A6E29D2BF4}" type="datetime1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E66B1-C0AD-4818-8FEB-4C5C02F9C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76441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C13D-5139-46D5-A5FD-D47A50801873}" type="datetime1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E66B1-C0AD-4818-8FEB-4C5C02F9C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13021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699AA-8E5F-4F71-A3A6-E9AC4DD6327E}" type="datetime1">
              <a:rPr lang="en-US" smtClean="0"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E66B1-C0AD-4818-8FEB-4C5C02F9C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455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6260-E6B5-47DA-931B-727B6A90FFFE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E06F9-E976-43E5-A0F3-61112CB90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63524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5DED0-B295-4DF1-832A-68C180D94843}" type="datetime1">
              <a:rPr lang="en-US" smtClean="0"/>
              <a:t>12/20/2016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E66B1-C0AD-4818-8FEB-4C5C02F9C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8690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8A34-C0DC-4DE1-BFB4-7D38A3524D45}" type="datetime1">
              <a:rPr lang="en-US" smtClean="0"/>
              <a:t>12/20/2016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E66B1-C0AD-4818-8FEB-4C5C02F9C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80695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5849-A791-4A5C-9E1C-582D662A4274}" type="datetime1">
              <a:rPr lang="en-US" smtClean="0"/>
              <a:t>12/20/2016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E66B1-C0AD-4818-8FEB-4C5C02F9C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40553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7947F-C654-429D-94EC-386FDB5984AC}" type="datetime1">
              <a:rPr lang="en-US" smtClean="0"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E66B1-C0AD-4818-8FEB-4C5C02F9C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83584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2FF4C-1D59-4383-91DE-10A7B226A06D}" type="datetime1">
              <a:rPr lang="en-US" smtClean="0"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E66B1-C0AD-4818-8FEB-4C5C02F9C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02583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CAB98-EFCA-45FD-A1D4-380ABBAA5D13}" type="datetime1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E66B1-C0AD-4818-8FEB-4C5C02F9C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94463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7B4E-4273-4526-B6C7-C035E2A00EDE}" type="datetime1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E66B1-C0AD-4818-8FEB-4C5C02F9C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919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6260-E6B5-47DA-931B-727B6A90FFFE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E06F9-E976-43E5-A0F3-61112CB90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265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6260-E6B5-47DA-931B-727B6A90FFFE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E06F9-E976-43E5-A0F3-61112CB90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323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6260-E6B5-47DA-931B-727B6A90FFFE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E06F9-E976-43E5-A0F3-61112CB90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38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66260-E6B5-47DA-931B-727B6A90FFFE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E06F9-E976-43E5-A0F3-61112CB90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717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20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994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626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4C470-FBC6-4307-94AA-DD8BC708DC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EEC27-D49A-4A14-B580-ECEAEB163C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838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4F46E-668C-4117-BE4C-A33FD63B2BD9}" type="datetime1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E66B1-C0AD-4818-8FEB-4C5C02F9C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234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2.xml"/><Relationship Id="rId5" Type="http://schemas.openxmlformats.org/officeDocument/2006/relationships/image" Target="../media/image13.png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0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0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9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9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18593" y="-17585"/>
            <a:ext cx="7057292" cy="1325563"/>
          </a:xfrm>
        </p:spPr>
        <p:txBody>
          <a:bodyPr/>
          <a:lstStyle/>
          <a:p>
            <a:pPr eaLnBrk="1" hangingPunct="1"/>
            <a:r>
              <a:rPr lang="en-US" altLang="en-US" dirty="0"/>
              <a:t>Orion Star Sports &amp; Outdoors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279133" y="904875"/>
            <a:ext cx="11569566" cy="563403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Orion Star Sports &amp; Outdoors is a fictitious global sports and outdoors retailer with traditional stores, an online store, and a large catalog business.</a:t>
            </a:r>
            <a:br>
              <a:rPr lang="en-US" altLang="en-US" dirty="0"/>
            </a:b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/>
              <a:t>The corporate headquarters is located in the United States with offices and stores in many countries throughout the world.</a:t>
            </a:r>
            <a:br>
              <a:rPr lang="en-US" altLang="en-US" dirty="0"/>
            </a:b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/>
              <a:t>Orion Star has about 1,000 employees and 90,000 customers, processes approximately 150,000 orders annually, and purchases products from 64 suppliers.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BD99E8D-48BE-4078-9C14-CC2C631AC847}" type="slidenum">
              <a:rPr lang="en-US" altLang="en-US" sz="1400">
                <a:solidFill>
                  <a:prstClr val="black"/>
                </a:solidFill>
              </a:rPr>
              <a:pPr/>
              <a:t>1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42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2421460" y="29980"/>
            <a:ext cx="7861793" cy="644577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Customer data resides in one file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2888847-EC9C-4C37-8FCD-B3AB5ED63AE8}" type="slidenum">
              <a:rPr lang="en-US" altLang="en-US" sz="1400">
                <a:solidFill>
                  <a:prstClr val="black"/>
                </a:solidFill>
              </a:rPr>
              <a:pPr/>
              <a:t>10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4268" y="2037744"/>
            <a:ext cx="2543175" cy="4648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444267" y="1520576"/>
            <a:ext cx="2543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Customer (n=77)</a:t>
            </a:r>
          </a:p>
        </p:txBody>
      </p:sp>
      <p:sp>
        <p:nvSpPr>
          <p:cNvPr id="5" name="Rectangle 4"/>
          <p:cNvSpPr/>
          <p:nvPr/>
        </p:nvSpPr>
        <p:spPr>
          <a:xfrm>
            <a:off x="4444267" y="2037744"/>
            <a:ext cx="1268164" cy="376683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34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Orion Country Codes</a:t>
            </a:r>
          </a:p>
        </p:txBody>
      </p:sp>
      <p:graphicFrame>
        <p:nvGraphicFramePr>
          <p:cNvPr id="139511" name="Group 247"/>
          <p:cNvGraphicFramePr>
            <a:graphicFrameLocks noGrp="1"/>
          </p:cNvGraphicFramePr>
          <p:nvPr>
            <p:extLst/>
          </p:nvPr>
        </p:nvGraphicFramePr>
        <p:xfrm>
          <a:off x="3582104" y="1878924"/>
          <a:ext cx="3228975" cy="4348384"/>
        </p:xfrm>
        <a:graphic>
          <a:graphicData uri="http://schemas.openxmlformats.org/drawingml/2006/table">
            <a:tbl>
              <a:tblPr/>
              <a:tblGrid>
                <a:gridCol w="109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6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352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Code</a:t>
                      </a:r>
                    </a:p>
                  </a:txBody>
                  <a:tcPr marL="88900" marR="88900" marT="88894" marB="8889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 cap="flat">
                      <a:noFill/>
                    </a:lnTlToBr>
                    <a:lnBlToTr cap="flat">
                      <a:noFill/>
                    </a:lnBlToTr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Country</a:t>
                      </a:r>
                    </a:p>
                  </a:txBody>
                  <a:tcPr marL="88900" marR="88900" marT="88894" marB="8889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52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AU</a:t>
                      </a:r>
                    </a:p>
                  </a:txBody>
                  <a:tcPr marL="88900" marR="88900" marT="88894" marB="8889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 cap="flat">
                      <a:noFill/>
                    </a:lnTlToBr>
                    <a:lnBlToTr cap="flat"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Australia</a:t>
                      </a:r>
                    </a:p>
                  </a:txBody>
                  <a:tcPr marL="88900" marR="88900" marT="88894" marB="8889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352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CA</a:t>
                      </a:r>
                    </a:p>
                  </a:txBody>
                  <a:tcPr marL="88900" marR="88900" marT="88894" marB="8889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 cap="flat">
                      <a:noFill/>
                    </a:lnTlToBr>
                    <a:lnBlToTr cap="flat"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Canada</a:t>
                      </a:r>
                    </a:p>
                  </a:txBody>
                  <a:tcPr marL="88900" marR="88900" marT="88894" marB="8889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352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DE</a:t>
                      </a:r>
                    </a:p>
                  </a:txBody>
                  <a:tcPr marL="88900" marR="88900" marT="88894" marB="8889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 cap="flat">
                      <a:noFill/>
                    </a:lnTlToBr>
                    <a:lnBlToTr cap="flat"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Germany</a:t>
                      </a:r>
                    </a:p>
                  </a:txBody>
                  <a:tcPr marL="88900" marR="88900" marT="88894" marB="8889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352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IL</a:t>
                      </a:r>
                    </a:p>
                  </a:txBody>
                  <a:tcPr marL="88900" marR="88900" marT="88894" marB="8889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 cap="flat">
                      <a:noFill/>
                    </a:lnTlToBr>
                    <a:lnBlToTr cap="flat"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Israel</a:t>
                      </a:r>
                    </a:p>
                  </a:txBody>
                  <a:tcPr marL="88900" marR="88900" marT="88894" marB="8889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352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TR</a:t>
                      </a:r>
                    </a:p>
                  </a:txBody>
                  <a:tcPr marL="88900" marR="88900" marT="88894" marB="8889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 cap="flat">
                      <a:noFill/>
                    </a:lnTlToBr>
                    <a:lnBlToTr cap="flat"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Turkey</a:t>
                      </a:r>
                    </a:p>
                  </a:txBody>
                  <a:tcPr marL="88900" marR="88900" marT="88894" marB="8889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352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US</a:t>
                      </a:r>
                    </a:p>
                  </a:txBody>
                  <a:tcPr marL="88900" marR="88900" marT="88894" marB="8889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 cap="flat">
                      <a:noFill/>
                    </a:lnTlToBr>
                    <a:lnBlToTr cap="flat"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United States</a:t>
                      </a:r>
                    </a:p>
                  </a:txBody>
                  <a:tcPr marL="88900" marR="88900" marT="88894" marB="8889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352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ZA</a:t>
                      </a:r>
                    </a:p>
                  </a:txBody>
                  <a:tcPr marL="88900" marR="88900" marT="88894" marB="8889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 cap="flat">
                      <a:noFill/>
                    </a:lnTlToBr>
                    <a:lnBlToTr cap="flat"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South Africa</a:t>
                      </a:r>
                    </a:p>
                  </a:txBody>
                  <a:tcPr marL="88900" marR="88900" marT="88894" marB="8889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723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872253" y="7134"/>
            <a:ext cx="10515600" cy="805668"/>
          </a:xfrm>
        </p:spPr>
        <p:txBody>
          <a:bodyPr/>
          <a:lstStyle/>
          <a:p>
            <a:pPr eaLnBrk="1" hangingPunct="1"/>
            <a:r>
              <a:rPr lang="en-US" altLang="en-US"/>
              <a:t>Orion Product ID Codes</a:t>
            </a:r>
          </a:p>
        </p:txBody>
      </p:sp>
      <p:sp>
        <p:nvSpPr>
          <p:cNvPr id="57347" name="Rectangle 242"/>
          <p:cNvSpPr>
            <a:spLocks noGrp="1" noChangeArrowheads="1"/>
          </p:cNvSpPr>
          <p:nvPr>
            <p:ph idx="1"/>
          </p:nvPr>
        </p:nvSpPr>
        <p:spPr>
          <a:xfrm>
            <a:off x="1835046" y="1867586"/>
            <a:ext cx="7848600" cy="576263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/>
              <a:t>Codes are numeric in the form </a:t>
            </a:r>
            <a:r>
              <a:rPr lang="en-US" altLang="en-US" b="1" dirty="0">
                <a:latin typeface="Courier New" panose="02070309020205020404" pitchFamily="49" charset="0"/>
              </a:rPr>
              <a:t>XXYYZZZZZZZZ</a:t>
            </a:r>
            <a:r>
              <a:rPr lang="en-US" altLang="en-US" b="1" dirty="0"/>
              <a:t>.</a:t>
            </a:r>
          </a:p>
          <a:p>
            <a:pPr marL="0" indent="0">
              <a:buNone/>
            </a:pPr>
            <a:endParaRPr lang="en-US" altLang="en-US" b="1" dirty="0"/>
          </a:p>
        </p:txBody>
      </p:sp>
      <p:sp>
        <p:nvSpPr>
          <p:cNvPr id="57349" name="Rectangle 23"/>
          <p:cNvSpPr>
            <a:spLocks noChangeArrowheads="1"/>
          </p:cNvSpPr>
          <p:nvPr/>
        </p:nvSpPr>
        <p:spPr bwMode="auto">
          <a:xfrm>
            <a:off x="2610970" y="5381002"/>
            <a:ext cx="8016" cy="15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" b="1" i="0" u="none" strike="noStrike" kern="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anose="02070309020205020404" pitchFamily="49" charset="0"/>
              </a:rPr>
              <a:t> </a:t>
            </a: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57350" name="Rectangle 423"/>
          <p:cNvSpPr>
            <a:spLocks noChangeArrowheads="1"/>
          </p:cNvSpPr>
          <p:nvPr/>
        </p:nvSpPr>
        <p:spPr bwMode="auto">
          <a:xfrm>
            <a:off x="4122270" y="4512640"/>
            <a:ext cx="2500312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Tx/>
              <a:buFont typeface="Monotype Sorts" panose="05010101010101010101" pitchFamily="2" charset="2"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</a:rPr>
              <a:t>XX</a:t>
            </a:r>
            <a:r>
              <a:rPr kumimoji="0" lang="en-US" altLang="en-US" sz="2400" b="1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</a:rPr>
              <a:t>YY</a:t>
            </a:r>
            <a:r>
              <a:rPr kumimoji="0" lang="en-US" altLang="en-US" sz="2400" b="1" i="0" u="none" strike="noStrike" kern="0" cap="none" spc="0" normalizeH="0" baseline="0" noProof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 panose="020B0604020202020204" pitchFamily="34" charset="0"/>
              </a:rPr>
              <a:t>ZZZZZZZZ</a:t>
            </a:r>
            <a:endParaRPr kumimoji="0" lang="en-US" altLang="en-US" sz="2400" b="1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57351" name="AutoShape 426"/>
          <p:cNvSpPr>
            <a:spLocks/>
          </p:cNvSpPr>
          <p:nvPr/>
        </p:nvSpPr>
        <p:spPr bwMode="auto">
          <a:xfrm rot="-5400000">
            <a:off x="4288163" y="4365795"/>
            <a:ext cx="211138" cy="317500"/>
          </a:xfrm>
          <a:prstGeom prst="rightBrace">
            <a:avLst>
              <a:gd name="adj1" fmla="val 12531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57352" name="AutoShape 427"/>
          <p:cNvSpPr>
            <a:spLocks/>
          </p:cNvSpPr>
          <p:nvPr/>
        </p:nvSpPr>
        <p:spPr bwMode="auto">
          <a:xfrm rot="-5400000">
            <a:off x="5688339" y="3781596"/>
            <a:ext cx="250825" cy="1528762"/>
          </a:xfrm>
          <a:prstGeom prst="rightBrace">
            <a:avLst>
              <a:gd name="adj1" fmla="val 50791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57353" name="AutoShape 428"/>
          <p:cNvSpPr>
            <a:spLocks/>
          </p:cNvSpPr>
          <p:nvPr/>
        </p:nvSpPr>
        <p:spPr bwMode="auto">
          <a:xfrm rot="5400000">
            <a:off x="4696151" y="4849983"/>
            <a:ext cx="209550" cy="411162"/>
          </a:xfrm>
          <a:prstGeom prst="rightBrace">
            <a:avLst>
              <a:gd name="adj1" fmla="val 16351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57354" name="AutoShape 429"/>
          <p:cNvSpPr>
            <a:spLocks/>
          </p:cNvSpPr>
          <p:nvPr/>
        </p:nvSpPr>
        <p:spPr bwMode="auto">
          <a:xfrm>
            <a:off x="6416207" y="3287089"/>
            <a:ext cx="3524250" cy="487362"/>
          </a:xfrm>
          <a:prstGeom prst="borderCallout2">
            <a:avLst>
              <a:gd name="adj1" fmla="val 21949"/>
              <a:gd name="adj2" fmla="val 0"/>
              <a:gd name="adj3" fmla="val 21949"/>
              <a:gd name="adj4" fmla="val -3431"/>
              <a:gd name="adj5" fmla="val 209148"/>
              <a:gd name="adj6" fmla="val -15843"/>
            </a:avLst>
          </a:prstGeom>
          <a:solidFill>
            <a:srgbClr val="FFF2BE"/>
          </a:solidFill>
          <a:ln w="38100">
            <a:solidFill>
              <a:srgbClr val="000000"/>
            </a:solidFill>
            <a:miter lim="800000"/>
            <a:headEnd type="none" w="med" len="lg"/>
            <a:tailEnd type="triangle" w="med" len="lg"/>
          </a:ln>
        </p:spPr>
        <p:txBody>
          <a:bodyPr wrap="none" lIns="88900" tIns="88900" rIns="45720" bIns="889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Individual Product Identifier</a:t>
            </a:r>
          </a:p>
        </p:txBody>
      </p:sp>
      <p:sp>
        <p:nvSpPr>
          <p:cNvPr id="57355" name="AutoShape 430"/>
          <p:cNvSpPr>
            <a:spLocks/>
          </p:cNvSpPr>
          <p:nvPr/>
        </p:nvSpPr>
        <p:spPr bwMode="auto">
          <a:xfrm>
            <a:off x="1617196" y="3306140"/>
            <a:ext cx="1844675" cy="485775"/>
          </a:xfrm>
          <a:prstGeom prst="borderCallout2">
            <a:avLst>
              <a:gd name="adj1" fmla="val 21949"/>
              <a:gd name="adj2" fmla="val 100000"/>
              <a:gd name="adj3" fmla="val 21949"/>
              <a:gd name="adj4" fmla="val 139157"/>
              <a:gd name="adj5" fmla="val 210060"/>
              <a:gd name="adj6" fmla="val 149657"/>
            </a:avLst>
          </a:prstGeom>
          <a:solidFill>
            <a:srgbClr val="FFF2BE"/>
          </a:solidFill>
          <a:ln w="38100">
            <a:solidFill>
              <a:srgbClr val="000000"/>
            </a:solidFill>
            <a:miter lim="800000"/>
            <a:headEnd type="none" w="med" len="lg"/>
            <a:tailEnd type="triangle" w="med" len="lg"/>
          </a:ln>
        </p:spPr>
        <p:txBody>
          <a:bodyPr lIns="88900" tIns="88900" rIns="88900" bIns="889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Product Type</a:t>
            </a:r>
          </a:p>
        </p:txBody>
      </p:sp>
      <p:sp>
        <p:nvSpPr>
          <p:cNvPr id="57356" name="AutoShape 431"/>
          <p:cNvSpPr>
            <a:spLocks/>
          </p:cNvSpPr>
          <p:nvPr/>
        </p:nvSpPr>
        <p:spPr bwMode="auto">
          <a:xfrm>
            <a:off x="1623546" y="5568327"/>
            <a:ext cx="1844675" cy="485775"/>
          </a:xfrm>
          <a:prstGeom prst="borderCallout2">
            <a:avLst>
              <a:gd name="adj1" fmla="val 21949"/>
              <a:gd name="adj2" fmla="val 100000"/>
              <a:gd name="adj3" fmla="val 21949"/>
              <a:gd name="adj4" fmla="val 155162"/>
              <a:gd name="adj5" fmla="val -66769"/>
              <a:gd name="adj6" fmla="val 172204"/>
            </a:avLst>
          </a:prstGeom>
          <a:solidFill>
            <a:srgbClr val="FFF2BE"/>
          </a:solidFill>
          <a:ln w="38100">
            <a:solidFill>
              <a:srgbClr val="000000"/>
            </a:solidFill>
            <a:miter lim="800000"/>
            <a:headEnd type="none" w="med" len="lg"/>
            <a:tailEnd type="triangle" w="med" len="lg"/>
          </a:ln>
        </p:spPr>
        <p:txBody>
          <a:bodyPr lIns="88900" tIns="88900" rIns="88900" bIns="889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Subcategory</a:t>
            </a:r>
          </a:p>
        </p:txBody>
      </p:sp>
    </p:spTree>
    <p:extLst>
      <p:ext uri="{BB962C8B-B14F-4D97-AF65-F5344CB8AC3E}">
        <p14:creationId xmlns:p14="http://schemas.microsoft.com/office/powerpoint/2010/main" val="405067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Orion Product ID Codes</a:t>
            </a:r>
          </a:p>
        </p:txBody>
      </p:sp>
      <p:sp>
        <p:nvSpPr>
          <p:cNvPr id="58372" name="Rectangle 3"/>
          <p:cNvSpPr>
            <a:spLocks noChangeArrowheads="1"/>
          </p:cNvSpPr>
          <p:nvPr/>
        </p:nvSpPr>
        <p:spPr bwMode="auto">
          <a:xfrm>
            <a:off x="3033713" y="5208589"/>
            <a:ext cx="8016" cy="15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" b="1" i="0" u="none" strike="noStrike" kern="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anose="02070309020205020404" pitchFamily="49" charset="0"/>
              </a:rPr>
              <a:t> </a:t>
            </a: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graphicFrame>
        <p:nvGraphicFramePr>
          <p:cNvPr id="165882" name="Group 1018"/>
          <p:cNvGraphicFramePr>
            <a:graphicFrameLocks noGrp="1"/>
          </p:cNvGraphicFramePr>
          <p:nvPr>
            <p:extLst/>
          </p:nvPr>
        </p:nvGraphicFramePr>
        <p:xfrm>
          <a:off x="3389990" y="2372897"/>
          <a:ext cx="3881437" cy="2717800"/>
        </p:xfrm>
        <a:graphic>
          <a:graphicData uri="http://schemas.openxmlformats.org/drawingml/2006/table">
            <a:tbl>
              <a:tblPr/>
              <a:tblGrid>
                <a:gridCol w="1108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73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1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Code</a:t>
                      </a:r>
                    </a:p>
                  </a:txBody>
                  <a:tcPr marL="88900" marR="88900" marT="88900" marB="889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 cap="flat">
                      <a:noFill/>
                    </a:lnTlToBr>
                    <a:lnBlToTr cap="flat">
                      <a:noFill/>
                    </a:lnBlToTr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Product Type</a:t>
                      </a:r>
                    </a:p>
                  </a:txBody>
                  <a:tcPr marL="88900" marR="88900" marT="88900" marB="889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marL="88900" marR="88900" marT="88900" marB="889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 cap="flat">
                      <a:noFill/>
                    </a:lnTlToBr>
                    <a:lnBlToTr cap="flat"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Children</a:t>
                      </a:r>
                    </a:p>
                  </a:txBody>
                  <a:tcPr marL="88900" marR="88900" marT="88900" marB="889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0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marL="88900" marR="88900" marT="88900" marB="889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 cap="flat">
                      <a:noFill/>
                    </a:lnTlToBr>
                    <a:lnBlToTr cap="flat"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Clothes and Shoes</a:t>
                      </a:r>
                    </a:p>
                  </a:txBody>
                  <a:tcPr marL="88900" marR="88900" marT="88900" marB="889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marL="88900" marR="88900" marT="88900" marB="889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 cap="flat">
                      <a:noFill/>
                    </a:lnTlToBr>
                    <a:lnBlToTr cap="flat"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Outdoors</a:t>
                      </a:r>
                    </a:p>
                  </a:txBody>
                  <a:tcPr marL="88900" marR="88900" marT="88900" marB="889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marL="88900" marR="88900" marT="88900" marB="889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 cap="flat">
                      <a:noFill/>
                    </a:lnTlToBr>
                    <a:lnBlToTr cap="flat"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Sports</a:t>
                      </a:r>
                    </a:p>
                  </a:txBody>
                  <a:tcPr marL="88900" marR="88900" marT="88900" marB="889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757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31648" y="431015"/>
            <a:ext cx="1196035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36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36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36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36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36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6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6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6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6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6525" algn="l"/>
              </a:tabLst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</a:rPr>
              <a:t>The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Courier New" panose="02070309020205020404" pitchFamily="49" charset="0"/>
              </a:rPr>
              <a:t>orion.Order_Fact</a:t>
            </a: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</a:rPr>
              <a:t> table contains the key identifier columns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Courier New" panose="02070309020205020404" pitchFamily="49" charset="0"/>
              </a:rPr>
              <a:t>Employee_ID</a:t>
            </a: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</a:rPr>
              <a:t>,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Courier New" panose="02070309020205020404" pitchFamily="49" charset="0"/>
              </a:rPr>
              <a:t>Customer_ID</a:t>
            </a: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</a:rPr>
              <a:t>,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Courier New" panose="02070309020205020404" pitchFamily="49" charset="0"/>
              </a:rPr>
              <a:t>Order_ID</a:t>
            </a: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</a:rPr>
              <a:t>, and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Courier New" panose="02070309020205020404" pitchFamily="49" charset="0"/>
              </a:rPr>
              <a:t>Product_ID</a:t>
            </a: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</a:rPr>
              <a:t>, and these can be used to relate data from the different groups to each other.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362" y="2365903"/>
            <a:ext cx="1951467" cy="38404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57362" y="1972638"/>
            <a:ext cx="1980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Order_fact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(n=617)</a:t>
            </a:r>
          </a:p>
        </p:txBody>
      </p:sp>
      <p:sp>
        <p:nvSpPr>
          <p:cNvPr id="5" name="Rectangle 4"/>
          <p:cNvSpPr/>
          <p:nvPr/>
        </p:nvSpPr>
        <p:spPr>
          <a:xfrm>
            <a:off x="857362" y="4617953"/>
            <a:ext cx="1464597" cy="26227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7362" y="3994397"/>
            <a:ext cx="1464597" cy="269378"/>
          </a:xfrm>
          <a:prstGeom prst="rect">
            <a:avLst/>
          </a:prstGeom>
          <a:noFill/>
          <a:ln w="381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57362" y="2365903"/>
            <a:ext cx="1218018" cy="315652"/>
          </a:xfrm>
          <a:prstGeom prst="rect">
            <a:avLst/>
          </a:prstGeom>
          <a:noFill/>
          <a:ln w="381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890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4387" y="153428"/>
            <a:ext cx="1202761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36525" algn="l"/>
              </a:tabLst>
              <a:defRPr/>
            </a:pPr>
            <a:r>
              <a:rPr lang="en-US" altLang="en-US" sz="2000" kern="0" dirty="0">
                <a:solidFill>
                  <a:prstClr val="black"/>
                </a:solidFill>
                <a:ea typeface="Times New Roman" panose="02020603050405020304" pitchFamily="18" charset="0"/>
              </a:rPr>
              <a:t>To identify the name of an employee who made any sale to a customer in South Africa in 2007, you need information from three different tables: </a:t>
            </a:r>
            <a:r>
              <a:rPr lang="en-US" altLang="en-US" sz="2000" b="1" kern="0" dirty="0" err="1">
                <a:solidFill>
                  <a:prstClr val="black"/>
                </a:solidFill>
                <a:ea typeface="Times New Roman" panose="02020603050405020304" pitchFamily="18" charset="0"/>
                <a:cs typeface="Courier New" panose="02070309020205020404" pitchFamily="49" charset="0"/>
              </a:rPr>
              <a:t>Employee_Name</a:t>
            </a:r>
            <a:r>
              <a:rPr lang="en-US" altLang="en-US" sz="2000" kern="0" dirty="0">
                <a:solidFill>
                  <a:prstClr val="black"/>
                </a:solidFill>
                <a:ea typeface="Times New Roman" panose="02020603050405020304" pitchFamily="18" charset="0"/>
              </a:rPr>
              <a:t> from </a:t>
            </a:r>
            <a:r>
              <a:rPr lang="en-US" altLang="en-US" sz="2000" b="1" kern="0" dirty="0" err="1">
                <a:solidFill>
                  <a:prstClr val="black"/>
                </a:solidFill>
                <a:ea typeface="Times New Roman" panose="02020603050405020304" pitchFamily="18" charset="0"/>
                <a:cs typeface="Courier New" panose="02070309020205020404" pitchFamily="49" charset="0"/>
              </a:rPr>
              <a:t>orion.Employee_Addresses</a:t>
            </a:r>
            <a:r>
              <a:rPr lang="en-US" altLang="en-US" sz="2000" b="1" kern="0" dirty="0">
                <a:solidFill>
                  <a:prstClr val="black"/>
                </a:solidFill>
                <a:ea typeface="Times New Roman" panose="02020603050405020304" pitchFamily="18" charset="0"/>
                <a:cs typeface="Courier New" panose="02070309020205020404" pitchFamily="49" charset="0"/>
              </a:rPr>
              <a:t>, </a:t>
            </a:r>
            <a:r>
              <a:rPr lang="en-US" altLang="en-US" sz="2000" b="1" kern="0" dirty="0" err="1">
                <a:solidFill>
                  <a:prstClr val="black"/>
                </a:solidFill>
                <a:ea typeface="Times New Roman" panose="02020603050405020304" pitchFamily="18" charset="0"/>
                <a:cs typeface="Courier New" panose="02070309020205020404" pitchFamily="49" charset="0"/>
              </a:rPr>
              <a:t>Order_Date</a:t>
            </a:r>
            <a:r>
              <a:rPr lang="en-US" altLang="en-US" sz="2000" kern="0" dirty="0">
                <a:solidFill>
                  <a:prstClr val="black"/>
                </a:solidFill>
                <a:ea typeface="Times New Roman" panose="02020603050405020304" pitchFamily="18" charset="0"/>
              </a:rPr>
              <a:t> from </a:t>
            </a:r>
            <a:r>
              <a:rPr lang="en-US" altLang="en-US" sz="2000" b="1" kern="0" dirty="0" err="1">
                <a:solidFill>
                  <a:prstClr val="black"/>
                </a:solidFill>
                <a:ea typeface="Times New Roman" panose="02020603050405020304" pitchFamily="18" charset="0"/>
                <a:cs typeface="Courier New" panose="02070309020205020404" pitchFamily="49" charset="0"/>
              </a:rPr>
              <a:t>orion.Order_Fact</a:t>
            </a:r>
            <a:r>
              <a:rPr lang="en-US" altLang="en-US" sz="2000" b="1" kern="0" dirty="0">
                <a:solidFill>
                  <a:prstClr val="black"/>
                </a:solidFill>
                <a:ea typeface="Times New Roman" panose="02020603050405020304" pitchFamily="18" charset="0"/>
                <a:cs typeface="Courier New" panose="02070309020205020404" pitchFamily="49" charset="0"/>
              </a:rPr>
              <a:t>, and Country</a:t>
            </a:r>
            <a:r>
              <a:rPr lang="en-US" altLang="en-US" sz="2000" kern="0" dirty="0">
                <a:solidFill>
                  <a:prstClr val="black"/>
                </a:solidFill>
                <a:ea typeface="Times New Roman" panose="02020603050405020304" pitchFamily="18" charset="0"/>
              </a:rPr>
              <a:t> from </a:t>
            </a:r>
            <a:r>
              <a:rPr lang="en-US" altLang="en-US" sz="2000" b="1" kern="0" dirty="0" err="1">
                <a:solidFill>
                  <a:prstClr val="black"/>
                </a:solidFill>
                <a:ea typeface="Times New Roman" panose="02020603050405020304" pitchFamily="18" charset="0"/>
                <a:cs typeface="Courier New" panose="02070309020205020404" pitchFamily="49" charset="0"/>
              </a:rPr>
              <a:t>orion.Customer</a:t>
            </a:r>
            <a:endParaRPr lang="en-US" altLang="en-US" sz="2000" kern="0" dirty="0">
              <a:solidFill>
                <a:prstClr val="black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36525" algn="l"/>
              </a:tabLst>
              <a:defRPr/>
            </a:pPr>
            <a:endParaRPr lang="en-US" altLang="en-US" sz="2000" kern="0" dirty="0">
              <a:solidFill>
                <a:prstClr val="black"/>
              </a:solidFill>
              <a:ea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29034" y="3203931"/>
            <a:ext cx="1887774" cy="30175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126292" y="2834599"/>
            <a:ext cx="29379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Employee_addresses</a:t>
            </a:r>
            <a:r>
              <a:rPr lang="en-US" dirty="0"/>
              <a:t> (n=424)</a:t>
            </a:r>
          </a:p>
        </p:txBody>
      </p:sp>
      <p:sp>
        <p:nvSpPr>
          <p:cNvPr id="5" name="Rectangle 4"/>
          <p:cNvSpPr/>
          <p:nvPr/>
        </p:nvSpPr>
        <p:spPr>
          <a:xfrm>
            <a:off x="9452225" y="3503488"/>
            <a:ext cx="1089060" cy="267128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99065" y="2241250"/>
            <a:ext cx="2078916" cy="426757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5976" y="2085069"/>
            <a:ext cx="2543175" cy="46482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85975" y="1567901"/>
            <a:ext cx="2543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Customer (n=77)</a:t>
            </a:r>
          </a:p>
        </p:txBody>
      </p:sp>
      <p:sp>
        <p:nvSpPr>
          <p:cNvPr id="9" name="Rectangle 8"/>
          <p:cNvSpPr/>
          <p:nvPr/>
        </p:nvSpPr>
        <p:spPr>
          <a:xfrm>
            <a:off x="385975" y="2085069"/>
            <a:ext cx="1268164" cy="376683"/>
          </a:xfrm>
          <a:prstGeom prst="rect">
            <a:avLst/>
          </a:prstGeom>
          <a:noFill/>
          <a:ln w="381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452225" y="3767629"/>
            <a:ext cx="1143059" cy="302544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85975" y="2461752"/>
            <a:ext cx="1905162" cy="445835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092575" y="3019265"/>
            <a:ext cx="1140432" cy="309562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94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2760" y="0"/>
            <a:ext cx="6284495" cy="1325563"/>
          </a:xfrm>
        </p:spPr>
        <p:txBody>
          <a:bodyPr/>
          <a:lstStyle/>
          <a:p>
            <a:r>
              <a:rPr lang="en-US" dirty="0"/>
              <a:t>The Orion Star Database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35780" y="1482291"/>
            <a:ext cx="1027978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Acknowledgement</a:t>
            </a:r>
          </a:p>
          <a:p>
            <a:endParaRPr lang="en-US" sz="3200" dirty="0"/>
          </a:p>
          <a:p>
            <a:r>
              <a:rPr lang="en-US" sz="3200" dirty="0"/>
              <a:t>This data and much of the material used was provided by or adapted from material received from SAS</a:t>
            </a:r>
          </a:p>
        </p:txBody>
      </p:sp>
    </p:spTree>
    <p:extLst>
      <p:ext uri="{BB962C8B-B14F-4D97-AF65-F5344CB8AC3E}">
        <p14:creationId xmlns:p14="http://schemas.microsoft.com/office/powerpoint/2010/main" val="355018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695700" y="0"/>
            <a:ext cx="4182208" cy="1325563"/>
          </a:xfrm>
        </p:spPr>
        <p:txBody>
          <a:bodyPr/>
          <a:lstStyle/>
          <a:p>
            <a:pPr eaLnBrk="1" hangingPunct="1"/>
            <a:r>
              <a:rPr lang="en-US" altLang="en-US" dirty="0"/>
              <a:t>Orion Star Data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395654" y="1968502"/>
            <a:ext cx="11324492" cy="4110037"/>
          </a:xfrm>
        </p:spPr>
        <p:txBody>
          <a:bodyPr>
            <a:normAutofit/>
          </a:bodyPr>
          <a:lstStyle/>
          <a:p>
            <a:pPr marL="0" indent="0">
              <a:buClr>
                <a:schemeClr val="tx2"/>
              </a:buClr>
              <a:buSzPct val="70000"/>
              <a:buNone/>
            </a:pPr>
            <a:r>
              <a:rPr lang="en-US" altLang="en-US" dirty="0"/>
              <a:t>As is the case with most organizations, Orion Star has </a:t>
            </a:r>
            <a:r>
              <a:rPr lang="en-US" altLang="en-US" dirty="0" smtClean="0"/>
              <a:t>a </a:t>
            </a:r>
            <a:r>
              <a:rPr lang="en-US" altLang="en-US" dirty="0"/>
              <a:t>large amount of data about its customers, suppliers, products, and employees. Much of this information is stored in transactional systems in various formats. </a:t>
            </a:r>
            <a:br>
              <a:rPr lang="en-US" altLang="en-US" dirty="0"/>
            </a:b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/>
              <a:t>This transactional information was extracted, transformed, and loaded into a data warehouse. </a:t>
            </a:r>
            <a:br>
              <a:rPr lang="en-US" altLang="en-US" dirty="0"/>
            </a:b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/>
              <a:t>Data sets were created to meet the needs of specific departments such as Marketing.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F0ECA9C-F64B-4C41-920A-618F163E0AB8}" type="slidenum">
              <a:rPr lang="en-US" altLang="en-US" sz="1400">
                <a:solidFill>
                  <a:prstClr val="black"/>
                </a:solidFill>
              </a:rPr>
              <a:pPr/>
              <a:t>3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425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2906843" y="1"/>
            <a:ext cx="6402049" cy="890772"/>
          </a:xfrm>
          <a:noFill/>
        </p:spPr>
        <p:txBody>
          <a:bodyPr/>
          <a:lstStyle/>
          <a:p>
            <a:pPr eaLnBrk="1" hangingPunct="1"/>
            <a:r>
              <a:rPr lang="en-US" altLang="en-US" dirty="0"/>
              <a:t>The Orion Star Company</a:t>
            </a:r>
          </a:p>
        </p:txBody>
      </p:sp>
      <p:sp>
        <p:nvSpPr>
          <p:cNvPr id="48131" name="Rectangle 25"/>
          <p:cNvSpPr>
            <a:spLocks noGrp="1" noChangeArrowheads="1"/>
          </p:cNvSpPr>
          <p:nvPr>
            <p:ph idx="1"/>
          </p:nvPr>
        </p:nvSpPr>
        <p:spPr>
          <a:xfrm>
            <a:off x="695946" y="1304659"/>
            <a:ext cx="10902126" cy="31903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3200" dirty="0"/>
              <a:t>We will use a subset of Orion Star data including </a:t>
            </a:r>
            <a:r>
              <a:rPr lang="en-US" altLang="en-US" sz="3200" dirty="0" smtClean="0"/>
              <a:t>employees </a:t>
            </a:r>
            <a:r>
              <a:rPr lang="en-US" altLang="en-US" sz="3200" dirty="0"/>
              <a:t>in the United States and Australia customers from Australia, Canada, Germany, Israel, South Africa, the United States, and Turkey</a:t>
            </a:r>
          </a:p>
          <a:p>
            <a:pPr marL="114300" lvl="1" indent="0">
              <a:buNone/>
            </a:pPr>
            <a:endParaRPr lang="en-US" altLang="en-US" sz="3200" dirty="0"/>
          </a:p>
          <a:p>
            <a:pPr marL="114300" lvl="1" indent="0">
              <a:buNone/>
            </a:pPr>
            <a:r>
              <a:rPr lang="en-US" altLang="en-US" sz="3200" b="1" dirty="0"/>
              <a:t>This is a relational database.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BBB12EA-654E-446F-92C1-512925E37905}" type="slidenum">
              <a:rPr lang="en-US" altLang="en-US" sz="1400">
                <a:solidFill>
                  <a:prstClr val="black"/>
                </a:solidFill>
              </a:rPr>
              <a:pPr/>
              <a:t>4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66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072" y="2656262"/>
            <a:ext cx="10515600" cy="1325563"/>
          </a:xfrm>
        </p:spPr>
        <p:txBody>
          <a:bodyPr/>
          <a:lstStyle/>
          <a:p>
            <a:r>
              <a:rPr lang="en-US" dirty="0"/>
              <a:t>Seven data sets deal with employees and their information.</a:t>
            </a:r>
          </a:p>
        </p:txBody>
      </p:sp>
    </p:spTree>
    <p:extLst>
      <p:ext uri="{BB962C8B-B14F-4D97-AF65-F5344CB8AC3E}">
        <p14:creationId xmlns:p14="http://schemas.microsoft.com/office/powerpoint/2010/main" val="58228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7128" y="476520"/>
            <a:ext cx="2943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Employee_donations</a:t>
            </a:r>
            <a:r>
              <a:rPr lang="en-US" dirty="0"/>
              <a:t> (n=124)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363" y="845852"/>
            <a:ext cx="1723698" cy="24688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363" y="3684064"/>
            <a:ext cx="1729641" cy="292608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93489" y="3314732"/>
            <a:ext cx="1992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Staff (n=424)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6257" y="661186"/>
            <a:ext cx="1600980" cy="283464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986373" y="349321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Sales (n=165)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38094" y="3807691"/>
            <a:ext cx="1749143" cy="292608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886257" y="3499398"/>
            <a:ext cx="1850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Salesstaff</a:t>
            </a:r>
            <a:r>
              <a:rPr lang="en-US" dirty="0"/>
              <a:t> (n=163)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88008" y="845852"/>
            <a:ext cx="1828800" cy="150782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8619987" y="427115"/>
            <a:ext cx="3164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Employee_organization</a:t>
            </a:r>
            <a:r>
              <a:rPr lang="en-US" dirty="0"/>
              <a:t> (n=424)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29034" y="3203931"/>
            <a:ext cx="1887774" cy="301752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9126292" y="2834599"/>
            <a:ext cx="29379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Employee_addresses</a:t>
            </a:r>
            <a:r>
              <a:rPr lang="en-US" dirty="0"/>
              <a:t> (n=424)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85248" y="1931464"/>
            <a:ext cx="2243758" cy="274320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885248" y="1562132"/>
            <a:ext cx="2642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Employee_payroll</a:t>
            </a:r>
            <a:r>
              <a:rPr lang="en-US" dirty="0"/>
              <a:t> (n=424)</a:t>
            </a:r>
          </a:p>
        </p:txBody>
      </p:sp>
    </p:spTree>
    <p:extLst>
      <p:ext uri="{BB962C8B-B14F-4D97-AF65-F5344CB8AC3E}">
        <p14:creationId xmlns:p14="http://schemas.microsoft.com/office/powerpoint/2010/main" val="183571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7128" y="476520"/>
            <a:ext cx="2943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Employee_donations</a:t>
            </a:r>
            <a:r>
              <a:rPr lang="en-US" dirty="0"/>
              <a:t> (n=124)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363" y="845852"/>
            <a:ext cx="1723698" cy="24688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363" y="3684064"/>
            <a:ext cx="1729641" cy="292608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93489" y="3314732"/>
            <a:ext cx="1992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Staff (n=424)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6257" y="661186"/>
            <a:ext cx="1600980" cy="283464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986373" y="349321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Sales (n=165)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38094" y="3807691"/>
            <a:ext cx="1749143" cy="292608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886257" y="3499398"/>
            <a:ext cx="1850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Salesstaff</a:t>
            </a:r>
            <a:r>
              <a:rPr lang="en-US" dirty="0"/>
              <a:t> (n=163)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88008" y="845852"/>
            <a:ext cx="1828800" cy="150782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8619987" y="427115"/>
            <a:ext cx="3164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Employee_organization</a:t>
            </a:r>
            <a:r>
              <a:rPr lang="en-US" dirty="0"/>
              <a:t> (n=424)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29034" y="3203931"/>
            <a:ext cx="1887774" cy="301752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9126292" y="2834599"/>
            <a:ext cx="29379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Employee_addresses</a:t>
            </a:r>
            <a:r>
              <a:rPr lang="en-US" dirty="0"/>
              <a:t> (n=424)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85248" y="1931464"/>
            <a:ext cx="2243758" cy="274320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885248" y="1562132"/>
            <a:ext cx="2642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Employee_payroll</a:t>
            </a:r>
            <a:r>
              <a:rPr lang="en-US" dirty="0"/>
              <a:t> (n=424)</a:t>
            </a:r>
          </a:p>
        </p:txBody>
      </p:sp>
      <p:sp>
        <p:nvSpPr>
          <p:cNvPr id="2" name="Rectangle 1"/>
          <p:cNvSpPr/>
          <p:nvPr/>
        </p:nvSpPr>
        <p:spPr>
          <a:xfrm>
            <a:off x="883578" y="1130157"/>
            <a:ext cx="945222" cy="3082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140054" y="976044"/>
            <a:ext cx="945222" cy="3082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9650062" y="1438382"/>
            <a:ext cx="945222" cy="3082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162675" y="2199566"/>
            <a:ext cx="945222" cy="3082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478882" y="3509739"/>
            <a:ext cx="945222" cy="3082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921974" y="3944681"/>
            <a:ext cx="945222" cy="3082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-2296106" y="6913318"/>
            <a:ext cx="945222" cy="3082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023380" y="4022910"/>
            <a:ext cx="945222" cy="3082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5958038" y="5252093"/>
            <a:ext cx="23235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FF0000"/>
                </a:solidFill>
              </a:rPr>
              <a:t>Employee_id</a:t>
            </a:r>
            <a:r>
              <a:rPr lang="en-US" sz="2000" b="1" dirty="0">
                <a:solidFill>
                  <a:srgbClr val="FF0000"/>
                </a:solidFill>
              </a:rPr>
              <a:t> is the primary key for HR data</a:t>
            </a:r>
          </a:p>
        </p:txBody>
      </p:sp>
    </p:spTree>
    <p:extLst>
      <p:ext uri="{BB962C8B-B14F-4D97-AF65-F5344CB8AC3E}">
        <p14:creationId xmlns:p14="http://schemas.microsoft.com/office/powerpoint/2010/main" val="172325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842" y="1"/>
            <a:ext cx="10515600" cy="779646"/>
          </a:xfrm>
        </p:spPr>
        <p:txBody>
          <a:bodyPr/>
          <a:lstStyle/>
          <a:p>
            <a:r>
              <a:rPr lang="en-US" dirty="0"/>
              <a:t>Five Data sets deal with orders.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007" y="1492214"/>
            <a:ext cx="1698560" cy="265176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87342" y="1018994"/>
            <a:ext cx="2176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Product_dim</a:t>
            </a:r>
            <a:r>
              <a:rPr lang="en-US" dirty="0"/>
              <a:t> (n=481)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334" y="4736600"/>
            <a:ext cx="1803626" cy="192024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78094" y="4351750"/>
            <a:ext cx="1931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Price_list</a:t>
            </a:r>
            <a:r>
              <a:rPr lang="en-US" dirty="0"/>
              <a:t> (n=259)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2207" y="2304258"/>
            <a:ext cx="1951467" cy="384048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662207" y="1910993"/>
            <a:ext cx="1980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Order_fact</a:t>
            </a:r>
            <a:r>
              <a:rPr lang="en-US" dirty="0"/>
              <a:t> (n=617)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41535" y="1492214"/>
            <a:ext cx="1647215" cy="173736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241535" y="996593"/>
            <a:ext cx="1863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Qtr1_2007 (n=36)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41535" y="4010292"/>
            <a:ext cx="1640045" cy="201168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8231011" y="3563420"/>
            <a:ext cx="1863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Qtr2_2007 (n=22)</a:t>
            </a:r>
          </a:p>
        </p:txBody>
      </p:sp>
    </p:spTree>
    <p:extLst>
      <p:ext uri="{BB962C8B-B14F-4D97-AF65-F5344CB8AC3E}">
        <p14:creationId xmlns:p14="http://schemas.microsoft.com/office/powerpoint/2010/main" val="392179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842" y="1"/>
            <a:ext cx="10515600" cy="779646"/>
          </a:xfrm>
        </p:spPr>
        <p:txBody>
          <a:bodyPr/>
          <a:lstStyle/>
          <a:p>
            <a:r>
              <a:rPr lang="en-US" dirty="0"/>
              <a:t>Five Data sets deal with orders.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199" y="1152392"/>
            <a:ext cx="1698560" cy="265176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95534" y="679172"/>
            <a:ext cx="2176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Product_dim</a:t>
            </a:r>
            <a:r>
              <a:rPr lang="en-US" dirty="0"/>
              <a:t> (n=481)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526" y="4396778"/>
            <a:ext cx="1803626" cy="192024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86286" y="4011928"/>
            <a:ext cx="1931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Price_list</a:t>
            </a:r>
            <a:r>
              <a:rPr lang="en-US" dirty="0"/>
              <a:t> (n=259)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2207" y="2304258"/>
            <a:ext cx="1951467" cy="384048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662207" y="1910993"/>
            <a:ext cx="1980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Order_fact</a:t>
            </a:r>
            <a:r>
              <a:rPr lang="en-US" dirty="0"/>
              <a:t> (n=617)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41535" y="1492214"/>
            <a:ext cx="1647215" cy="173736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241535" y="996593"/>
            <a:ext cx="1863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Qtr1_2007 (n=36)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41535" y="4010292"/>
            <a:ext cx="1640045" cy="201168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8231011" y="3563420"/>
            <a:ext cx="1863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Qtr2_2007 (n=22)</a:t>
            </a:r>
          </a:p>
        </p:txBody>
      </p:sp>
      <p:sp>
        <p:nvSpPr>
          <p:cNvPr id="7" name="Rectangle 6"/>
          <p:cNvSpPr/>
          <p:nvPr/>
        </p:nvSpPr>
        <p:spPr>
          <a:xfrm>
            <a:off x="719199" y="1492214"/>
            <a:ext cx="849280" cy="22357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49526" y="4396778"/>
            <a:ext cx="1018953" cy="3190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662207" y="4556308"/>
            <a:ext cx="1464597" cy="262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662207" y="3932752"/>
            <a:ext cx="1464597" cy="26937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8241535" y="1492214"/>
            <a:ext cx="1077126" cy="34686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8231011" y="4010292"/>
            <a:ext cx="943811" cy="37096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662207" y="2304258"/>
            <a:ext cx="1218018" cy="31565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8231011" y="2188396"/>
            <a:ext cx="1087650" cy="308224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8241535" y="4982966"/>
            <a:ext cx="1077126" cy="339047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24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436</Words>
  <Application>Microsoft Office PowerPoint</Application>
  <PresentationFormat>Widescreen</PresentationFormat>
  <Paragraphs>95</Paragraphs>
  <Slides>15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Arial</vt:lpstr>
      <vt:lpstr>Calibri</vt:lpstr>
      <vt:lpstr>Calibri Light</vt:lpstr>
      <vt:lpstr>Courier New</vt:lpstr>
      <vt:lpstr>Monotype Sorts</vt:lpstr>
      <vt:lpstr>Times New Roman</vt:lpstr>
      <vt:lpstr>Office Theme</vt:lpstr>
      <vt:lpstr>1_Office Theme</vt:lpstr>
      <vt:lpstr>2_Office Theme</vt:lpstr>
      <vt:lpstr>3_Office Theme</vt:lpstr>
      <vt:lpstr>6_Office Theme</vt:lpstr>
      <vt:lpstr>4_Office Theme</vt:lpstr>
      <vt:lpstr>Orion Star Sports &amp; Outdoors</vt:lpstr>
      <vt:lpstr>The Orion Star Database</vt:lpstr>
      <vt:lpstr>Orion Star Data</vt:lpstr>
      <vt:lpstr>The Orion Star Company</vt:lpstr>
      <vt:lpstr>Seven data sets deal with employees and their information.</vt:lpstr>
      <vt:lpstr>PowerPoint Presentation</vt:lpstr>
      <vt:lpstr>PowerPoint Presentation</vt:lpstr>
      <vt:lpstr>Five Data sets deal with orders.</vt:lpstr>
      <vt:lpstr>Five Data sets deal with orders.</vt:lpstr>
      <vt:lpstr>Customer data resides in one file</vt:lpstr>
      <vt:lpstr>Orion Country Codes</vt:lpstr>
      <vt:lpstr>Orion Product ID Codes</vt:lpstr>
      <vt:lpstr>Orion Product ID Codes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Orion Star Sports &amp; Outdoors</dc:title>
  <dc:creator>Dan McGee</dc:creator>
  <cp:lastModifiedBy>Dan McGee</cp:lastModifiedBy>
  <cp:revision>17</cp:revision>
  <dcterms:created xsi:type="dcterms:W3CDTF">2014-12-19T14:55:26Z</dcterms:created>
  <dcterms:modified xsi:type="dcterms:W3CDTF">2016-12-20T14:53:32Z</dcterms:modified>
</cp:coreProperties>
</file>