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90" r:id="rId5"/>
    <p:sldId id="291" r:id="rId6"/>
    <p:sldId id="262" r:id="rId7"/>
    <p:sldId id="261" r:id="rId8"/>
    <p:sldId id="272" r:id="rId9"/>
    <p:sldId id="273" r:id="rId10"/>
    <p:sldId id="263" r:id="rId11"/>
    <p:sldId id="264" r:id="rId12"/>
    <p:sldId id="265" r:id="rId13"/>
    <p:sldId id="277" r:id="rId14"/>
    <p:sldId id="266" r:id="rId15"/>
    <p:sldId id="267" r:id="rId16"/>
    <p:sldId id="268" r:id="rId17"/>
    <p:sldId id="274" r:id="rId18"/>
    <p:sldId id="275" r:id="rId19"/>
    <p:sldId id="276" r:id="rId20"/>
    <p:sldId id="269" r:id="rId21"/>
    <p:sldId id="270" r:id="rId22"/>
    <p:sldId id="271" r:id="rId23"/>
    <p:sldId id="278" r:id="rId24"/>
    <p:sldId id="279" r:id="rId25"/>
    <p:sldId id="280" r:id="rId26"/>
    <p:sldId id="288" r:id="rId27"/>
    <p:sldId id="281" r:id="rId28"/>
    <p:sldId id="284" r:id="rId29"/>
    <p:sldId id="285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F915-1FF1-445C-AF02-72C057F0D13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7A11-FC75-457C-A1FC-C9D75AAAD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F915-1FF1-445C-AF02-72C057F0D13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7A11-FC75-457C-A1FC-C9D75AAAD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F915-1FF1-445C-AF02-72C057F0D13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7A11-FC75-457C-A1FC-C9D75AAAD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7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F915-1FF1-445C-AF02-72C057F0D13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7A11-FC75-457C-A1FC-C9D75AAAD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4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F915-1FF1-445C-AF02-72C057F0D13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7A11-FC75-457C-A1FC-C9D75AAAD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0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F915-1FF1-445C-AF02-72C057F0D13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7A11-FC75-457C-A1FC-C9D75AAAD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F915-1FF1-445C-AF02-72C057F0D13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7A11-FC75-457C-A1FC-C9D75AAAD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F915-1FF1-445C-AF02-72C057F0D13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7A11-FC75-457C-A1FC-C9D75AAAD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6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F915-1FF1-445C-AF02-72C057F0D13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7A11-FC75-457C-A1FC-C9D75AAAD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F915-1FF1-445C-AF02-72C057F0D13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7A11-FC75-457C-A1FC-C9D75AAAD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5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F915-1FF1-445C-AF02-72C057F0D13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7A11-FC75-457C-A1FC-C9D75AAAD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8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AF915-1FF1-445C-AF02-72C057F0D132}" type="datetimeFigureOut">
              <a:rPr lang="en-US" smtClean="0"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C7A11-FC75-457C-A1FC-C9D75AAAD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6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8204" y="2095071"/>
            <a:ext cx="6588574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Example, Create an analytic file for </a:t>
            </a:r>
            <a:r>
              <a:rPr lang="en-US" b="1" dirty="0" err="1">
                <a:latin typeface="+mn-lt"/>
              </a:rPr>
              <a:t>Nhanes</a:t>
            </a:r>
            <a:r>
              <a:rPr lang="en-US" b="1" dirty="0">
                <a:latin typeface="+mn-lt"/>
              </a:rPr>
              <a:t> 1999</a:t>
            </a:r>
          </a:p>
        </p:txBody>
      </p:sp>
    </p:spTree>
    <p:extLst>
      <p:ext uri="{BB962C8B-B14F-4D97-AF65-F5344CB8AC3E}">
        <p14:creationId xmlns:p14="http://schemas.microsoft.com/office/powerpoint/2010/main" val="39546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31" y="0"/>
            <a:ext cx="10515600" cy="956441"/>
          </a:xfrm>
        </p:spPr>
        <p:txBody>
          <a:bodyPr/>
          <a:lstStyle/>
          <a:p>
            <a:r>
              <a:rPr lang="en-US" dirty="0"/>
              <a:t>Blood Pressure (partial)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30" y="378208"/>
            <a:ext cx="5316056" cy="640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27228" y="378208"/>
            <a:ext cx="5232958" cy="34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27228" y="3741683"/>
            <a:ext cx="5232958" cy="3678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7228" y="6432331"/>
            <a:ext cx="4792717" cy="325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09540" y="6396335"/>
            <a:ext cx="1677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Primary Key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7228" y="1069848"/>
            <a:ext cx="5166780" cy="1335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7228" y="4109545"/>
            <a:ext cx="5166780" cy="13219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averages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78372" y="1690688"/>
            <a:ext cx="98481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sql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inobs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400" b="1" dirty="0">
                <a:solidFill>
                  <a:srgbClr val="008080"/>
                </a:solidFill>
                <a:latin typeface="Lucida Console" panose="020B0609040504020204" pitchFamily="49" charset="0"/>
              </a:rPr>
              <a:t>100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mean(BPXSY1,BPXSY2,BPXSY3,BPXSY4),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BPXSar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nh9.bloodpressure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quit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394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876" y="18284"/>
            <a:ext cx="10515600" cy="1325563"/>
          </a:xfrm>
        </p:spPr>
        <p:txBody>
          <a:bodyPr/>
          <a:lstStyle/>
          <a:p>
            <a:r>
              <a:rPr lang="en-US" dirty="0"/>
              <a:t>Calculate Averages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05980" y="1697195"/>
            <a:ext cx="10826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sql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;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create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table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newbp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mean(BPXSY1,BPXSY2,BPXSY3,BPXSY4)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mnsbp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     mean(BPXDI1,BPXDI2,BPXDI3,BPXDI4)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mndbp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  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nh9.bloodpressure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;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n(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mnsbp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 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</a:t>
            </a:r>
            <a:r>
              <a:rPr lang="en-US" sz="2400" dirty="0" err="1">
                <a:solidFill>
                  <a:srgbClr val="800080"/>
                </a:solidFill>
                <a:latin typeface="Lucida Console" panose="020B0609040504020204" pitchFamily="49" charset="0"/>
              </a:rPr>
              <a:t>mnsbp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,n(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mndbp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) 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</a:t>
            </a:r>
            <a:r>
              <a:rPr lang="en-US" sz="2400" dirty="0" err="1">
                <a:solidFill>
                  <a:srgbClr val="800080"/>
                </a:solidFill>
                <a:latin typeface="Lucida Console" panose="020B0609040504020204" pitchFamily="49" charset="0"/>
              </a:rPr>
              <a:t>mndbp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newbp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	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quit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averages with data step</a:t>
            </a:r>
          </a:p>
        </p:txBody>
      </p:sp>
      <p:sp>
        <p:nvSpPr>
          <p:cNvPr id="3" name="Rectangle 2"/>
          <p:cNvSpPr/>
          <p:nvPr/>
        </p:nvSpPr>
        <p:spPr>
          <a:xfrm>
            <a:off x="501869" y="1863358"/>
            <a:ext cx="114878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newbp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(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drop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=bpxsy1-bpxsy4);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set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nh9.bloodpressure(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keep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bpxsys1-bpxsys4);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mnsbp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=mean(of BPXSY1-BPXSY4);</a:t>
            </a:r>
          </a:p>
          <a:p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mndbp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=mean(of BPXDI1-BPXDI4);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means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newbp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2630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235" y="0"/>
            <a:ext cx="10515600" cy="1325563"/>
          </a:xfrm>
        </p:spPr>
        <p:txBody>
          <a:bodyPr/>
          <a:lstStyle/>
          <a:p>
            <a:r>
              <a:rPr lang="en-US" dirty="0"/>
              <a:t>Demographics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35" y="1472598"/>
            <a:ext cx="7124700" cy="39338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15807" y="1870841"/>
            <a:ext cx="574128" cy="3678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98979" y="1870841"/>
            <a:ext cx="392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Figure out which ones desired</a:t>
            </a:r>
          </a:p>
        </p:txBody>
      </p:sp>
    </p:spTree>
    <p:extLst>
      <p:ext uri="{BB962C8B-B14F-4D97-AF65-F5344CB8AC3E}">
        <p14:creationId xmlns:p14="http://schemas.microsoft.com/office/powerpoint/2010/main" val="32152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9224" y="1842728"/>
            <a:ext cx="8226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means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=nh9.demographics;</a:t>
            </a:r>
          </a:p>
          <a:p>
            <a:r>
              <a:rPr lang="en-US" sz="24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364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" y="1560621"/>
            <a:ext cx="9820275" cy="3400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564524"/>
            <a:ext cx="9820275" cy="21020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774731"/>
            <a:ext cx="9820275" cy="24173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" y="3888828"/>
            <a:ext cx="9820275" cy="25224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624552"/>
            <a:ext cx="9820275" cy="31547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820275" y="4536562"/>
            <a:ext cx="1677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Primary Key</a:t>
            </a:r>
          </a:p>
        </p:txBody>
      </p:sp>
    </p:spTree>
    <p:extLst>
      <p:ext uri="{BB962C8B-B14F-4D97-AF65-F5344CB8AC3E}">
        <p14:creationId xmlns:p14="http://schemas.microsoft.com/office/powerpoint/2010/main" val="17104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28" y="1844894"/>
            <a:ext cx="8959995" cy="40233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7826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Documentation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01" y="1806957"/>
            <a:ext cx="10216892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Documentation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48" y="1920240"/>
            <a:ext cx="98755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Nhanes</a:t>
            </a:r>
            <a:r>
              <a:rPr lang="en-US" dirty="0"/>
              <a:t> 1999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224" y="1859340"/>
            <a:ext cx="11035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libname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nh9Mort 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"&amp;path/nhanes1999/mortality/</a:t>
            </a:r>
            <a:r>
              <a:rPr lang="en-US" sz="2400" dirty="0" err="1">
                <a:solidFill>
                  <a:srgbClr val="800080"/>
                </a:solidFill>
                <a:latin typeface="Lucida Console" panose="020B0609040504020204" pitchFamily="49" charset="0"/>
              </a:rPr>
              <a:t>sas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libname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nh9ques 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"&amp;path/nhanes1999/questionnaire/</a:t>
            </a:r>
            <a:r>
              <a:rPr lang="en-US" sz="2400" dirty="0" err="1">
                <a:solidFill>
                  <a:srgbClr val="800080"/>
                </a:solidFill>
                <a:latin typeface="Lucida Console" panose="020B0609040504020204" pitchFamily="49" charset="0"/>
              </a:rPr>
              <a:t>sas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libname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nh9lab 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"&amp;path/nhanes1999/lab/</a:t>
            </a:r>
            <a:r>
              <a:rPr lang="en-US" sz="2400" dirty="0" err="1">
                <a:solidFill>
                  <a:srgbClr val="800080"/>
                </a:solidFill>
                <a:latin typeface="Lucida Console" panose="020B0609040504020204" pitchFamily="49" charset="0"/>
              </a:rPr>
              <a:t>sas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libname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nh9exam 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"&amp;path/nhanes1999/exam/</a:t>
            </a:r>
            <a:r>
              <a:rPr lang="en-US" sz="2400" dirty="0" err="1">
                <a:solidFill>
                  <a:srgbClr val="800080"/>
                </a:solidFill>
                <a:latin typeface="Lucida Console" panose="020B0609040504020204" pitchFamily="49" charset="0"/>
              </a:rPr>
              <a:t>sas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libname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nh9demo 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"&amp;path/nhanes1999/demographics/</a:t>
            </a:r>
            <a:r>
              <a:rPr lang="en-US" sz="2400" dirty="0" err="1">
                <a:solidFill>
                  <a:srgbClr val="800080"/>
                </a:solidFill>
                <a:latin typeface="Lucida Console" panose="020B0609040504020204" pitchFamily="49" charset="0"/>
              </a:rPr>
              <a:t>sas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libname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nh9diet 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"&amp;path/nhanes1999/dietary/</a:t>
            </a:r>
            <a:r>
              <a:rPr lang="en-US" sz="2400" dirty="0" err="1">
                <a:solidFill>
                  <a:srgbClr val="800080"/>
                </a:solidFill>
                <a:latin typeface="Lucida Console" panose="020B0609040504020204" pitchFamily="49" charset="0"/>
              </a:rPr>
              <a:t>sas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9580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Bodymeasurements</a:t>
            </a:r>
            <a:r>
              <a:rPr lang="en-US" dirty="0"/>
              <a:t> (partial)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167" y="1824366"/>
            <a:ext cx="6362700" cy="4638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6167" y="1824366"/>
            <a:ext cx="6362700" cy="41433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07476" y="6074979"/>
            <a:ext cx="6271391" cy="38806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07972" y="6038177"/>
            <a:ext cx="1677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Primary Key</a:t>
            </a:r>
          </a:p>
        </p:txBody>
      </p:sp>
    </p:spTree>
    <p:extLst>
      <p:ext uri="{BB962C8B-B14F-4D97-AF65-F5344CB8AC3E}">
        <p14:creationId xmlns:p14="http://schemas.microsoft.com/office/powerpoint/2010/main" val="35468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CholesterolHdl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19" y="1773621"/>
            <a:ext cx="6832600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7352" y="2806262"/>
            <a:ext cx="6579476" cy="52551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4719" y="4372303"/>
            <a:ext cx="6582109" cy="49398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4719" y="4866290"/>
            <a:ext cx="6832600" cy="5649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51835" y="4917922"/>
            <a:ext cx="1677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Primary Key</a:t>
            </a:r>
          </a:p>
        </p:txBody>
      </p:sp>
    </p:spTree>
    <p:extLst>
      <p:ext uri="{BB962C8B-B14F-4D97-AF65-F5344CB8AC3E}">
        <p14:creationId xmlns:p14="http://schemas.microsoft.com/office/powerpoint/2010/main" val="27761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750853"/>
              </p:ext>
            </p:extLst>
          </p:nvPr>
        </p:nvGraphicFramePr>
        <p:xfrm>
          <a:off x="357353" y="593542"/>
          <a:ext cx="11077903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7655">
                  <a:extLst>
                    <a:ext uri="{9D8B030D-6E8A-4147-A177-3AD203B41FA5}">
                      <a16:colId xmlns:a16="http://schemas.microsoft.com/office/drawing/2014/main" val="631153362"/>
                    </a:ext>
                  </a:extLst>
                </a:gridCol>
                <a:gridCol w="4049986">
                  <a:extLst>
                    <a:ext uri="{9D8B030D-6E8A-4147-A177-3AD203B41FA5}">
                      <a16:colId xmlns:a16="http://schemas.microsoft.com/office/drawing/2014/main" val="1347751617"/>
                    </a:ext>
                  </a:extLst>
                </a:gridCol>
                <a:gridCol w="4330262">
                  <a:extLst>
                    <a:ext uri="{9D8B030D-6E8A-4147-A177-3AD203B41FA5}">
                      <a16:colId xmlns:a16="http://schemas.microsoft.com/office/drawing/2014/main" val="3421629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Variable(s)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New Variable/recode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25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mortstat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Dead (0,1)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094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Demographics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riagendr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Male(0,1)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959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RIDAGEYR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267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RIDRETH2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Race_ethn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97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Bodymeasurements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bmxbmi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bmi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05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Bloodpressure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BPXSY1-BPXSY4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mnsbp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242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BPXDI1-BPXDI4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mndbp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14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CholesterolHdl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LBDHDL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hdl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046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LBXTC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chol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3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26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it in the data step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4910" y="1975945"/>
            <a:ext cx="48869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Create five (temporary) datasets</a:t>
            </a:r>
          </a:p>
          <a:p>
            <a:endParaRPr lang="en-US" sz="2800" dirty="0"/>
          </a:p>
          <a:p>
            <a:r>
              <a:rPr lang="en-US" sz="2800" dirty="0"/>
              <a:t>Sort and </a:t>
            </a:r>
            <a:r>
              <a:rPr lang="en-US" sz="2800" dirty="0" smtClean="0"/>
              <a:t>Merge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74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324" y="-23445"/>
            <a:ext cx="10515600" cy="1325563"/>
          </a:xfrm>
        </p:spPr>
        <p:txBody>
          <a:bodyPr/>
          <a:lstStyle/>
          <a:p>
            <a:r>
              <a:rPr lang="en-US" dirty="0"/>
              <a:t>Create five datasets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186" y="1001048"/>
            <a:ext cx="120028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80"/>
                </a:solidFill>
                <a:latin typeface="Lucida Console" panose="020B06090405040202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mort (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drop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mortstat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eligstat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nh9.mortality(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keep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eligstat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mortstat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permth_exm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where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eligstat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eq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dead=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mortstat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b="1" dirty="0">
                <a:solidFill>
                  <a:srgbClr val="000080"/>
                </a:solidFill>
                <a:latin typeface="Lucida Console" panose="020B06090405040202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newbp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drop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=bpxsy1-bpxsy4 BPXDI1-BPXDI4);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nh9.bloodpressure(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keep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bpxsy1-bpxsy4 BPXDI1-BPXDI4);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mnsbp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=mean(of BPXSY1-BPXSY4);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mndbp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=mean(of BPXDI1-BPXDI4);</a:t>
            </a:r>
          </a:p>
          <a:p>
            <a:r>
              <a:rPr lang="en-US" b="1" dirty="0">
                <a:solidFill>
                  <a:srgbClr val="000080"/>
                </a:solidFill>
                <a:latin typeface="Lucida Console" panose="020B06090405040202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demog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drop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riagendr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nh9.demographics (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keep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ridageyr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riagendr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RIDRETH2);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male=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riagendr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rename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ridageyr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=age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ridreth2=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race_ethn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b="1" dirty="0">
                <a:solidFill>
                  <a:srgbClr val="000080"/>
                </a:solidFill>
                <a:latin typeface="Lucida Console" panose="020B06090405040202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chol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nh9.cholesterolhdl(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keep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LBDHDL LBXTC);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rename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lbdhdl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hdl</a:t>
            </a:r>
            <a:endParaRPr lang="en-US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lbxtc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chol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b="1" dirty="0">
                <a:solidFill>
                  <a:srgbClr val="000080"/>
                </a:solidFill>
                <a:latin typeface="Lucida Console" panose="020B0609040504020204" pitchFamily="49" charset="0"/>
              </a:rPr>
              <a:t>data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body;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set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nh9.bodymeasurements(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keep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bmxbmi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rename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=(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bmxbmi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bmi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));</a:t>
            </a:r>
          </a:p>
          <a:p>
            <a:r>
              <a:rPr lang="en-US" b="1" dirty="0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311" y="10510"/>
            <a:ext cx="4847896" cy="1325563"/>
          </a:xfrm>
        </p:spPr>
        <p:txBody>
          <a:bodyPr/>
          <a:lstStyle/>
          <a:p>
            <a:r>
              <a:rPr lang="en-US" dirty="0"/>
              <a:t>Sort and Merge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0635" y="1166843"/>
            <a:ext cx="107486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proc sort data=mort;</a:t>
            </a:r>
          </a:p>
          <a:p>
            <a:r>
              <a:rPr lang="en-US" sz="2400" dirty="0"/>
              <a:t>by </a:t>
            </a:r>
            <a:r>
              <a:rPr lang="en-US" sz="2400" dirty="0" err="1"/>
              <a:t>seqn</a:t>
            </a:r>
            <a:r>
              <a:rPr lang="en-US" sz="2400" dirty="0"/>
              <a:t>;</a:t>
            </a:r>
          </a:p>
          <a:p>
            <a:r>
              <a:rPr lang="en-US" sz="2400" dirty="0"/>
              <a:t>proc sort data=</a:t>
            </a:r>
            <a:r>
              <a:rPr lang="en-US" sz="2400" dirty="0" err="1"/>
              <a:t>newbp</a:t>
            </a:r>
            <a:r>
              <a:rPr lang="en-US" sz="2400" dirty="0"/>
              <a:t>;</a:t>
            </a:r>
          </a:p>
          <a:p>
            <a:r>
              <a:rPr lang="en-US" sz="2400" dirty="0"/>
              <a:t>by </a:t>
            </a:r>
            <a:r>
              <a:rPr lang="en-US" sz="2400" dirty="0" err="1"/>
              <a:t>seqn</a:t>
            </a:r>
            <a:r>
              <a:rPr lang="en-US" sz="2400" dirty="0"/>
              <a:t>;</a:t>
            </a:r>
          </a:p>
          <a:p>
            <a:r>
              <a:rPr lang="en-US" sz="2400" dirty="0"/>
              <a:t>proc sort data=</a:t>
            </a:r>
            <a:r>
              <a:rPr lang="en-US" sz="2400" dirty="0" err="1"/>
              <a:t>demog</a:t>
            </a:r>
            <a:r>
              <a:rPr lang="en-US" sz="2400" dirty="0"/>
              <a:t>;</a:t>
            </a:r>
          </a:p>
          <a:p>
            <a:r>
              <a:rPr lang="en-US" sz="2400" dirty="0"/>
              <a:t>by </a:t>
            </a:r>
            <a:r>
              <a:rPr lang="en-US" sz="2400" dirty="0" err="1"/>
              <a:t>seqn</a:t>
            </a:r>
            <a:r>
              <a:rPr lang="en-US" sz="2400" dirty="0"/>
              <a:t>;</a:t>
            </a:r>
          </a:p>
          <a:p>
            <a:r>
              <a:rPr lang="en-US" sz="2400" dirty="0"/>
              <a:t>proc sort data=</a:t>
            </a:r>
            <a:r>
              <a:rPr lang="en-US" sz="2400" dirty="0" err="1"/>
              <a:t>chol</a:t>
            </a:r>
            <a:r>
              <a:rPr lang="en-US" sz="2400" dirty="0"/>
              <a:t>;</a:t>
            </a:r>
          </a:p>
          <a:p>
            <a:r>
              <a:rPr lang="en-US" sz="2400" dirty="0"/>
              <a:t>by </a:t>
            </a:r>
            <a:r>
              <a:rPr lang="en-US" sz="2400" dirty="0" err="1"/>
              <a:t>seqn</a:t>
            </a:r>
            <a:r>
              <a:rPr lang="en-US" sz="2400" dirty="0"/>
              <a:t>;</a:t>
            </a:r>
          </a:p>
          <a:p>
            <a:r>
              <a:rPr lang="en-US" sz="2400" dirty="0"/>
              <a:t>proc sort data=body;</a:t>
            </a:r>
          </a:p>
          <a:p>
            <a:r>
              <a:rPr lang="en-US" sz="2400" dirty="0"/>
              <a:t>by </a:t>
            </a:r>
            <a:r>
              <a:rPr lang="en-US" sz="2400" dirty="0" err="1"/>
              <a:t>seqn</a:t>
            </a:r>
            <a:r>
              <a:rPr lang="en-US" sz="2400" dirty="0"/>
              <a:t>;</a:t>
            </a:r>
          </a:p>
          <a:p>
            <a:r>
              <a:rPr lang="en-US" sz="2400" dirty="0"/>
              <a:t>data analysis;</a:t>
            </a:r>
          </a:p>
          <a:p>
            <a:r>
              <a:rPr lang="en-US" sz="2400" dirty="0"/>
              <a:t>merge mort(in=a) </a:t>
            </a:r>
            <a:r>
              <a:rPr lang="en-US" sz="2400" dirty="0" err="1"/>
              <a:t>newbp</a:t>
            </a:r>
            <a:r>
              <a:rPr lang="en-US" sz="2400" dirty="0"/>
              <a:t>(in=b) </a:t>
            </a:r>
            <a:r>
              <a:rPr lang="en-US" sz="2400" dirty="0" err="1"/>
              <a:t>demog</a:t>
            </a:r>
            <a:r>
              <a:rPr lang="en-US" sz="2400" dirty="0"/>
              <a:t>(in=c) </a:t>
            </a:r>
            <a:r>
              <a:rPr lang="en-US" sz="2400" dirty="0" err="1"/>
              <a:t>chol</a:t>
            </a:r>
            <a:r>
              <a:rPr lang="en-US" sz="2400" dirty="0"/>
              <a:t>(in=d) body(in=e);</a:t>
            </a:r>
          </a:p>
          <a:p>
            <a:r>
              <a:rPr lang="en-US" sz="2400" dirty="0"/>
              <a:t>by </a:t>
            </a:r>
            <a:r>
              <a:rPr lang="en-US" sz="2400" dirty="0" err="1"/>
              <a:t>seqn</a:t>
            </a:r>
            <a:r>
              <a:rPr lang="en-US" sz="2400" dirty="0"/>
              <a:t>;</a:t>
            </a:r>
          </a:p>
          <a:p>
            <a:r>
              <a:rPr lang="en-US" sz="2400" dirty="0"/>
              <a:t>if a and b and c and d and e;</a:t>
            </a:r>
          </a:p>
          <a:p>
            <a:r>
              <a:rPr lang="en-US" sz="2400" dirty="0"/>
              <a:t>run;</a:t>
            </a:r>
          </a:p>
        </p:txBody>
      </p:sp>
    </p:spTree>
    <p:extLst>
      <p:ext uri="{BB962C8B-B14F-4D97-AF65-F5344CB8AC3E}">
        <p14:creationId xmlns:p14="http://schemas.microsoft.com/office/powerpoint/2010/main" val="6201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4358"/>
            <a:ext cx="12192000" cy="27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9118" y="7885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contents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=analysis;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299" y="1064829"/>
            <a:ext cx="698363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059" y="2770094"/>
            <a:ext cx="6853518" cy="779929"/>
          </a:xfrm>
        </p:spPr>
        <p:txBody>
          <a:bodyPr/>
          <a:lstStyle/>
          <a:p>
            <a:r>
              <a:rPr lang="en-US" dirty="0"/>
              <a:t>The same thing in Proc SQL</a:t>
            </a:r>
          </a:p>
        </p:txBody>
      </p:sp>
    </p:spTree>
    <p:extLst>
      <p:ext uri="{BB962C8B-B14F-4D97-AF65-F5344CB8AC3E}">
        <p14:creationId xmlns:p14="http://schemas.microsoft.com/office/powerpoint/2010/main" val="15298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024" y="117693"/>
            <a:ext cx="121188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sql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create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table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analysis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endParaRPr lang="en-US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a.seqn,mortstat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dead,permth_exm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mean(BPXSY1,BPXSY2,BPXSY3,BPXSY4)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mnsbp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mean(BPXDI1,BPXDI2,BPXDI3,BPXDI4)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mndbp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riagendr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male,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ridageyr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age,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ridreth2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race_ethn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lbdhdl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hdl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lbxtc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chol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bmxbmi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bmi</a:t>
            </a:r>
            <a:endParaRPr lang="en-US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	nh9.mortality(keep=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eligstat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mortstat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permth_exm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) a,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nh9.bloodpressure(keep=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bpxsy1-bpxsy4 BPXDI1-BPXDI4) b,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nh9.demographics (keep=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ridageyr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riagendr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RIDRETH2) c,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nh9.bodymeasurements(keep=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bmxbmi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) d,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nh9.cholesterolhdl(keep=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LBDHDL LBXTC) e</a:t>
            </a: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where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eligstat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eq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b="1" dirty="0">
                <a:solidFill>
                  <a:srgbClr val="008080"/>
                </a:solidFill>
                <a:latin typeface="Lucida Console" panose="020B060904050402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and</a:t>
            </a:r>
            <a:endParaRPr lang="en-US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a.seqn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b.seqn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and</a:t>
            </a:r>
            <a:endParaRPr lang="en-US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b.seqn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c.seqn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and</a:t>
            </a:r>
            <a:endParaRPr lang="en-US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c.seqn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d.seqn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and</a:t>
            </a:r>
            <a:endParaRPr lang="en-US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		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d.seqn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e.seqn</a:t>
            </a:r>
            <a:endParaRPr lang="en-US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order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Lucida Console" panose="020B0609040504020204" pitchFamily="49" charset="0"/>
              </a:rPr>
              <a:t>by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seqn</a:t>
            </a:r>
            <a:endParaRPr lang="en-US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	;</a:t>
            </a:r>
          </a:p>
          <a:p>
            <a:r>
              <a:rPr lang="en-US" b="1" dirty="0">
                <a:solidFill>
                  <a:srgbClr val="000080"/>
                </a:solidFill>
                <a:latin typeface="Lucida Console" panose="020B0609040504020204" pitchFamily="49" charset="0"/>
              </a:rPr>
              <a:t>quit</a:t>
            </a:r>
            <a:r>
              <a:rPr lang="en-US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Concatenating </a:t>
            </a:r>
            <a:r>
              <a:rPr lang="en-US" dirty="0" err="1"/>
              <a:t>Libnames</a:t>
            </a:r>
            <a:r>
              <a:rPr lang="en-US" dirty="0"/>
              <a:t> and a handy use of SQL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365" y="2271717"/>
            <a:ext cx="12030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Lucida Console" panose="020B0609040504020204" pitchFamily="49" charset="0"/>
              </a:rPr>
              <a:t>libname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nh9 (nh9demo nh9exam nh9lab nh9mort nh9ques);</a:t>
            </a:r>
          </a:p>
          <a:p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0746"/>
            <a:ext cx="12192000" cy="199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827" y="1987979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Meta Data in SAS, a handy use of PROC SQL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2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2724" y="1905506"/>
            <a:ext cx="79412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sql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 </a:t>
            </a:r>
          </a:p>
          <a:p>
            <a:pPr lvl="0"/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describe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table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dictionary.tables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pPr lvl="0"/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select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memname,nvar,nobs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lvl="0"/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from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dictionary.tables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lvl="0"/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where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libname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</a:t>
            </a:r>
            <a:r>
              <a:rPr lang="en-US" sz="2400" dirty="0">
                <a:solidFill>
                  <a:srgbClr val="800080"/>
                </a:solidFill>
                <a:latin typeface="Lucida Console" panose="020B0609040504020204" pitchFamily="49" charset="0"/>
              </a:rPr>
              <a:t>"NH9"</a:t>
            </a:r>
            <a:endParaRPr lang="en-US" sz="2400" dirty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pPr lvl="0"/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quit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for creating the analytic file is on five different datasets.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551837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contents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=nh9.mortality;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contents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=nh9.bloodpressure;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contents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=nh9.demographics;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contents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=nh9.bodymeasurements;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contents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=nh9.cholesterolhdl;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70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698" y="1261084"/>
            <a:ext cx="8410575" cy="54483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40755" y="9145"/>
            <a:ext cx="2808463" cy="1060704"/>
          </a:xfrm>
        </p:spPr>
        <p:txBody>
          <a:bodyPr/>
          <a:lstStyle/>
          <a:p>
            <a:r>
              <a:rPr lang="en-US" dirty="0"/>
              <a:t>Mortality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9700" y="2814918"/>
            <a:ext cx="7432582" cy="38548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39700" y="4729655"/>
            <a:ext cx="6222038" cy="441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39700" y="5906814"/>
            <a:ext cx="6116934" cy="3573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42834" y="5906814"/>
            <a:ext cx="1721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Primary Key</a:t>
            </a:r>
          </a:p>
        </p:txBody>
      </p:sp>
      <p:sp>
        <p:nvSpPr>
          <p:cNvPr id="8" name="Rectangle 7"/>
          <p:cNvSpPr/>
          <p:nvPr/>
        </p:nvSpPr>
        <p:spPr>
          <a:xfrm>
            <a:off x="1639700" y="5171090"/>
            <a:ext cx="8409556" cy="333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521" y="1605378"/>
            <a:ext cx="96800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 1= Eligible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2 =Under age 18, not available for public release1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3 =Ineligible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40828" y="599090"/>
            <a:ext cx="35534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From Documentation:  </a:t>
            </a:r>
          </a:p>
          <a:p>
            <a:endParaRPr lang="en-US" sz="2800" dirty="0"/>
          </a:p>
          <a:p>
            <a:r>
              <a:rPr lang="en-US" sz="2800" dirty="0"/>
              <a:t>Coding for </a:t>
            </a:r>
            <a:r>
              <a:rPr lang="en-US" sz="2800" dirty="0" err="1"/>
              <a:t>eligstat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36716" y="396506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0 Assumed alive 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1 Assumed deceased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6716" y="3493008"/>
            <a:ext cx="2623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Coding for </a:t>
            </a:r>
            <a:r>
              <a:rPr lang="en-US" sz="2400" dirty="0" err="1"/>
              <a:t>mortstat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80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4221" y="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proc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b="1" dirty="0" err="1">
                <a:solidFill>
                  <a:srgbClr val="000080"/>
                </a:solidFill>
                <a:latin typeface="Lucida Console" panose="020B0609040504020204" pitchFamily="49" charset="0"/>
              </a:rPr>
              <a:t>freq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data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=nh9.mortality;</a:t>
            </a:r>
          </a:p>
          <a:p>
            <a:r>
              <a:rPr lang="en-US" sz="2400" dirty="0">
                <a:solidFill>
                  <a:srgbClr val="0000FF"/>
                </a:solidFill>
                <a:latin typeface="Lucida Console" panose="020B0609040504020204" pitchFamily="49" charset="0"/>
              </a:rPr>
              <a:t>tables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eligstat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ucida Console" panose="020B0609040504020204" pitchFamily="49" charset="0"/>
              </a:rPr>
              <a:t>mortstat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</a:p>
          <a:p>
            <a:r>
              <a:rPr lang="en-US" sz="2400" b="1" dirty="0">
                <a:solidFill>
                  <a:srgbClr val="000080"/>
                </a:solidFill>
                <a:latin typeface="Lucida Console" panose="020B0609040504020204" pitchFamily="49" charset="0"/>
              </a:rPr>
              <a:t>run</a:t>
            </a:r>
            <a:r>
              <a:rPr lang="en-US" sz="2400" dirty="0">
                <a:solidFill>
                  <a:srgbClr val="000000"/>
                </a:solidFill>
                <a:latin typeface="Lucida Console" panose="020B0609040504020204" pitchFamily="49" charset="0"/>
              </a:rPr>
              <a:t>;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044" y="4381171"/>
            <a:ext cx="5276850" cy="2152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719" y="1685850"/>
            <a:ext cx="5210175" cy="220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68719" y="2688336"/>
            <a:ext cx="5210175" cy="402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402</Words>
  <Application>Microsoft Office PowerPoint</Application>
  <PresentationFormat>Widescreen</PresentationFormat>
  <Paragraphs>176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Lucida Console</vt:lpstr>
      <vt:lpstr>Office Theme</vt:lpstr>
      <vt:lpstr>Example, Create an analytic file for Nhanes 1999</vt:lpstr>
      <vt:lpstr>The Nhanes 1999 data</vt:lpstr>
      <vt:lpstr>Concatenating Libnames and a handy use of SQL</vt:lpstr>
      <vt:lpstr>Meta Data in SAS, a handy use of PROC SQL</vt:lpstr>
      <vt:lpstr>PowerPoint Presentation</vt:lpstr>
      <vt:lpstr>The data for creating the analytic file is on five different datasets.</vt:lpstr>
      <vt:lpstr>Mortality</vt:lpstr>
      <vt:lpstr>PowerPoint Presentation</vt:lpstr>
      <vt:lpstr>PowerPoint Presentation</vt:lpstr>
      <vt:lpstr>Blood Pressure (partial)</vt:lpstr>
      <vt:lpstr>Check averages</vt:lpstr>
      <vt:lpstr>Calculate Averages</vt:lpstr>
      <vt:lpstr>Calculate averages with data step</vt:lpstr>
      <vt:lpstr>Demographics</vt:lpstr>
      <vt:lpstr>PowerPoint Presentation</vt:lpstr>
      <vt:lpstr>PowerPoint Presentation</vt:lpstr>
      <vt:lpstr>From Documentation</vt:lpstr>
      <vt:lpstr>From Documentation</vt:lpstr>
      <vt:lpstr>From Documentation</vt:lpstr>
      <vt:lpstr>Bodymeasurements (partial)</vt:lpstr>
      <vt:lpstr>CholesterolHdl</vt:lpstr>
      <vt:lpstr>PowerPoint Presentation</vt:lpstr>
      <vt:lpstr>Doing it in the data step</vt:lpstr>
      <vt:lpstr>Create five datasets</vt:lpstr>
      <vt:lpstr>Sort and Merge</vt:lpstr>
      <vt:lpstr>PowerPoint Presentation</vt:lpstr>
      <vt:lpstr>PowerPoint Presentation</vt:lpstr>
      <vt:lpstr>The same thing in Proc SQL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Example, Create an analytic file for Nhanes 1999</dc:title>
  <dc:creator>Dan McGee</dc:creator>
  <cp:lastModifiedBy>Dan McGee</cp:lastModifiedBy>
  <cp:revision>37</cp:revision>
  <dcterms:created xsi:type="dcterms:W3CDTF">2016-01-03T14:56:50Z</dcterms:created>
  <dcterms:modified xsi:type="dcterms:W3CDTF">2016-12-19T17:43:45Z</dcterms:modified>
</cp:coreProperties>
</file>