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5" r:id="rId2"/>
    <p:sldId id="280" r:id="rId3"/>
    <p:sldId id="260" r:id="rId4"/>
    <p:sldId id="284" r:id="rId5"/>
    <p:sldId id="261" r:id="rId6"/>
    <p:sldId id="262" r:id="rId7"/>
    <p:sldId id="263" r:id="rId8"/>
    <p:sldId id="264" r:id="rId9"/>
    <p:sldId id="270" r:id="rId10"/>
    <p:sldId id="274" r:id="rId11"/>
    <p:sldId id="281" r:id="rId12"/>
    <p:sldId id="283" r:id="rId13"/>
    <p:sldId id="282" r:id="rId14"/>
    <p:sldId id="275" r:id="rId15"/>
    <p:sldId id="276" r:id="rId16"/>
    <p:sldId id="27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5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1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2F85A-E892-4E14-A651-99589C766D9E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6A342-3388-4194-80BA-CE93A4EFA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62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9CD01E2-8758-446B-A943-4784F86373C2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s102d01</a:t>
            </a:r>
          </a:p>
        </p:txBody>
      </p:sp>
    </p:spTree>
    <p:extLst>
      <p:ext uri="{BB962C8B-B14F-4D97-AF65-F5344CB8AC3E}">
        <p14:creationId xmlns:p14="http://schemas.microsoft.com/office/powerpoint/2010/main" val="2794767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035B950-71BF-423C-8EC2-54EB5897E90E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0075"/>
            <a:ext cx="5130800" cy="4176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ERROR: Statement is not valid or it is used out of proper order.</a:t>
            </a:r>
          </a:p>
        </p:txBody>
      </p:sp>
    </p:spTree>
    <p:extLst>
      <p:ext uri="{BB962C8B-B14F-4D97-AF65-F5344CB8AC3E}">
        <p14:creationId xmlns:p14="http://schemas.microsoft.com/office/powerpoint/2010/main" val="1740440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0A79193-4242-4802-8B54-617CC75D1FF3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s102d04</a:t>
            </a:r>
          </a:p>
        </p:txBody>
      </p:sp>
    </p:spTree>
    <p:extLst>
      <p:ext uri="{BB962C8B-B14F-4D97-AF65-F5344CB8AC3E}">
        <p14:creationId xmlns:p14="http://schemas.microsoft.com/office/powerpoint/2010/main" val="738255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FFC03C-0217-4D71-846D-7B65A2358684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s102d04</a:t>
            </a:r>
          </a:p>
        </p:txBody>
      </p:sp>
    </p:spTree>
    <p:extLst>
      <p:ext uri="{BB962C8B-B14F-4D97-AF65-F5344CB8AC3E}">
        <p14:creationId xmlns:p14="http://schemas.microsoft.com/office/powerpoint/2010/main" val="1579520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6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6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0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39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47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15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1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2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486A3-1AF2-4246-BC5B-A2D29104F519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230DF-A3DA-4690-BDFC-47E9C1F8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8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262" y="2766219"/>
            <a:ext cx="4969476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PROC SQL, Overview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515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15661" y="-856"/>
            <a:ext cx="6764215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VALIDATE Keyword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515600" cy="3528890"/>
          </a:xfrm>
        </p:spPr>
        <p:txBody>
          <a:bodyPr>
            <a:normAutofit/>
          </a:bodyPr>
          <a:lstStyle/>
          <a:p>
            <a:pPr marL="114300" lvl="1" indent="0">
              <a:buNone/>
            </a:pPr>
            <a:r>
              <a:rPr lang="en-US" altLang="en-US" sz="2800" dirty="0"/>
              <a:t>Tests the syntax of a query without executing the query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Checks column name validity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dirty="0"/>
              <a:t>Prints error messages for invalid queries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b="1" dirty="0"/>
              <a:t>Is used only for SELECT statements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65ACA9-C301-4993-A479-802FF446C2B9}" type="slidenum">
              <a:rPr lang="en-US" altLang="en-US" sz="1400"/>
              <a:pPr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75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141784" y="118940"/>
            <a:ext cx="5439508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The VALIDATE Keyword</a:t>
            </a:r>
          </a:p>
        </p:txBody>
      </p:sp>
      <p:sp>
        <p:nvSpPr>
          <p:cNvPr id="5" name="Rectangle 4"/>
          <p:cNvSpPr/>
          <p:nvPr/>
        </p:nvSpPr>
        <p:spPr>
          <a:xfrm>
            <a:off x="474785" y="2274838"/>
            <a:ext cx="112717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validate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select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Employee_Gender,Salary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from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where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'M'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by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16606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4886" y="1859340"/>
            <a:ext cx="1099751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validate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from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select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Salary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where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'M'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by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EmpID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9474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99" y="2521059"/>
            <a:ext cx="1043646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 smtClean="0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smtClean="0">
                <a:solidFill>
                  <a:srgbClr val="0000FF"/>
                </a:solidFill>
                <a:latin typeface="Lucida Console" panose="020B0609040504020204" pitchFamily="49" charset="0"/>
              </a:rPr>
              <a:t>validate</a:t>
            </a:r>
            <a:endParaRPr lang="en-US" sz="2400" dirty="0" smtClean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  select </a:t>
            </a:r>
            <a:r>
              <a:rPr lang="en-US" sz="2400" dirty="0" err="1" smtClean="0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, Salary,</a:t>
            </a:r>
          </a:p>
          <a:p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     from </a:t>
            </a:r>
            <a:r>
              <a:rPr lang="en-US" sz="2400" dirty="0" err="1" smtClean="0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 smtClean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     where </a:t>
            </a:r>
            <a:r>
              <a:rPr lang="en-US" sz="2400" dirty="0" err="1" smtClean="0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 smtClean="0">
                <a:solidFill>
                  <a:srgbClr val="800080"/>
                </a:solidFill>
                <a:latin typeface="Lucida Console" panose="020B0609040504020204" pitchFamily="49" charset="0"/>
              </a:rPr>
              <a:t>'F'</a:t>
            </a:r>
            <a:endParaRPr lang="en-US" sz="2400" dirty="0" smtClean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 smtClean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by Salary </a:t>
            </a:r>
            <a:r>
              <a:rPr lang="en-US" sz="2400" dirty="0" err="1" smtClean="0">
                <a:solidFill>
                  <a:srgbClr val="0000FF"/>
                </a:solidFill>
                <a:latin typeface="Lucida Console" panose="020B0609040504020204" pitchFamily="49" charset="0"/>
              </a:rPr>
              <a:t>desc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smtClean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3606" y="0"/>
            <a:ext cx="4203357" cy="1325563"/>
          </a:xfrm>
        </p:spPr>
        <p:txBody>
          <a:bodyPr/>
          <a:lstStyle/>
          <a:p>
            <a:r>
              <a:rPr lang="en-US" dirty="0" smtClean="0"/>
              <a:t>A common error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41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31790"/>
          </a:xfrm>
        </p:spPr>
        <p:txBody>
          <a:bodyPr>
            <a:noAutofit/>
          </a:bodyPr>
          <a:lstStyle/>
          <a:p>
            <a:r>
              <a:rPr lang="en-US" altLang="en-US" sz="3200" dirty="0"/>
              <a:t>The NOEXEC </a:t>
            </a:r>
            <a:r>
              <a:rPr lang="en-US" altLang="en-US" sz="3200" b="1" dirty="0"/>
              <a:t>Option</a:t>
            </a:r>
            <a:r>
              <a:rPr lang="en-US" altLang="en-US" sz="3200" dirty="0"/>
              <a:t> checks the syntax of the entire procedure without executing the statements.</a:t>
            </a:r>
            <a:br>
              <a:rPr lang="en-US" altLang="en-US" sz="3200" dirty="0"/>
            </a:br>
            <a:endParaRPr lang="en-US" altLang="en-US" sz="3200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D054532-95CB-4BBD-8D44-C10755478063}" type="slidenum">
              <a:rPr lang="en-US" altLang="en-US" sz="1400"/>
              <a:pPr/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1751" name="Text Box 11"/>
          <p:cNvSpPr txBox="1">
            <a:spLocks noChangeArrowheads="1"/>
          </p:cNvSpPr>
          <p:nvPr/>
        </p:nvSpPr>
        <p:spPr bwMode="auto">
          <a:xfrm>
            <a:off x="2768601" y="5740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b="1" noProof="1"/>
          </a:p>
        </p:txBody>
      </p:sp>
      <p:sp>
        <p:nvSpPr>
          <p:cNvPr id="2" name="Rectangle 1"/>
          <p:cNvSpPr/>
          <p:nvPr/>
        </p:nvSpPr>
        <p:spPr>
          <a:xfrm>
            <a:off x="461319" y="1984751"/>
            <a:ext cx="114423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noexec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Employee_Gender,Salary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'M'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Employee_Gender,Salary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'M'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93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Resetting Options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0D81E8-D6E3-4777-8596-BDF2BF3DB9E9}" type="slidenum">
              <a:rPr lang="en-US" altLang="en-US" sz="1400"/>
              <a:pPr/>
              <a:t>15</a:t>
            </a:fld>
            <a:endParaRPr lang="en-US" altLang="en-US" sz="1400" dirty="0">
              <a:latin typeface="Times New Roman" panose="02020603050405020304" pitchFamily="18" charset="0"/>
            </a:endParaRPr>
          </a:p>
        </p:txBody>
      </p:sp>
      <p:sp>
        <p:nvSpPr>
          <p:cNvPr id="123915" name="Text Box 11"/>
          <p:cNvSpPr txBox="1">
            <a:spLocks noChangeArrowheads="1"/>
          </p:cNvSpPr>
          <p:nvPr/>
        </p:nvSpPr>
        <p:spPr bwMode="auto">
          <a:xfrm>
            <a:off x="5991226" y="723039"/>
            <a:ext cx="1987724" cy="58477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/>
            </a:outerShdw>
          </a:effectLst>
        </p:spPr>
        <p:txBody>
          <a:bodyPr wrap="none" lIns="88900" tIns="152400" rIns="88900" bIns="1524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latin typeface="Arial"/>
              </a:rPr>
              <a:t>RESET</a:t>
            </a:r>
            <a:r>
              <a:rPr lang="en-US" dirty="0">
                <a:latin typeface="Arial"/>
              </a:rPr>
              <a:t> </a:t>
            </a:r>
            <a:r>
              <a:rPr lang="en-US" i="1" dirty="0">
                <a:latin typeface="Arial"/>
              </a:rPr>
              <a:t>option(s)</a:t>
            </a:r>
            <a:r>
              <a:rPr lang="en-US" b="1" dirty="0">
                <a:latin typeface="Arial"/>
              </a:rPr>
              <a:t>;</a:t>
            </a:r>
          </a:p>
        </p:txBody>
      </p:sp>
      <p:sp>
        <p:nvSpPr>
          <p:cNvPr id="2" name="Rectangle 1"/>
          <p:cNvSpPr/>
          <p:nvPr/>
        </p:nvSpPr>
        <p:spPr>
          <a:xfrm>
            <a:off x="958361" y="1782396"/>
            <a:ext cx="1106072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noexec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Employee_Gender,Salary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'F'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desc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exec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Employee_Gender,Salary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'F'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desc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60822" y="1782396"/>
            <a:ext cx="1169773" cy="4006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94703" y="3657600"/>
            <a:ext cx="2166551" cy="3789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7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PROC SQL supports many statements in addition to the SELECT statement.</a:t>
            </a: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EA2EB2C-DF78-490E-A721-54FBDE9474F3}" type="slidenum">
              <a:rPr lang="en-US" altLang="en-US" sz="1400"/>
              <a:pPr/>
              <a:t>16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6" name="Rectangle 2"/>
          <p:cNvSpPr>
            <a:spLocks noChangeArrowheads="1"/>
          </p:cNvSpPr>
          <p:nvPr/>
        </p:nvSpPr>
        <p:spPr bwMode="auto">
          <a:xfrm>
            <a:off x="1912938" y="1544639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600" dirty="0"/>
          </a:p>
          <a:p>
            <a:r>
              <a:rPr lang="en-US" altLang="en-US" b="1" dirty="0"/>
              <a:t> PROC SQL</a:t>
            </a:r>
            <a:r>
              <a:rPr lang="en-US" altLang="en-US" dirty="0"/>
              <a:t> &lt;</a:t>
            </a:r>
            <a:r>
              <a:rPr lang="en-US" altLang="en-US" i="1" dirty="0"/>
              <a:t>option</a:t>
            </a:r>
            <a:r>
              <a:rPr lang="en-US" altLang="en-US" dirty="0"/>
              <a:t> &lt;</a:t>
            </a:r>
            <a:r>
              <a:rPr lang="en-US" altLang="en-US" i="1" dirty="0"/>
              <a:t>option</a:t>
            </a:r>
            <a:r>
              <a:rPr lang="en-US" altLang="en-US" dirty="0"/>
              <a:t>&gt;...&gt;</a:t>
            </a:r>
            <a:r>
              <a:rPr lang="en-US" altLang="en-US" b="1" dirty="0"/>
              <a:t>;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16438" name="Text Box 54"/>
          <p:cNvSpPr txBox="1">
            <a:spLocks noChangeArrowheads="1"/>
          </p:cNvSpPr>
          <p:nvPr/>
        </p:nvSpPr>
        <p:spPr bwMode="auto">
          <a:xfrm>
            <a:off x="2709863" y="2638426"/>
            <a:ext cx="2346796" cy="58477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lIns="88900" tIns="152400" rIns="88900" bIns="152400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00"/>
                </a:solidFill>
                <a:latin typeface="Arial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Arial"/>
              </a:rPr>
              <a:t>expression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;</a:t>
            </a:r>
          </a:p>
        </p:txBody>
      </p:sp>
      <p:sp>
        <p:nvSpPr>
          <p:cNvPr id="16439" name="Text Box 55"/>
          <p:cNvSpPr txBox="1">
            <a:spLocks noChangeArrowheads="1"/>
          </p:cNvSpPr>
          <p:nvPr/>
        </p:nvSpPr>
        <p:spPr bwMode="auto">
          <a:xfrm>
            <a:off x="2709863" y="4543426"/>
            <a:ext cx="2282676" cy="58477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lIns="88900" tIns="152400" rIns="88900" bIns="152400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00"/>
                </a:solidFill>
                <a:latin typeface="Arial"/>
              </a:rPr>
              <a:t>INSERT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Arial"/>
              </a:rPr>
              <a:t>expression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;</a:t>
            </a:r>
          </a:p>
        </p:txBody>
      </p:sp>
      <p:sp>
        <p:nvSpPr>
          <p:cNvPr id="16440" name="Text Box 56"/>
          <p:cNvSpPr txBox="1">
            <a:spLocks noChangeArrowheads="1"/>
          </p:cNvSpPr>
          <p:nvPr/>
        </p:nvSpPr>
        <p:spPr bwMode="auto">
          <a:xfrm>
            <a:off x="2709864" y="3552826"/>
            <a:ext cx="2368149" cy="58477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lIns="88900" tIns="152400" rIns="88900" bIns="152400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00"/>
                </a:solidFill>
                <a:latin typeface="Arial"/>
              </a:rPr>
              <a:t>CREATE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Arial"/>
              </a:rPr>
              <a:t>expression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;</a:t>
            </a:r>
          </a:p>
        </p:txBody>
      </p:sp>
      <p:sp>
        <p:nvSpPr>
          <p:cNvPr id="16441" name="Text Box 57"/>
          <p:cNvSpPr txBox="1">
            <a:spLocks noChangeArrowheads="1"/>
          </p:cNvSpPr>
          <p:nvPr/>
        </p:nvSpPr>
        <p:spPr bwMode="auto">
          <a:xfrm>
            <a:off x="2709864" y="5513389"/>
            <a:ext cx="2628925" cy="58477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lIns="88900" tIns="152400" rIns="88900" bIns="152400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00"/>
                </a:solidFill>
                <a:latin typeface="Arial"/>
              </a:rPr>
              <a:t>DESCRIBE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Arial"/>
              </a:rPr>
              <a:t>expression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075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317631" y="0"/>
            <a:ext cx="2506520" cy="1325563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PROC SQL</a:t>
            </a:r>
            <a:endParaRPr lang="en-US" b="1" u="sng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4269" y="1712130"/>
            <a:ext cx="113450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3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3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3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3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3600" dirty="0" err="1" smtClean="0">
                <a:solidFill>
                  <a:srgbClr val="0000FF"/>
                </a:solidFill>
                <a:latin typeface="Lucida Console" panose="020B0609040504020204" pitchFamily="49" charset="0"/>
              </a:rPr>
              <a:t>sql</a:t>
            </a:r>
            <a:r>
              <a:rPr lang="en-US" sz="3600" dirty="0" smtClean="0">
                <a:solidFill>
                  <a:srgbClr val="0000FF"/>
                </a:solidFill>
                <a:latin typeface="Lucida Console" panose="020B0609040504020204" pitchFamily="49" charset="0"/>
              </a:rPr>
              <a:t> statements</a:t>
            </a:r>
            <a:endParaRPr lang="en-US" sz="3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36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36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…</a:t>
            </a:r>
            <a:endParaRPr lang="en-US" sz="3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3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3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6469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The SQL Procedure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" lvl="1" indent="0">
              <a:buNone/>
            </a:pPr>
            <a:r>
              <a:rPr lang="en-US" altLang="en-US" dirty="0"/>
              <a:t>The PROC SQL statement does not need to be repeated with each query.</a:t>
            </a:r>
          </a:p>
          <a:p>
            <a:pPr marL="114300" lvl="1" indent="0">
              <a:buNone/>
            </a:pPr>
            <a:endParaRPr lang="en-US" altLang="en-US" dirty="0"/>
          </a:p>
          <a:p>
            <a:pPr marL="114300" lvl="1" indent="0">
              <a:buNone/>
            </a:pPr>
            <a:r>
              <a:rPr lang="en-US" altLang="en-US" dirty="0"/>
              <a:t>Each statement is processed individually.</a:t>
            </a:r>
          </a:p>
          <a:p>
            <a:pPr marL="114300" lvl="1" indent="0">
              <a:buNone/>
            </a:pPr>
            <a:endParaRPr lang="en-US" altLang="en-US" dirty="0"/>
          </a:p>
          <a:p>
            <a:pPr marL="114300" lvl="1" indent="0">
              <a:buNone/>
            </a:pPr>
            <a:r>
              <a:rPr lang="en-US" altLang="en-US" dirty="0"/>
              <a:t>No PROC PRINT step is needed to view query results. </a:t>
            </a:r>
          </a:p>
          <a:p>
            <a:pPr marL="114300" lvl="1" indent="0">
              <a:buNone/>
            </a:pPr>
            <a:endParaRPr lang="en-US" altLang="en-US" dirty="0"/>
          </a:p>
          <a:p>
            <a:pPr marL="114300" lvl="1" indent="0">
              <a:buNone/>
            </a:pPr>
            <a:r>
              <a:rPr lang="en-US" altLang="en-US" dirty="0"/>
              <a:t>No PROC SORT step is needed to order query results.</a:t>
            </a:r>
          </a:p>
          <a:p>
            <a:pPr marL="114300" lvl="1" indent="0">
              <a:buNone/>
            </a:pPr>
            <a:endParaRPr lang="en-US" altLang="en-US" dirty="0"/>
          </a:p>
          <a:p>
            <a:pPr marL="114300" lvl="1" indent="0">
              <a:buNone/>
            </a:pPr>
            <a:r>
              <a:rPr lang="en-US" altLang="en-US" b="1" dirty="0"/>
              <a:t>No RUN statement is needed.</a:t>
            </a:r>
          </a:p>
          <a:p>
            <a:pPr marL="114300" lvl="1" indent="0">
              <a:buNone/>
            </a:pPr>
            <a:endParaRPr lang="en-US" altLang="en-US" b="1" dirty="0"/>
          </a:p>
          <a:p>
            <a:pPr marL="114300" lvl="1" indent="0">
              <a:buNone/>
            </a:pPr>
            <a:r>
              <a:rPr lang="en-US" altLang="en-US" b="1" dirty="0"/>
              <a:t>PROC SQL is terminated with a QUIT statement.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8DB4E59-534E-4524-B218-9DDE93F0F87D}" type="slidenum">
              <a:rPr lang="en-US" altLang="en-US" sz="1400"/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63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317631" y="0"/>
            <a:ext cx="4832838" cy="1325563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select </a:t>
            </a:r>
            <a:r>
              <a:rPr lang="en-US" b="1" u="sng" dirty="0"/>
              <a:t>statement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4269" y="1712130"/>
            <a:ext cx="1134500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34656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The SELECT </a:t>
            </a:r>
            <a:r>
              <a:rPr lang="en-US" altLang="en-US" b="1" dirty="0"/>
              <a:t>Statement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000000"/>
                </a:solidFill>
              </a:rPr>
              <a:t>begins with the SELECT keyword and ends with a semicolon</a:t>
            </a:r>
            <a:r>
              <a:rPr lang="en-US" altLang="en-US" sz="4800" dirty="0">
                <a:solidFill>
                  <a:srgbClr val="000000"/>
                </a:solidFill>
              </a:rPr>
              <a:t>.</a:t>
            </a:r>
            <a:endParaRPr lang="en-US" alt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0C37A9-04E4-4D70-AE0E-CCA78F1E7D63}" type="slidenum">
              <a:rPr lang="en-US" altLang="en-US" sz="1400"/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3531" y="5817976"/>
            <a:ext cx="7312269" cy="461665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lvl="0"/>
            <a:r>
              <a:rPr lang="en-US" altLang="en-US" sz="2400" dirty="0">
                <a:solidFill>
                  <a:srgbClr val="000000"/>
                </a:solidFill>
              </a:rPr>
              <a:t>The SELECT </a:t>
            </a:r>
            <a:r>
              <a:rPr lang="en-US" altLang="en-US" sz="2400" b="1" dirty="0">
                <a:solidFill>
                  <a:srgbClr val="000000"/>
                </a:solidFill>
              </a:rPr>
              <a:t>statement</a:t>
            </a:r>
            <a:r>
              <a:rPr lang="en-US" altLang="en-US" sz="2400" dirty="0">
                <a:solidFill>
                  <a:srgbClr val="000000"/>
                </a:solidFill>
              </a:rPr>
              <a:t> can contain multiple </a:t>
            </a:r>
            <a:r>
              <a:rPr lang="en-US" altLang="en-US" sz="2400" b="1" dirty="0"/>
              <a:t>clauses</a:t>
            </a:r>
            <a:r>
              <a:rPr lang="en-US" altLang="en-US" sz="2400" dirty="0">
                <a:solidFill>
                  <a:srgbClr val="000000"/>
                </a:solidFill>
              </a:rPr>
              <a:t>.</a:t>
            </a:r>
            <a:endParaRPr lang="en-US" altLang="en-US" sz="2400" dirty="0">
              <a:solidFill>
                <a:prstClr val="black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200" y="2239724"/>
            <a:ext cx="1018735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Employee_Gender,Salary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"F"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</a:t>
            </a:r>
            <a:r>
              <a:rPr lang="en-US" sz="2400" dirty="0" err="1" smtClean="0">
                <a:solidFill>
                  <a:srgbClr val="0000FF"/>
                </a:solidFill>
                <a:latin typeface="Lucida Console" panose="020B0609040504020204" pitchFamily="49" charset="0"/>
              </a:rPr>
              <a:t>desc</a:t>
            </a:r>
            <a:endParaRPr lang="en-US" sz="2400" dirty="0" smtClean="0">
              <a:solidFill>
                <a:srgbClr val="0000FF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6741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SELECT Statement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A SELECT statement contains smaller building blocks called </a:t>
            </a:r>
            <a:r>
              <a:rPr lang="en-US" altLang="en-US" i="1" dirty="0"/>
              <a:t>clauses</a:t>
            </a:r>
            <a:r>
              <a:rPr lang="en-US" altLang="en-US" dirty="0"/>
              <a:t>. 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170E63-F46F-4222-AF74-4AD031B3311B}" type="slidenum">
              <a:rPr lang="en-US" altLang="en-US" sz="1400"/>
              <a:pPr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200" y="2644170"/>
            <a:ext cx="107764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Employee_Gender,Salary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"F"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desc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780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SELECT Statement Syntax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FE832ED-23D5-43D4-AA69-8C449BA34178}" type="slidenum">
              <a:rPr lang="en-US" altLang="en-US" sz="1400"/>
              <a:pPr/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986692" y="2224454"/>
            <a:ext cx="10047653" cy="2523768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 tIns="152400" bIns="152400">
            <a:spAutoFit/>
          </a:bodyPr>
          <a:lstStyle/>
          <a:p>
            <a:pPr>
              <a:tabLst>
                <a:tab pos="627063" algn="l"/>
                <a:tab pos="1320800" algn="l"/>
              </a:tabLst>
              <a:defRPr/>
            </a:pPr>
            <a:r>
              <a:rPr lang="en-US" sz="2400" b="1" dirty="0">
                <a:latin typeface="Arial"/>
              </a:rPr>
              <a:t>SELECT</a:t>
            </a:r>
            <a:r>
              <a:rPr lang="en-US" sz="2400" dirty="0">
                <a:solidFill>
                  <a:srgbClr val="0000FF"/>
                </a:solidFill>
                <a:latin typeface="Arial"/>
              </a:rPr>
              <a:t> </a:t>
            </a:r>
            <a:r>
              <a:rPr lang="en-US" sz="2400" i="1" dirty="0">
                <a:latin typeface="Arial"/>
              </a:rPr>
              <a:t>column-1&lt;, ...column-n&gt;</a:t>
            </a:r>
            <a:endParaRPr lang="en-US" sz="2400" dirty="0">
              <a:solidFill>
                <a:srgbClr val="0000FF"/>
              </a:solidFill>
              <a:latin typeface="Arial"/>
            </a:endParaRPr>
          </a:p>
          <a:p>
            <a:pPr>
              <a:tabLst>
                <a:tab pos="627063" algn="l"/>
                <a:tab pos="1320800" algn="l"/>
              </a:tabLst>
              <a:defRPr/>
            </a:pPr>
            <a:r>
              <a:rPr lang="en-US" sz="2400" dirty="0">
                <a:latin typeface="Arial"/>
              </a:rPr>
              <a:t>	</a:t>
            </a:r>
            <a:r>
              <a:rPr lang="en-US" sz="2400" b="1" dirty="0">
                <a:latin typeface="Arial"/>
              </a:rPr>
              <a:t>FROM</a:t>
            </a:r>
            <a:r>
              <a:rPr lang="en-US" sz="2400" dirty="0">
                <a:latin typeface="Arial"/>
              </a:rPr>
              <a:t> </a:t>
            </a:r>
            <a:r>
              <a:rPr lang="en-US" sz="2400" i="1" dirty="0">
                <a:latin typeface="Arial"/>
              </a:rPr>
              <a:t>table-1|view-1&lt;, </a:t>
            </a:r>
            <a:r>
              <a:rPr lang="en-US" sz="2400" dirty="0">
                <a:latin typeface="Arial"/>
              </a:rPr>
              <a:t>...</a:t>
            </a:r>
            <a:r>
              <a:rPr lang="en-US" sz="2400" i="1" dirty="0">
                <a:latin typeface="Arial"/>
              </a:rPr>
              <a:t>table-n|view-n&gt;</a:t>
            </a:r>
            <a:endParaRPr lang="en-US" sz="2400" dirty="0">
              <a:latin typeface="Arial"/>
            </a:endParaRPr>
          </a:p>
          <a:p>
            <a:pPr>
              <a:tabLst>
                <a:tab pos="627063" algn="l"/>
                <a:tab pos="1320800" algn="l"/>
              </a:tabLst>
              <a:defRPr/>
            </a:pPr>
            <a:r>
              <a:rPr lang="en-US" sz="2400" dirty="0">
                <a:latin typeface="Arial"/>
              </a:rPr>
              <a:t>	&lt;</a:t>
            </a:r>
            <a:r>
              <a:rPr lang="en-US" sz="2400" b="1" dirty="0">
                <a:latin typeface="Arial"/>
              </a:rPr>
              <a:t>WHERE</a:t>
            </a:r>
            <a:r>
              <a:rPr lang="en-US" sz="2400" dirty="0">
                <a:latin typeface="Arial"/>
              </a:rPr>
              <a:t> </a:t>
            </a:r>
            <a:r>
              <a:rPr lang="en-US" sz="2400" i="1" dirty="0">
                <a:latin typeface="Arial"/>
              </a:rPr>
              <a:t>expression&gt;</a:t>
            </a:r>
            <a:endParaRPr lang="en-US" sz="2400" dirty="0">
              <a:latin typeface="Arial"/>
            </a:endParaRPr>
          </a:p>
          <a:p>
            <a:pPr>
              <a:tabLst>
                <a:tab pos="627063" algn="l"/>
                <a:tab pos="1320800" algn="l"/>
              </a:tabLst>
              <a:defRPr/>
            </a:pPr>
            <a:r>
              <a:rPr lang="en-US" sz="2400" dirty="0">
                <a:latin typeface="Arial"/>
              </a:rPr>
              <a:t>	&lt;</a:t>
            </a:r>
            <a:r>
              <a:rPr lang="en-US" sz="2400" b="1" dirty="0">
                <a:latin typeface="Arial"/>
              </a:rPr>
              <a:t>GROUP</a:t>
            </a:r>
            <a:r>
              <a:rPr lang="en-US" sz="2400" dirty="0">
                <a:latin typeface="Arial"/>
              </a:rPr>
              <a:t> </a:t>
            </a:r>
            <a:r>
              <a:rPr lang="en-US" sz="2400" b="1" dirty="0">
                <a:latin typeface="Arial"/>
              </a:rPr>
              <a:t>BY</a:t>
            </a:r>
            <a:r>
              <a:rPr lang="en-US" sz="2400" dirty="0">
                <a:latin typeface="Arial"/>
              </a:rPr>
              <a:t> </a:t>
            </a:r>
            <a:r>
              <a:rPr lang="en-US" sz="2400" i="1" dirty="0">
                <a:latin typeface="Arial"/>
              </a:rPr>
              <a:t>column-1&lt;,</a:t>
            </a:r>
            <a:r>
              <a:rPr lang="en-US" sz="2400" dirty="0">
                <a:latin typeface="Arial"/>
              </a:rPr>
              <a:t> …</a:t>
            </a:r>
            <a:r>
              <a:rPr lang="en-US" sz="2400" i="1" dirty="0">
                <a:latin typeface="Arial"/>
              </a:rPr>
              <a:t>column-n&gt;</a:t>
            </a:r>
            <a:r>
              <a:rPr lang="en-US" sz="2400" dirty="0">
                <a:latin typeface="Arial"/>
              </a:rPr>
              <a:t>&gt;</a:t>
            </a:r>
          </a:p>
          <a:p>
            <a:pPr>
              <a:tabLst>
                <a:tab pos="627063" algn="l"/>
                <a:tab pos="1320800" algn="l"/>
              </a:tabLst>
              <a:defRPr/>
            </a:pPr>
            <a:r>
              <a:rPr lang="en-US" sz="2400" dirty="0">
                <a:latin typeface="Arial"/>
              </a:rPr>
              <a:t>	&lt;</a:t>
            </a:r>
            <a:r>
              <a:rPr lang="en-US" sz="2400" b="1" dirty="0">
                <a:latin typeface="Arial"/>
              </a:rPr>
              <a:t>HAVING</a:t>
            </a:r>
            <a:r>
              <a:rPr lang="en-US" sz="2400" dirty="0">
                <a:latin typeface="Arial"/>
              </a:rPr>
              <a:t> </a:t>
            </a:r>
            <a:r>
              <a:rPr lang="en-US" sz="2400" i="1" dirty="0">
                <a:latin typeface="Arial"/>
              </a:rPr>
              <a:t>expression&gt;</a:t>
            </a:r>
            <a:endParaRPr lang="en-US" sz="2400" dirty="0">
              <a:latin typeface="Arial"/>
            </a:endParaRPr>
          </a:p>
          <a:p>
            <a:pPr>
              <a:tabLst>
                <a:tab pos="627063" algn="l"/>
                <a:tab pos="1320800" algn="l"/>
              </a:tabLst>
              <a:defRPr/>
            </a:pPr>
            <a:r>
              <a:rPr lang="en-US" sz="2400" dirty="0">
                <a:latin typeface="Arial"/>
              </a:rPr>
              <a:t>	&lt;</a:t>
            </a:r>
            <a:r>
              <a:rPr lang="en-US" sz="2400" b="1" dirty="0">
                <a:latin typeface="Arial"/>
              </a:rPr>
              <a:t>ORDER BY</a:t>
            </a:r>
            <a:r>
              <a:rPr lang="en-US" sz="2400" dirty="0">
                <a:latin typeface="Arial"/>
              </a:rPr>
              <a:t> </a:t>
            </a:r>
            <a:r>
              <a:rPr lang="en-US" sz="2400" i="1" dirty="0">
                <a:latin typeface="Arial"/>
              </a:rPr>
              <a:t>column-1&lt;DESC&gt;&lt;, …column-n&gt;&gt;</a:t>
            </a:r>
            <a:r>
              <a:rPr lang="en-US" sz="2400" b="1" dirty="0">
                <a:latin typeface="Arial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3810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Features of the SELECT Statement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lvl="1" indent="0">
              <a:buNone/>
            </a:pPr>
            <a:r>
              <a:rPr lang="en-US" altLang="en-US" sz="3200" dirty="0"/>
              <a:t>Selects data that meets certain conditions</a:t>
            </a:r>
          </a:p>
          <a:p>
            <a:pPr marL="114300" lvl="1" indent="0">
              <a:buNone/>
            </a:pPr>
            <a:endParaRPr lang="en-US" altLang="en-US" sz="3200" dirty="0"/>
          </a:p>
          <a:p>
            <a:pPr marL="114300" lvl="1" indent="0">
              <a:buNone/>
            </a:pPr>
            <a:r>
              <a:rPr lang="en-US" altLang="en-US" sz="3200" dirty="0"/>
              <a:t>Groups data</a:t>
            </a:r>
          </a:p>
          <a:p>
            <a:pPr marL="114300" lvl="1" indent="0">
              <a:buNone/>
            </a:pPr>
            <a:endParaRPr lang="en-US" altLang="en-US" sz="3200" dirty="0"/>
          </a:p>
          <a:p>
            <a:pPr marL="114300" lvl="1" indent="0">
              <a:buNone/>
            </a:pPr>
            <a:r>
              <a:rPr lang="en-US" altLang="en-US" sz="3200" dirty="0"/>
              <a:t>Specifies an order for the data</a:t>
            </a:r>
          </a:p>
          <a:p>
            <a:pPr marL="114300" lvl="1" indent="0">
              <a:buNone/>
            </a:pPr>
            <a:endParaRPr lang="en-US" altLang="en-US" sz="3200" dirty="0"/>
          </a:p>
          <a:p>
            <a:pPr marL="114300" lvl="1" indent="0">
              <a:buNone/>
            </a:pPr>
            <a:r>
              <a:rPr lang="en-US" altLang="en-US" sz="3200" dirty="0"/>
              <a:t>Formats the data</a:t>
            </a:r>
          </a:p>
          <a:p>
            <a:pPr marL="114300" lvl="1" indent="0">
              <a:buNone/>
            </a:pPr>
            <a:endParaRPr lang="en-US" altLang="en-US" sz="3200" dirty="0"/>
          </a:p>
          <a:p>
            <a:pPr marL="114300" lvl="1" indent="0">
              <a:buNone/>
            </a:pPr>
            <a:r>
              <a:rPr lang="en-US" altLang="en-US" sz="3200" b="1" dirty="0"/>
              <a:t>Queries 1 to 256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D2F0C5C-55BC-41C1-9C06-C010354E8861}" type="slidenum">
              <a:rPr lang="en-US" altLang="en-US" sz="1400"/>
              <a:pPr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89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443654" y="0"/>
            <a:ext cx="7599484" cy="4396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The order of clauses in important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B7AB177-D90D-45A1-B7FC-5A1D78ABE469}" type="slidenum">
              <a:rPr lang="en-US" altLang="en-US" sz="1400"/>
              <a:pPr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3429" y="546496"/>
            <a:ext cx="1140362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/*1*/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Salary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'M'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8000"/>
                </a:solidFill>
                <a:latin typeface="Lucida Console" panose="020B0609040504020204" pitchFamily="49" charset="0"/>
              </a:rPr>
              <a:t>/* 2 */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FF0000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select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Salary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where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'M'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order by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824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Quiz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469</Words>
  <Application>Microsoft Office PowerPoint</Application>
  <PresentationFormat>Widescreen</PresentationFormat>
  <Paragraphs>159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Lucida Console</vt:lpstr>
      <vt:lpstr>Times New Roman</vt:lpstr>
      <vt:lpstr>Office Theme</vt:lpstr>
      <vt:lpstr>PROC SQL, Overview</vt:lpstr>
      <vt:lpstr>PROC SQL</vt:lpstr>
      <vt:lpstr>The SQL Procedure</vt:lpstr>
      <vt:lpstr>The select statement</vt:lpstr>
      <vt:lpstr>The SELECT Statement begins with the SELECT keyword and ends with a semicolon.</vt:lpstr>
      <vt:lpstr>The SELECT Statement</vt:lpstr>
      <vt:lpstr>SELECT Statement Syntax</vt:lpstr>
      <vt:lpstr>Features of the SELECT Statement</vt:lpstr>
      <vt:lpstr>The order of clauses in important</vt:lpstr>
      <vt:lpstr>VALIDATE Keyword</vt:lpstr>
      <vt:lpstr>PowerPoint Presentation</vt:lpstr>
      <vt:lpstr>PowerPoint Presentation</vt:lpstr>
      <vt:lpstr>A common error</vt:lpstr>
      <vt:lpstr>The NOEXEC Option checks the syntax of the entire procedure without executing the statements. </vt:lpstr>
      <vt:lpstr>Resetting Options</vt:lpstr>
      <vt:lpstr>PROC SQL supports many statements in addition to the SELECT statement.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24</cp:revision>
  <dcterms:created xsi:type="dcterms:W3CDTF">2014-12-19T18:38:49Z</dcterms:created>
  <dcterms:modified xsi:type="dcterms:W3CDTF">2016-12-21T16:46:45Z</dcterms:modified>
</cp:coreProperties>
</file>