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9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7" r:id="rId2"/>
    <p:sldId id="259" r:id="rId3"/>
    <p:sldId id="267" r:id="rId4"/>
    <p:sldId id="260" r:id="rId5"/>
    <p:sldId id="261" r:id="rId6"/>
    <p:sldId id="305" r:id="rId7"/>
    <p:sldId id="268" r:id="rId8"/>
    <p:sldId id="314" r:id="rId9"/>
    <p:sldId id="307" r:id="rId10"/>
    <p:sldId id="270" r:id="rId11"/>
    <p:sldId id="271" r:id="rId12"/>
    <p:sldId id="273" r:id="rId13"/>
    <p:sldId id="308" r:id="rId14"/>
    <p:sldId id="313" r:id="rId15"/>
    <p:sldId id="274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315" r:id="rId24"/>
    <p:sldId id="286" r:id="rId25"/>
    <p:sldId id="287" r:id="rId26"/>
    <p:sldId id="288" r:id="rId27"/>
    <p:sldId id="289" r:id="rId28"/>
    <p:sldId id="290" r:id="rId29"/>
    <p:sldId id="291" r:id="rId30"/>
    <p:sldId id="309" r:id="rId31"/>
    <p:sldId id="292" r:id="rId32"/>
    <p:sldId id="316" r:id="rId33"/>
    <p:sldId id="299" r:id="rId34"/>
    <p:sldId id="300" r:id="rId35"/>
    <p:sldId id="317" r:id="rId36"/>
    <p:sldId id="318" r:id="rId37"/>
    <p:sldId id="321" r:id="rId38"/>
    <p:sldId id="322" r:id="rId39"/>
    <p:sldId id="324" r:id="rId40"/>
    <p:sldId id="325" r:id="rId41"/>
    <p:sldId id="323" r:id="rId42"/>
    <p:sldId id="326" r:id="rId43"/>
    <p:sldId id="327" r:id="rId44"/>
    <p:sldId id="312" r:id="rId45"/>
    <p:sldId id="306" r:id="rId46"/>
    <p:sldId id="310" r:id="rId47"/>
    <p:sldId id="311" r:id="rId48"/>
    <p:sldId id="32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70" autoAdjust="0"/>
  </p:normalViewPr>
  <p:slideViewPr>
    <p:cSldViewPr snapToGrid="0">
      <p:cViewPr varScale="1">
        <p:scale>
          <a:sx n="66" d="100"/>
          <a:sy n="66" d="100"/>
        </p:scale>
        <p:origin x="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04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0BF54-88B4-414B-8EA8-DCDE05541479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39498-AF77-4BE9-BC7C-BB4BDAD29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8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218736-E77C-4B1B-98E0-93E35B40D903}" type="slidenum">
              <a:rPr lang="en-US" altLang="en-US" sz="1200">
                <a:solidFill>
                  <a:srgbClr val="000000"/>
                </a:solidFill>
              </a:rPr>
              <a:pPr/>
              <a:t>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s102d07</a:t>
            </a:r>
          </a:p>
        </p:txBody>
      </p:sp>
    </p:spTree>
    <p:extLst>
      <p:ext uri="{BB962C8B-B14F-4D97-AF65-F5344CB8AC3E}">
        <p14:creationId xmlns:p14="http://schemas.microsoft.com/office/powerpoint/2010/main" val="4179185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D26BCE-27DD-4099-B139-4985551F12DA}" type="slidenum">
              <a:rPr lang="en-US" altLang="en-US" sz="1200">
                <a:solidFill>
                  <a:srgbClr val="000000"/>
                </a:solidFill>
              </a:rPr>
              <a:pPr/>
              <a:t>19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77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72160A-41FA-43AA-85E5-B90DFF6096D3}" type="slidenum">
              <a:rPr lang="en-US" altLang="en-US" sz="1200">
                <a:solidFill>
                  <a:srgbClr val="000000"/>
                </a:solidFill>
              </a:rPr>
              <a:pPr/>
              <a:t>21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24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311355-5D9E-4A7B-A315-D02426070BA4}" type="slidenum">
              <a:rPr lang="en-US" altLang="en-US" sz="1200">
                <a:solidFill>
                  <a:srgbClr val="000000"/>
                </a:solidFill>
              </a:rPr>
              <a:pPr/>
              <a:t>22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s102d09a</a:t>
            </a:r>
          </a:p>
        </p:txBody>
      </p:sp>
    </p:spTree>
    <p:extLst>
      <p:ext uri="{BB962C8B-B14F-4D97-AF65-F5344CB8AC3E}">
        <p14:creationId xmlns:p14="http://schemas.microsoft.com/office/powerpoint/2010/main" val="880248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to calculate age based</a:t>
            </a:r>
            <a:r>
              <a:rPr lang="en-US" baseline="0" dirty="0"/>
              <a:t> on birth date and date calculation is made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39498-AF77-4BE9-BC7C-BB4BDAD29A4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578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0E6889-4AA7-49E2-83CD-1C7216E698F5}" type="slidenum">
              <a:rPr lang="en-US" altLang="en-US" sz="1200">
                <a:solidFill>
                  <a:srgbClr val="000000"/>
                </a:solidFill>
              </a:rPr>
              <a:pPr/>
              <a:t>27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s102d10</a:t>
            </a:r>
          </a:p>
        </p:txBody>
      </p:sp>
    </p:spTree>
    <p:extLst>
      <p:ext uri="{BB962C8B-B14F-4D97-AF65-F5344CB8AC3E}">
        <p14:creationId xmlns:p14="http://schemas.microsoft.com/office/powerpoint/2010/main" val="96112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6F1BDB-33C7-4857-A050-8FB6F6047DF9}" type="slidenum">
              <a:rPr lang="en-US" altLang="en-US" sz="1200">
                <a:solidFill>
                  <a:srgbClr val="000000"/>
                </a:solidFill>
              </a:rPr>
              <a:pPr/>
              <a:t>28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s102d10</a:t>
            </a:r>
          </a:p>
        </p:txBody>
      </p:sp>
    </p:spTree>
    <p:extLst>
      <p:ext uri="{BB962C8B-B14F-4D97-AF65-F5344CB8AC3E}">
        <p14:creationId xmlns:p14="http://schemas.microsoft.com/office/powerpoint/2010/main" val="342334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031303-0B36-4F5A-BB81-2ACD35944CC5}" type="slidenum">
              <a:rPr lang="en-US" altLang="en-US" sz="1200">
                <a:solidFill>
                  <a:srgbClr val="000000"/>
                </a:solidFill>
              </a:rPr>
              <a:pPr/>
              <a:t>29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s102d10</a:t>
            </a:r>
          </a:p>
        </p:txBody>
      </p:sp>
    </p:spTree>
    <p:extLst>
      <p:ext uri="{BB962C8B-B14F-4D97-AF65-F5344CB8AC3E}">
        <p14:creationId xmlns:p14="http://schemas.microsoft.com/office/powerpoint/2010/main" val="3452583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031303-0B36-4F5A-BB81-2ACD35944CC5}" type="slidenum">
              <a:rPr lang="en-US" altLang="en-US" sz="1200">
                <a:solidFill>
                  <a:srgbClr val="000000"/>
                </a:solidFill>
              </a:rPr>
              <a:pPr/>
              <a:t>30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s102d10</a:t>
            </a:r>
          </a:p>
        </p:txBody>
      </p:sp>
    </p:spTree>
    <p:extLst>
      <p:ext uri="{BB962C8B-B14F-4D97-AF65-F5344CB8AC3E}">
        <p14:creationId xmlns:p14="http://schemas.microsoft.com/office/powerpoint/2010/main" val="1880073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E4568C-E409-4F87-9815-BF0BC8E09850}" type="slidenum">
              <a:rPr lang="en-US" altLang="en-US" sz="1200">
                <a:solidFill>
                  <a:srgbClr val="000000"/>
                </a:solidFill>
              </a:rPr>
              <a:pPr/>
              <a:t>31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s102d10</a:t>
            </a:r>
          </a:p>
        </p:txBody>
      </p:sp>
    </p:spTree>
    <p:extLst>
      <p:ext uri="{BB962C8B-B14F-4D97-AF65-F5344CB8AC3E}">
        <p14:creationId xmlns:p14="http://schemas.microsoft.com/office/powerpoint/2010/main" val="14278277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17AFCB-0721-45F1-B9D2-2141B72B0C92}" type="slidenum">
              <a:rPr lang="en-US" altLang="en-US" sz="1200">
                <a:solidFill>
                  <a:srgbClr val="000000"/>
                </a:solidFill>
              </a:rPr>
              <a:pPr/>
              <a:t>34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43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F45D78-70BF-4AE8-9D08-177BDBB3FF28}" type="slidenum">
              <a:rPr lang="en-US" altLang="en-US" sz="1200">
                <a:solidFill>
                  <a:srgbClr val="000000"/>
                </a:solidFill>
              </a:rPr>
              <a:pPr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983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limitation in </a:t>
            </a:r>
            <a:r>
              <a:rPr lang="en-US" dirty="0" err="1"/>
              <a:t>sql</a:t>
            </a:r>
            <a:r>
              <a:rPr lang="en-US" dirty="0"/>
              <a:t> is the lack of variable lists, you can get around much of this limitation with data set options.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39498-AF77-4BE9-BC7C-BB4BDAD29A4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79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A39A66-95EF-4F4B-B7CE-F647CE98CD53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27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F7A4C5-3C42-477C-A708-9F120327C085}" type="slidenum">
              <a:rPr lang="en-US" altLang="en-US" sz="1200">
                <a:solidFill>
                  <a:srgbClr val="000000"/>
                </a:solidFill>
              </a:rPr>
              <a:pPr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Desired variable are listed following the select keyword</a:t>
            </a:r>
          </a:p>
          <a:p>
            <a:r>
              <a:rPr lang="en-US" dirty="0"/>
              <a:t>Column names are separated by commas</a:t>
            </a:r>
          </a:p>
          <a:p>
            <a:r>
              <a:rPr lang="en-US" dirty="0"/>
              <a:t>No comma after the last variable name</a:t>
            </a:r>
          </a:p>
          <a:p>
            <a:pPr eaLnBrk="1" hangingPunct="1"/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690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EB7A2C-2278-4735-9D18-1A32F0F9C66D}" type="slidenum">
              <a:rPr lang="en-US" altLang="en-US" sz="1200">
                <a:solidFill>
                  <a:srgbClr val="000000"/>
                </a:solidFill>
              </a:rPr>
              <a:pPr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</a:rPr>
              <a:t>Note that the definition of bonus is backwards from what we would do in the data step.</a:t>
            </a: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</a:rPr>
              <a:t>We do the calculation first, then the as keyword.  The function of the as keyword is just to put in the column header of the report.</a:t>
            </a:r>
          </a:p>
          <a:p>
            <a:pPr eaLnBrk="1" hangingPunct="1"/>
            <a:endParaRPr lang="en-US" altLang="en-US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</a:rPr>
              <a:t>When a data set is created, the as keyword causes a variable of that name to be created.</a:t>
            </a:r>
          </a:p>
        </p:txBody>
      </p:sp>
    </p:spTree>
    <p:extLst>
      <p:ext uri="{BB962C8B-B14F-4D97-AF65-F5344CB8AC3E}">
        <p14:creationId xmlns:p14="http://schemas.microsoft.com/office/powerpoint/2010/main" val="1189391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The </a:t>
            </a:r>
            <a:r>
              <a:rPr lang="en-US" altLang="en-US" sz="1400" b="1" dirty="0">
                <a:latin typeface="Courier New" panose="02070309020205020404" pitchFamily="49" charset="0"/>
              </a:rPr>
              <a:t>Staff</a:t>
            </a:r>
            <a:r>
              <a:rPr lang="en-US" altLang="en-US" dirty="0"/>
              <a:t> </a:t>
            </a:r>
            <a:r>
              <a:rPr lang="en-US" altLang="en-US" sz="1200" dirty="0"/>
              <a:t>table contains the information needed to create this report.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39498-AF77-4BE9-BC7C-BB4BDAD29A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71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Employees who have a “level” have</a:t>
            </a:r>
            <a:r>
              <a:rPr lang="en-US" baseline="0" dirty="0"/>
              <a:t> a job title ending with the roman numeral specifying the level, those without the roman numeral get an 8% </a:t>
            </a:r>
            <a:r>
              <a:rPr lang="en-US" baseline="0" dirty="0" err="1"/>
              <a:t>bonuse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39498-AF77-4BE9-BC7C-BB4BDAD29A4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01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3456D1-E8E1-4E50-B3A8-61E8D0AEEF4E}" type="slidenum">
              <a:rPr lang="en-US" altLang="en-US" sz="1200">
                <a:solidFill>
                  <a:srgbClr val="000000"/>
                </a:solidFill>
              </a:rPr>
              <a:pPr/>
              <a:t>17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5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E0B9A7-0536-4CB5-BFE6-ABF9B29B2974}" type="slidenum">
              <a:rPr lang="en-US" altLang="en-US" sz="1200">
                <a:solidFill>
                  <a:srgbClr val="000000"/>
                </a:solidFill>
              </a:rPr>
              <a:pPr/>
              <a:t>18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If </a:t>
            </a:r>
            <a:r>
              <a:rPr lang="en-US" altLang="en-US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dirty="0"/>
              <a:t> values have fewer than three words. If the value of </a:t>
            </a:r>
            <a:r>
              <a:rPr lang="en-US" altLang="en-US" i="1" dirty="0"/>
              <a:t>n</a:t>
            </a:r>
            <a:r>
              <a:rPr lang="en-US" altLang="en-US" dirty="0"/>
              <a:t> is greater than the number of words in the character string, the SCAN function returns a missing value.</a:t>
            </a:r>
          </a:p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495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29B2-3A17-44F6-9330-70B2160E094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602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D02B-08C4-4365-B5D2-34D3195B809F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0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0C3B7-1273-4B70-BA49-F70376251A23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45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A835-7902-4807-994D-7825AD36CDB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3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6796-2487-45AB-B9C7-880DCDE5967C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28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0A30-1420-486F-AEF7-CE869E4329D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5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A061-A1AE-4AF1-98EB-DE009E00AAA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0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81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87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9B44-8CD2-4695-8F5E-CA71BCCC3E3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9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30C5D-B6C8-4E8B-9F6A-D97979BDA33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66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F7739BD-F883-4262-80C2-72F36762283D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12/22/2016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6CFF271-477F-48B4-BEF9-024315911EFE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5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285642-F2A0-4993-8159-930D32D30F89}" type="slidenum">
              <a:rPr lang="en-US" altLang="en-US" sz="1400">
                <a:solidFill>
                  <a:prstClr val="black"/>
                </a:solidFill>
              </a:rPr>
              <a:pPr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7" name="Module Title"/>
          <p:cNvSpPr>
            <a:spLocks noChangeArrowheads="1"/>
          </p:cNvSpPr>
          <p:nvPr/>
        </p:nvSpPr>
        <p:spPr bwMode="auto">
          <a:xfrm>
            <a:off x="1625379" y="2547498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latin typeface="+mn-lt"/>
                <a:cs typeface="Arial" panose="020B0604020202020204" pitchFamily="34" charset="0"/>
              </a:rPr>
              <a:t>Basic Queries</a:t>
            </a:r>
          </a:p>
          <a:p>
            <a:pPr algn="ctr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latin typeface="+mn-lt"/>
                <a:cs typeface="Arial" panose="020B0604020202020204" pitchFamily="34" charset="0"/>
              </a:rPr>
              <a:t>Specifying Columns</a:t>
            </a:r>
            <a:endParaRPr lang="en-US" altLang="en-US" sz="44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6875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628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87957" y="5546452"/>
            <a:ext cx="10049607" cy="992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Display </a:t>
            </a:r>
            <a:r>
              <a:rPr lang="en-US" altLang="en-US" sz="2800" dirty="0" err="1"/>
              <a:t>employee_id</a:t>
            </a:r>
            <a:r>
              <a:rPr lang="en-US" altLang="en-US" sz="2800" dirty="0"/>
              <a:t>, salary, and add a new column named </a:t>
            </a:r>
            <a:r>
              <a:rPr lang="en-US" altLang="en-US" sz="2800" b="1" dirty="0"/>
              <a:t>Bonus</a:t>
            </a:r>
            <a:r>
              <a:rPr lang="en-US" altLang="en-US" sz="2800" dirty="0"/>
              <a:t> containing 10% of the employee’s salary.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4C60C7-1A91-4411-899A-AD4D0C198527}" type="slidenum">
              <a:rPr lang="en-US" altLang="en-US" sz="1400">
                <a:solidFill>
                  <a:prstClr val="black"/>
                </a:solidFill>
              </a:rPr>
              <a:pPr/>
              <a:t>10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11" y="1878602"/>
            <a:ext cx="3514725" cy="3257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79566" y="393059"/>
            <a:ext cx="120265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13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latin typeface="+mn-lt"/>
              </a:rPr>
              <a:t>Calculated Columns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D6B1ACC-1CF5-4782-9ADF-98C7C1BF5313}" type="slidenum">
              <a:rPr lang="en-US" altLang="en-US" sz="1400">
                <a:solidFill>
                  <a:prstClr val="black"/>
                </a:solidFill>
              </a:rPr>
              <a:pPr/>
              <a:t>11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767281"/>
            <a:ext cx="97477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2784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071563"/>
            <a:ext cx="7848600" cy="520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Modify the bonus report to conditionally calculate bonuses based on the employee’s job title:</a:t>
            </a:r>
          </a:p>
          <a:p>
            <a:pPr marL="0" indent="0">
              <a:buNone/>
            </a:pPr>
            <a:r>
              <a:rPr lang="en-US" altLang="en-US" sz="2400" dirty="0"/>
              <a:t> </a:t>
            </a:r>
          </a:p>
          <a:p>
            <a:pPr marL="342900" lvl="1" indent="0" eaLnBrk="1" hangingPunct="1">
              <a:buNone/>
            </a:pPr>
            <a:r>
              <a:rPr lang="en-US" altLang="en-US" sz="2400" dirty="0"/>
              <a:t>Level I employees receive a 5% bonus.</a:t>
            </a:r>
          </a:p>
          <a:p>
            <a:pPr marL="342900" lvl="1" indent="0" eaLnBrk="1" hangingPunct="1">
              <a:buNone/>
            </a:pPr>
            <a:r>
              <a:rPr lang="en-US" altLang="en-US" sz="2400" dirty="0"/>
              <a:t>Level II employees recei</a:t>
            </a:r>
            <a:r>
              <a:rPr lang="en-US" altLang="moh-CA" sz="2400" dirty="0"/>
              <a:t>v</a:t>
            </a:r>
            <a:r>
              <a:rPr lang="en-US" altLang="en-US" sz="2400" dirty="0"/>
              <a:t>e a 7% bonus.</a:t>
            </a:r>
          </a:p>
          <a:p>
            <a:pPr marL="342900" lvl="1" indent="0" eaLnBrk="1" hangingPunct="1">
              <a:buNone/>
            </a:pPr>
            <a:r>
              <a:rPr lang="en-US" altLang="en-US" sz="2400" dirty="0"/>
              <a:t>Level III employees recei</a:t>
            </a:r>
            <a:r>
              <a:rPr lang="en-US" altLang="moh-CA" sz="2400" dirty="0"/>
              <a:t>v</a:t>
            </a:r>
            <a:r>
              <a:rPr lang="en-US" altLang="en-US" sz="2400" dirty="0"/>
              <a:t>e a 10% bonus.</a:t>
            </a:r>
          </a:p>
          <a:p>
            <a:pPr marL="342900" lvl="1" indent="0" eaLnBrk="1" hangingPunct="1">
              <a:buNone/>
            </a:pPr>
            <a:r>
              <a:rPr lang="en-US" altLang="en-US" sz="2400" dirty="0"/>
              <a:t>Level IV employees recei</a:t>
            </a:r>
            <a:r>
              <a:rPr lang="en-US" altLang="moh-CA" sz="2400" dirty="0"/>
              <a:t>v</a:t>
            </a:r>
            <a:r>
              <a:rPr lang="en-US" altLang="en-US" sz="2400" dirty="0"/>
              <a:t>e a 12% bonus.</a:t>
            </a:r>
          </a:p>
          <a:p>
            <a:pPr marL="342900" lvl="1" indent="0" eaLnBrk="1" hangingPunct="1">
              <a:buNone/>
            </a:pPr>
            <a:r>
              <a:rPr lang="en-US" altLang="en-US" sz="2400" dirty="0"/>
              <a:t>All others recei</a:t>
            </a:r>
            <a:r>
              <a:rPr lang="en-US" altLang="moh-CA" sz="2400" dirty="0"/>
              <a:t>v</a:t>
            </a:r>
            <a:r>
              <a:rPr lang="en-US" altLang="en-US" sz="2400" dirty="0"/>
              <a:t>e an 8% bonus.</a:t>
            </a:r>
          </a:p>
          <a:p>
            <a:pPr marL="342900" lvl="1" indent="0" eaLnBrk="1" hangingPunct="1">
              <a:buNone/>
            </a:pPr>
            <a:endParaRPr lang="en-US" altLang="en-US" dirty="0"/>
          </a:p>
          <a:p>
            <a:pPr marL="342900" lvl="1" indent="0" eaLnBrk="1" hangingPunct="1">
              <a:buNone/>
            </a:pPr>
            <a:endParaRPr lang="en-US" altLang="en-US" dirty="0"/>
          </a:p>
          <a:p>
            <a:pPr marL="342900" lvl="1" indent="0" eaLnBrk="1" hangingPunct="1">
              <a:buNone/>
            </a:pPr>
            <a:endParaRPr lang="en-US" altLang="en-US" dirty="0"/>
          </a:p>
          <a:p>
            <a:pPr marL="342900" lvl="1" indent="0" eaLnBrk="1" hangingPunct="1">
              <a:buNone/>
            </a:pPr>
            <a:endParaRPr lang="en-US" altLang="en-US" dirty="0"/>
          </a:p>
          <a:p>
            <a:pPr marL="342900" lvl="1" indent="0" eaLnBrk="1" hangingPunct="1"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2EB1EE-4CBA-42D6-9892-C0EC5F16BB15}" type="slidenum">
              <a:rPr lang="en-US" altLang="en-US" sz="1400">
                <a:solidFill>
                  <a:prstClr val="black"/>
                </a:solidFill>
              </a:rPr>
              <a:pPr/>
              <a:t>12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52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7202" y="1166811"/>
            <a:ext cx="6305550" cy="39147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9268" y="359222"/>
            <a:ext cx="9344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81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7143" y="236305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nlevels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0" y="2905125"/>
            <a:ext cx="29337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9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3721" y="454904"/>
            <a:ext cx="104188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(keep=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21" y="2923808"/>
            <a:ext cx="3733800" cy="31908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228492" y="3108668"/>
            <a:ext cx="6096000" cy="19595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Level I employees receive a 5% bonus.</a:t>
            </a:r>
          </a:p>
          <a:p>
            <a:pPr marL="3429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Level II employees recei</a:t>
            </a:r>
            <a:r>
              <a:rPr lang="en-US" altLang="moh-CA" sz="2400" dirty="0">
                <a:solidFill>
                  <a:prstClr val="black"/>
                </a:solidFill>
              </a:rPr>
              <a:t>v</a:t>
            </a:r>
            <a:r>
              <a:rPr lang="en-US" altLang="en-US" sz="2400" dirty="0">
                <a:solidFill>
                  <a:prstClr val="black"/>
                </a:solidFill>
              </a:rPr>
              <a:t>e a 7% bonus.</a:t>
            </a:r>
          </a:p>
          <a:p>
            <a:pPr marL="3429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Level III employees recei</a:t>
            </a:r>
            <a:r>
              <a:rPr lang="en-US" altLang="moh-CA" sz="2400" dirty="0">
                <a:solidFill>
                  <a:prstClr val="black"/>
                </a:solidFill>
              </a:rPr>
              <a:t>v</a:t>
            </a:r>
            <a:r>
              <a:rPr lang="en-US" altLang="en-US" sz="2400" dirty="0">
                <a:solidFill>
                  <a:prstClr val="black"/>
                </a:solidFill>
              </a:rPr>
              <a:t>e a 10% bonus.</a:t>
            </a:r>
          </a:p>
          <a:p>
            <a:pPr marL="3429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Level IV employees recei</a:t>
            </a:r>
            <a:r>
              <a:rPr lang="en-US" altLang="moh-CA" sz="2400" dirty="0">
                <a:solidFill>
                  <a:prstClr val="black"/>
                </a:solidFill>
              </a:rPr>
              <a:t>v</a:t>
            </a:r>
            <a:r>
              <a:rPr lang="en-US" altLang="en-US" sz="2400" dirty="0">
                <a:solidFill>
                  <a:prstClr val="black"/>
                </a:solidFill>
              </a:rPr>
              <a:t>e a 12% bonus.</a:t>
            </a:r>
          </a:p>
          <a:p>
            <a:pPr marL="3429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2400" dirty="0">
                <a:solidFill>
                  <a:prstClr val="black"/>
                </a:solidFill>
              </a:rPr>
              <a:t>All others recei</a:t>
            </a:r>
            <a:r>
              <a:rPr lang="en-US" altLang="moh-CA" sz="2400" dirty="0">
                <a:solidFill>
                  <a:prstClr val="black"/>
                </a:solidFill>
              </a:rPr>
              <a:t>v</a:t>
            </a:r>
            <a:r>
              <a:rPr lang="en-US" altLang="en-US" sz="2400" dirty="0">
                <a:solidFill>
                  <a:prstClr val="black"/>
                </a:solidFill>
              </a:rPr>
              <a:t>e an 8% bonus.</a:t>
            </a:r>
          </a:p>
        </p:txBody>
      </p:sp>
    </p:spTree>
    <p:extLst>
      <p:ext uri="{BB962C8B-B14F-4D97-AF65-F5344CB8AC3E}">
        <p14:creationId xmlns:p14="http://schemas.microsoft.com/office/powerpoint/2010/main" val="3112506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31"/>
          <p:cNvSpPr>
            <a:spLocks noGrp="1" noChangeArrowheads="1"/>
          </p:cNvSpPr>
          <p:nvPr>
            <p:ph type="title"/>
          </p:nvPr>
        </p:nvSpPr>
        <p:spPr>
          <a:xfrm>
            <a:off x="3768359" y="26377"/>
            <a:ext cx="5226012" cy="8143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The SCAN Function (Review)</a:t>
            </a:r>
          </a:p>
        </p:txBody>
      </p:sp>
      <p:sp>
        <p:nvSpPr>
          <p:cNvPr id="58371" name="Rectangle 132"/>
          <p:cNvSpPr>
            <a:spLocks noGrp="1" noChangeArrowheads="1"/>
          </p:cNvSpPr>
          <p:nvPr>
            <p:ph idx="1"/>
          </p:nvPr>
        </p:nvSpPr>
        <p:spPr>
          <a:xfrm>
            <a:off x="2171700" y="1252540"/>
            <a:ext cx="7848600" cy="5541962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dirty="0"/>
              <a:t>The SCAN function returns the </a:t>
            </a:r>
            <a:r>
              <a:rPr lang="en-US" altLang="en-US" sz="2400" i="1" dirty="0"/>
              <a:t>n</a:t>
            </a:r>
            <a:r>
              <a:rPr lang="en-US" altLang="en-US" sz="2400" dirty="0"/>
              <a:t>th word or segment from a character string after breaking it up by the delimiters.</a:t>
            </a:r>
          </a:p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dirty="0"/>
              <a:t>General form of the SCAN function:</a:t>
            </a:r>
          </a:p>
          <a:p>
            <a:pPr marL="0" indent="0">
              <a:buNone/>
              <a:tabLst>
                <a:tab pos="1379538" algn="l"/>
              </a:tabLst>
            </a:pPr>
            <a:endParaRPr lang="en-US" altLang="en-US" sz="2400" dirty="0"/>
          </a:p>
          <a:p>
            <a:pPr marL="0" indent="0">
              <a:buNone/>
              <a:tabLst>
                <a:tab pos="1379538" algn="l"/>
              </a:tabLst>
            </a:pPr>
            <a:endParaRPr lang="en-US" altLang="en-US" sz="2400" dirty="0"/>
          </a:p>
          <a:p>
            <a:pPr marL="0" indent="0">
              <a:buNone/>
              <a:tabLst>
                <a:tab pos="1379538" algn="l"/>
              </a:tabLst>
            </a:pPr>
            <a:endParaRPr lang="en-US" altLang="en-US" sz="2400" dirty="0"/>
          </a:p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i="1" dirty="0"/>
              <a:t>string	</a:t>
            </a:r>
            <a:r>
              <a:rPr lang="en-US" altLang="en-US" sz="2400" dirty="0"/>
              <a:t>a character constant, variable, or expression</a:t>
            </a:r>
          </a:p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i="1" dirty="0"/>
              <a:t>n	</a:t>
            </a:r>
            <a:r>
              <a:rPr lang="en-US" altLang="en-US" sz="2400" dirty="0"/>
              <a:t>an integer specifying the number of the word </a:t>
            </a:r>
            <a:br>
              <a:rPr lang="en-US" altLang="en-US" sz="2400" dirty="0"/>
            </a:br>
            <a:r>
              <a:rPr lang="en-US" altLang="en-US" sz="2400" dirty="0"/>
              <a:t>	or segment that you want SCAN to select</a:t>
            </a:r>
          </a:p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i="1" dirty="0" err="1"/>
              <a:t>charlist</a:t>
            </a:r>
            <a:r>
              <a:rPr lang="en-US" altLang="en-US" sz="2400" i="1" dirty="0"/>
              <a:t> 	</a:t>
            </a:r>
            <a:r>
              <a:rPr lang="en-US" altLang="en-US" sz="2400" dirty="0"/>
              <a:t>characters used as delimiters to separate words</a:t>
            </a:r>
          </a:p>
          <a:p>
            <a:pPr marL="0" indent="0">
              <a:buNone/>
              <a:tabLst>
                <a:tab pos="1379538" algn="l"/>
              </a:tabLst>
            </a:pPr>
            <a:r>
              <a:rPr lang="en-US" altLang="en-US" sz="2400" i="1" dirty="0"/>
              <a:t>modifier</a:t>
            </a:r>
            <a:r>
              <a:rPr lang="en-US" altLang="en-US" sz="2400" dirty="0"/>
              <a:t>	a character that modifies the action of the</a:t>
            </a:r>
            <a:br>
              <a:rPr lang="en-US" altLang="en-US" sz="2400" dirty="0"/>
            </a:br>
            <a:r>
              <a:rPr lang="en-US" altLang="en-US" sz="2400" dirty="0"/>
              <a:t>	SCAN function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E35785-A5B2-4852-8393-539ED6EE7752}" type="slidenum">
              <a:rPr lang="en-US" altLang="en-US" sz="1400">
                <a:solidFill>
                  <a:prstClr val="black"/>
                </a:solidFill>
              </a:rPr>
              <a:pPr/>
              <a:t>16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7808" name="Text Box 16"/>
          <p:cNvSpPr txBox="1">
            <a:spLocks noChangeArrowheads="1"/>
          </p:cNvSpPr>
          <p:nvPr/>
        </p:nvSpPr>
        <p:spPr bwMode="auto">
          <a:xfrm>
            <a:off x="2835275" y="2609995"/>
            <a:ext cx="5775325" cy="67786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/>
              </a:rPr>
              <a:t>SCAN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,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n&lt;,charlist&gt;&lt;,modifier(s)&gt;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3813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Extracting the Level from </a:t>
            </a:r>
            <a:r>
              <a:rPr lang="en-US" altLang="en-US">
                <a:latin typeface="Courier New" panose="02070309020205020404" pitchFamily="49" charset="0"/>
              </a:rPr>
              <a:t>Job_Title</a:t>
            </a:r>
          </a:p>
        </p:txBody>
      </p:sp>
      <p:sp>
        <p:nvSpPr>
          <p:cNvPr id="59395" name="Rectangle 4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Return the third word from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/>
              <a:t>and use a blank space as the delimiter.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6DB591-933F-4202-9D8C-AAE15036D5AE}" type="slidenum">
              <a:rPr lang="en-US" altLang="en-US" sz="1400">
                <a:solidFill>
                  <a:prstClr val="black"/>
                </a:solidFill>
              </a:rPr>
              <a:pPr/>
              <a:t>17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7" name="Rectangle 6"/>
          <p:cNvSpPr>
            <a:spLocks noChangeArrowheads="1"/>
          </p:cNvSpPr>
          <p:nvPr/>
        </p:nvSpPr>
        <p:spPr bwMode="auto">
          <a:xfrm>
            <a:off x="3159126" y="3227389"/>
            <a:ext cx="2911475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Office Assistant II</a:t>
            </a:r>
          </a:p>
        </p:txBody>
      </p:sp>
      <p:sp>
        <p:nvSpPr>
          <p:cNvPr id="59398" name="AutoShape 7"/>
          <p:cNvSpPr>
            <a:spLocks noChangeArrowheads="1"/>
          </p:cNvSpPr>
          <p:nvPr/>
        </p:nvSpPr>
        <p:spPr bwMode="auto">
          <a:xfrm flipH="1" flipV="1">
            <a:off x="3213101" y="382270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59399" name="AutoShape 8"/>
          <p:cNvSpPr>
            <a:spLocks noChangeArrowheads="1"/>
          </p:cNvSpPr>
          <p:nvPr/>
        </p:nvSpPr>
        <p:spPr bwMode="auto">
          <a:xfrm flipH="1" flipV="1">
            <a:off x="4286251" y="382270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9C040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59400" name="AutoShape 9"/>
          <p:cNvSpPr>
            <a:spLocks noChangeArrowheads="1"/>
          </p:cNvSpPr>
          <p:nvPr/>
        </p:nvSpPr>
        <p:spPr bwMode="auto">
          <a:xfrm flipH="1" flipV="1">
            <a:off x="5351463" y="3822700"/>
            <a:ext cx="836612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59401" name="Rectangle 10"/>
          <p:cNvSpPr>
            <a:spLocks noChangeArrowheads="1"/>
          </p:cNvSpPr>
          <p:nvPr/>
        </p:nvSpPr>
        <p:spPr bwMode="auto">
          <a:xfrm>
            <a:off x="6707188" y="3230564"/>
            <a:ext cx="1143000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II</a:t>
            </a:r>
          </a:p>
        </p:txBody>
      </p:sp>
      <p:sp>
        <p:nvSpPr>
          <p:cNvPr id="59402" name="AutoShape 39"/>
          <p:cNvSpPr>
            <a:spLocks noChangeArrowheads="1"/>
          </p:cNvSpPr>
          <p:nvPr/>
        </p:nvSpPr>
        <p:spPr bwMode="auto">
          <a:xfrm>
            <a:off x="6161088" y="3263900"/>
            <a:ext cx="482600" cy="444500"/>
          </a:xfrm>
          <a:prstGeom prst="rightArrow">
            <a:avLst>
              <a:gd name="adj1" fmla="val 49343"/>
              <a:gd name="adj2" fmla="val 4035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9403" name="Rectangle 41"/>
          <p:cNvSpPr>
            <a:spLocks noChangeArrowheads="1"/>
          </p:cNvSpPr>
          <p:nvPr/>
        </p:nvSpPr>
        <p:spPr bwMode="auto">
          <a:xfrm>
            <a:off x="2584781" y="2760663"/>
            <a:ext cx="38712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  <a:latin typeface="Courier New" panose="02070309020205020404" pitchFamily="49" charset="0"/>
              </a:rPr>
              <a:t>scan(Job_Title,3,' ')</a:t>
            </a:r>
          </a:p>
        </p:txBody>
      </p:sp>
      <p:sp>
        <p:nvSpPr>
          <p:cNvPr id="59404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581039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Extracting the Level from </a:t>
            </a:r>
            <a:r>
              <a:rPr lang="en-US" altLang="en-US">
                <a:latin typeface="Courier New" panose="02070309020205020404" pitchFamily="49" charset="0"/>
              </a:rPr>
              <a:t>Job_Title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AA300F-D1C8-45F7-ABA0-9F78DB7ABD49}" type="slidenum">
              <a:rPr lang="en-US" altLang="en-US" sz="1400">
                <a:solidFill>
                  <a:prstClr val="black"/>
                </a:solidFill>
              </a:rPr>
              <a:pPr/>
              <a:t>18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2584781" y="2760663"/>
            <a:ext cx="38712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  <a:latin typeface="Courier New" panose="02070309020205020404" pitchFamily="49" charset="0"/>
              </a:rPr>
              <a:t>scan(Job_Title,3,' ')</a:t>
            </a:r>
          </a:p>
        </p:txBody>
      </p:sp>
      <p:sp>
        <p:nvSpPr>
          <p:cNvPr id="60422" name="Rectangle 5"/>
          <p:cNvSpPr>
            <a:spLocks noChangeArrowheads="1"/>
          </p:cNvSpPr>
          <p:nvPr/>
        </p:nvSpPr>
        <p:spPr bwMode="auto">
          <a:xfrm>
            <a:off x="3159126" y="3227389"/>
            <a:ext cx="2911475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Secretary I</a:t>
            </a:r>
          </a:p>
        </p:txBody>
      </p:sp>
      <p:sp>
        <p:nvSpPr>
          <p:cNvPr id="60423" name="Rectangle 9"/>
          <p:cNvSpPr>
            <a:spLocks noChangeArrowheads="1"/>
          </p:cNvSpPr>
          <p:nvPr/>
        </p:nvSpPr>
        <p:spPr bwMode="auto">
          <a:xfrm>
            <a:off x="6707188" y="3230564"/>
            <a:ext cx="1143000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b="1" noProof="1">
              <a:solidFill>
                <a:prstClr val="black"/>
              </a:solidFill>
            </a:endParaRPr>
          </a:p>
        </p:txBody>
      </p:sp>
      <p:sp>
        <p:nvSpPr>
          <p:cNvPr id="60424" name="AutoShape 10"/>
          <p:cNvSpPr>
            <a:spLocks noChangeArrowheads="1"/>
          </p:cNvSpPr>
          <p:nvPr/>
        </p:nvSpPr>
        <p:spPr bwMode="auto">
          <a:xfrm>
            <a:off x="6161088" y="3263900"/>
            <a:ext cx="482600" cy="444500"/>
          </a:xfrm>
          <a:prstGeom prst="rightArrow">
            <a:avLst>
              <a:gd name="adj1" fmla="val 49343"/>
              <a:gd name="adj2" fmla="val 4035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0425" name="AutoShape 12"/>
          <p:cNvSpPr>
            <a:spLocks noChangeArrowheads="1"/>
          </p:cNvSpPr>
          <p:nvPr/>
        </p:nvSpPr>
        <p:spPr bwMode="auto">
          <a:xfrm flipH="1" flipV="1">
            <a:off x="3213101" y="382270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0426" name="AutoShape 13"/>
          <p:cNvSpPr>
            <a:spLocks noChangeArrowheads="1"/>
          </p:cNvSpPr>
          <p:nvPr/>
        </p:nvSpPr>
        <p:spPr bwMode="auto">
          <a:xfrm flipH="1" flipV="1">
            <a:off x="4286251" y="382270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9C040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28673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0"/>
          <p:cNvSpPr>
            <a:spLocks noGrp="1" noChangeArrowheads="1"/>
          </p:cNvSpPr>
          <p:nvPr>
            <p:ph type="title"/>
          </p:nvPr>
        </p:nvSpPr>
        <p:spPr>
          <a:xfrm>
            <a:off x="838200" y="25661"/>
            <a:ext cx="10515600" cy="793191"/>
          </a:xfrm>
        </p:spPr>
        <p:txBody>
          <a:bodyPr/>
          <a:lstStyle/>
          <a:p>
            <a:pPr eaLnBrk="1" hangingPunct="1"/>
            <a:r>
              <a:rPr lang="en-US" altLang="en-US" dirty="0"/>
              <a:t>Extracting the Level from </a:t>
            </a:r>
            <a:r>
              <a:rPr lang="en-US" altLang="en-US" dirty="0" err="1">
                <a:latin typeface="Courier New" panose="02070309020205020404" pitchFamily="49" charset="0"/>
              </a:rPr>
              <a:t>Job_Title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  <p:sp>
        <p:nvSpPr>
          <p:cNvPr id="61443" name="Rectangle 21"/>
          <p:cNvSpPr>
            <a:spLocks noGrp="1" noChangeArrowheads="1"/>
          </p:cNvSpPr>
          <p:nvPr>
            <p:ph idx="1"/>
          </p:nvPr>
        </p:nvSpPr>
        <p:spPr>
          <a:xfrm>
            <a:off x="446088" y="945968"/>
            <a:ext cx="10515600" cy="901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If the value of </a:t>
            </a:r>
            <a:r>
              <a:rPr lang="en-US" altLang="en-US" sz="2400" i="1" dirty="0"/>
              <a:t>n</a:t>
            </a:r>
            <a:r>
              <a:rPr lang="en-US" altLang="en-US" sz="2400" dirty="0"/>
              <a:t> is negative, the SCAN function selects the word in the character string starting from the end of the string.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A5FA24-97E0-4194-8808-A9E260BDB823}" type="slidenum">
              <a:rPr lang="en-US" altLang="en-US" sz="1400">
                <a:solidFill>
                  <a:prstClr val="black"/>
                </a:solidFill>
              </a:rPr>
              <a:pPr/>
              <a:t>19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2172728" y="2209800"/>
            <a:ext cx="40555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scan(Job_Title,-1,' ')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460626" y="2794001"/>
            <a:ext cx="2911475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Secretary I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 flipH="1" flipV="1">
            <a:off x="2514601" y="3389313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-2</a:t>
            </a:r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 flipH="1" flipV="1">
            <a:off x="3644901" y="3389313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9C040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-1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6008688" y="2797176"/>
            <a:ext cx="1143000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5462588" y="2830513"/>
            <a:ext cx="482600" cy="444500"/>
          </a:xfrm>
          <a:prstGeom prst="rightArrow">
            <a:avLst>
              <a:gd name="adj1" fmla="val 49343"/>
              <a:gd name="adj2" fmla="val 4035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51" name="Rectangle 13"/>
          <p:cNvSpPr>
            <a:spLocks noChangeArrowheads="1"/>
          </p:cNvSpPr>
          <p:nvPr/>
        </p:nvSpPr>
        <p:spPr bwMode="auto">
          <a:xfrm>
            <a:off x="2460626" y="4646614"/>
            <a:ext cx="2911475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Office Assistant II</a:t>
            </a:r>
          </a:p>
        </p:txBody>
      </p:sp>
      <p:sp>
        <p:nvSpPr>
          <p:cNvPr id="61452" name="Rectangle 14"/>
          <p:cNvSpPr>
            <a:spLocks noChangeArrowheads="1"/>
          </p:cNvSpPr>
          <p:nvPr/>
        </p:nvSpPr>
        <p:spPr bwMode="auto">
          <a:xfrm>
            <a:off x="6008688" y="4649789"/>
            <a:ext cx="1143000" cy="461665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II</a:t>
            </a:r>
          </a:p>
        </p:txBody>
      </p:sp>
      <p:sp>
        <p:nvSpPr>
          <p:cNvPr id="61453" name="AutoShape 15"/>
          <p:cNvSpPr>
            <a:spLocks noChangeArrowheads="1"/>
          </p:cNvSpPr>
          <p:nvPr/>
        </p:nvSpPr>
        <p:spPr bwMode="auto">
          <a:xfrm>
            <a:off x="5462588" y="4683125"/>
            <a:ext cx="482600" cy="444500"/>
          </a:xfrm>
          <a:prstGeom prst="rightArrow">
            <a:avLst>
              <a:gd name="adj1" fmla="val 49343"/>
              <a:gd name="adj2" fmla="val 4035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54" name="AutoShape 16"/>
          <p:cNvSpPr>
            <a:spLocks noChangeArrowheads="1"/>
          </p:cNvSpPr>
          <p:nvPr/>
        </p:nvSpPr>
        <p:spPr bwMode="auto">
          <a:xfrm flipH="1" flipV="1">
            <a:off x="2514601" y="521335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-3</a:t>
            </a:r>
          </a:p>
        </p:txBody>
      </p:sp>
      <p:sp>
        <p:nvSpPr>
          <p:cNvPr id="61455" name="AutoShape 17"/>
          <p:cNvSpPr>
            <a:spLocks noChangeArrowheads="1"/>
          </p:cNvSpPr>
          <p:nvPr/>
        </p:nvSpPr>
        <p:spPr bwMode="auto">
          <a:xfrm flipH="1" flipV="1">
            <a:off x="3587751" y="5213350"/>
            <a:ext cx="836613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9C040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-2</a:t>
            </a:r>
          </a:p>
        </p:txBody>
      </p:sp>
      <p:sp>
        <p:nvSpPr>
          <p:cNvPr id="61456" name="AutoShape 18"/>
          <p:cNvSpPr>
            <a:spLocks noChangeArrowheads="1"/>
          </p:cNvSpPr>
          <p:nvPr/>
        </p:nvSpPr>
        <p:spPr bwMode="auto">
          <a:xfrm flipH="1" flipV="1">
            <a:off x="4652963" y="5213350"/>
            <a:ext cx="836612" cy="1028700"/>
          </a:xfrm>
          <a:prstGeom prst="downArrow">
            <a:avLst>
              <a:gd name="adj1" fmla="val 50000"/>
              <a:gd name="adj2" fmla="val 30740"/>
            </a:avLst>
          </a:prstGeom>
          <a:solidFill>
            <a:srgbClr val="00349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337430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582827" y="2150076"/>
            <a:ext cx="10515600" cy="2356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Produce a report that contains the employee identifier, gender, and salary for all Orion Star employees. </a:t>
            </a:r>
          </a:p>
          <a:p>
            <a:pPr marL="0" indent="0"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data is contained in the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orion.Employee_Payroll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953951-D1FE-49B2-8FF9-FFAE02AF9903}" type="slidenum">
              <a:rPr lang="en-US" altLang="en-US" sz="1400">
                <a:solidFill>
                  <a:prstClr val="black"/>
                </a:solidFill>
              </a:rPr>
              <a:pPr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51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CASE Expression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618744" y="1515876"/>
            <a:ext cx="10515600" cy="8147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dirty="0"/>
              <a:t>You can use a CASE expression in a SELECT statement to create new columns.</a:t>
            </a:r>
          </a:p>
          <a:p>
            <a:pPr marL="0" indent="0">
              <a:buNone/>
            </a:pPr>
            <a:r>
              <a:rPr lang="en-US" altLang="en-US" sz="2400" dirty="0"/>
              <a:t>General form of the CASE expression in the SELECT statement: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9EE626-AAC7-4034-98AF-B92B4C4F84BD}" type="slidenum">
              <a:rPr lang="en-US" altLang="en-US" sz="1400">
                <a:solidFill>
                  <a:prstClr val="black"/>
                </a:solidFill>
              </a:rPr>
              <a:pPr/>
              <a:t>20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3238" name="Text Box 6"/>
          <p:cNvSpPr txBox="1">
            <a:spLocks noChangeArrowheads="1"/>
          </p:cNvSpPr>
          <p:nvPr/>
        </p:nvSpPr>
        <p:spPr bwMode="auto">
          <a:xfrm>
            <a:off x="2209800" y="2776539"/>
            <a:ext cx="8104188" cy="31146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rgbClr val="C0C0C0"/>
            </a:outerShdw>
          </a:effectLst>
        </p:spPr>
        <p:txBody>
          <a:bodyPr tIns="152400" bIns="152400"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SELECT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column-1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&lt;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,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...c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olumn-n&gt;</a:t>
            </a:r>
            <a:endParaRPr lang="en-US" sz="2400" b="1" dirty="0">
              <a:solidFill>
                <a:prstClr val="black"/>
              </a:solidFill>
              <a:latin typeface="Arial"/>
            </a:endParaRP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	CASE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&lt;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case-operand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	       WHEN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when-condition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THEN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result-expression</a:t>
            </a:r>
            <a:endParaRPr lang="en-US" sz="2400" dirty="0">
              <a:solidFill>
                <a:prstClr val="black"/>
              </a:solidFill>
              <a:latin typeface="Arial"/>
            </a:endParaRP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      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WHEN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when-condition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THEN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result-expression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      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ELSE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result-expression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       END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&lt;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as column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FROM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 table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;</a:t>
            </a:r>
            <a:endParaRPr lang="en-US" sz="24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10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33951"/>
            <a:ext cx="10515600" cy="865185"/>
          </a:xfrm>
        </p:spPr>
        <p:txBody>
          <a:bodyPr/>
          <a:lstStyle/>
          <a:p>
            <a:pPr eaLnBrk="1" hangingPunct="1"/>
            <a:r>
              <a:rPr lang="en-US" altLang="en-US" dirty="0"/>
              <a:t>Calculating the Bonus, Method 1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8A2A2E-535D-4E02-8D51-F09612CAAD75}" type="slidenum">
              <a:rPr lang="en-US" altLang="en-US" sz="1400">
                <a:solidFill>
                  <a:prstClr val="black"/>
                </a:solidFill>
              </a:rPr>
              <a:pPr/>
              <a:t>21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7091" y="1693303"/>
            <a:ext cx="1067670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case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'I'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.05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.07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'III'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'IV'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.12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.08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4212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861538" y="0"/>
            <a:ext cx="6318738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Calculating the Bonus, Method 2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B3C6F6-BC78-4D44-B6D1-EBF0BD6DD4C7}" type="slidenum">
              <a:rPr lang="en-US" altLang="en-US" sz="1400">
                <a:solidFill>
                  <a:prstClr val="black"/>
                </a:solidFill>
              </a:rPr>
              <a:pPr/>
              <a:t>22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7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64518" name="Text Box 5"/>
          <p:cNvSpPr txBox="1">
            <a:spLocks noChangeArrowheads="1"/>
          </p:cNvSpPr>
          <p:nvPr/>
        </p:nvSpPr>
        <p:spPr bwMode="auto">
          <a:xfrm>
            <a:off x="2871789" y="314325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</a:endParaRP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191" y="856357"/>
            <a:ext cx="1053318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case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.05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.07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'III'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'IV'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.12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Salary*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.08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73288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SAS Dates and Date Functions in PROC SQL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380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1772" y="0"/>
            <a:ext cx="11033542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Prepare a report including employee identifier, gender and age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253F09-6182-4D69-946F-5B85B6EE0C86}" type="slidenum">
              <a:rPr lang="en-US" altLang="en-US" sz="1400">
                <a:solidFill>
                  <a:prstClr val="black"/>
                </a:solidFill>
              </a:rPr>
              <a:pPr/>
              <a:t>24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2426" y="3193596"/>
            <a:ext cx="3533775" cy="3257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84426" y="1403253"/>
            <a:ext cx="109108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7957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1"/>
          <p:cNvSpPr>
            <a:spLocks noGrp="1" noChangeArrowheads="1"/>
          </p:cNvSpPr>
          <p:nvPr>
            <p:ph type="title"/>
          </p:nvPr>
        </p:nvSpPr>
        <p:spPr>
          <a:xfrm>
            <a:off x="898525" y="15877"/>
            <a:ext cx="10515600" cy="893763"/>
          </a:xfrm>
        </p:spPr>
        <p:txBody>
          <a:bodyPr/>
          <a:lstStyle/>
          <a:p>
            <a:pPr eaLnBrk="1" hangingPunct="1"/>
            <a:r>
              <a:rPr lang="en-US" altLang="en-US" dirty="0"/>
              <a:t>SAS Date Values (Review)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idx="1"/>
          </p:nvPr>
        </p:nvSpPr>
        <p:spPr>
          <a:xfrm>
            <a:off x="478971" y="1068388"/>
            <a:ext cx="11599817" cy="16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A SAS date is stored as the number of whole days between January 1, 1960, and the date specified.</a:t>
            </a:r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555A0D-6E1D-4A73-AA4F-43FB80973D9E}" type="slidenum">
              <a:rPr lang="en-US" altLang="en-US" sz="1400">
                <a:solidFill>
                  <a:prstClr val="black"/>
                </a:solidFill>
              </a:rPr>
              <a:pPr/>
              <a:t>25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7589" name="Group 34"/>
          <p:cNvGrpSpPr>
            <a:grpSpLocks/>
          </p:cNvGrpSpPr>
          <p:nvPr/>
        </p:nvGrpSpPr>
        <p:grpSpPr bwMode="auto">
          <a:xfrm>
            <a:off x="1943100" y="1887539"/>
            <a:ext cx="8305800" cy="2928937"/>
            <a:chOff x="226" y="2144"/>
            <a:chExt cx="5232" cy="1845"/>
          </a:xfrm>
        </p:grpSpPr>
        <p:sp>
          <p:nvSpPr>
            <p:cNvPr id="67590" name="Text Box 3"/>
            <p:cNvSpPr txBox="1">
              <a:spLocks noChangeArrowheads="1"/>
            </p:cNvSpPr>
            <p:nvPr/>
          </p:nvSpPr>
          <p:spPr bwMode="auto">
            <a:xfrm>
              <a:off x="4080" y="3304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altLang="en-US" b="1" noProof="1">
                <a:solidFill>
                  <a:prstClr val="black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7591" name="Text Box 4"/>
            <p:cNvSpPr txBox="1">
              <a:spLocks noChangeArrowheads="1"/>
            </p:cNvSpPr>
            <p:nvPr/>
          </p:nvSpPr>
          <p:spPr bwMode="auto">
            <a:xfrm>
              <a:off x="808" y="3328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US" altLang="en-US" b="1" noProof="1">
                <a:solidFill>
                  <a:srgbClr val="990033"/>
                </a:solidFill>
                <a:latin typeface="SAS Monospace" panose="020B0609020202020204" pitchFamily="49" charset="0"/>
              </a:endParaRPr>
            </a:p>
          </p:txBody>
        </p:sp>
        <p:sp>
          <p:nvSpPr>
            <p:cNvPr id="67592" name="Rectangle 5"/>
            <p:cNvSpPr>
              <a:spLocks noChangeArrowheads="1"/>
            </p:cNvSpPr>
            <p:nvPr/>
          </p:nvSpPr>
          <p:spPr bwMode="auto">
            <a:xfrm>
              <a:off x="226" y="2491"/>
              <a:ext cx="5232" cy="117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noProof="1">
                <a:solidFill>
                  <a:prstClr val="black"/>
                </a:solidFill>
              </a:endParaRPr>
            </a:p>
          </p:txBody>
        </p:sp>
        <p:sp>
          <p:nvSpPr>
            <p:cNvPr id="67593" name="Text Box 15"/>
            <p:cNvSpPr txBox="1">
              <a:spLocks noChangeArrowheads="1"/>
            </p:cNvSpPr>
            <p:nvPr/>
          </p:nvSpPr>
          <p:spPr bwMode="auto">
            <a:xfrm>
              <a:off x="1751" y="2144"/>
              <a:ext cx="209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prstClr val="black"/>
                  </a:solidFill>
                </a:rPr>
                <a:t>Stored Values</a:t>
              </a:r>
            </a:p>
          </p:txBody>
        </p:sp>
        <p:grpSp>
          <p:nvGrpSpPr>
            <p:cNvPr id="67594" name="Group 16"/>
            <p:cNvGrpSpPr>
              <a:grpSpLocks/>
            </p:cNvGrpSpPr>
            <p:nvPr/>
          </p:nvGrpSpPr>
          <p:grpSpPr bwMode="auto">
            <a:xfrm>
              <a:off x="288" y="2592"/>
              <a:ext cx="5088" cy="294"/>
              <a:chOff x="288" y="2592"/>
              <a:chExt cx="5088" cy="294"/>
            </a:xfrm>
          </p:grpSpPr>
          <p:sp>
            <p:nvSpPr>
              <p:cNvPr id="67604" name="Line 17"/>
              <p:cNvSpPr>
                <a:spLocks noChangeShapeType="1"/>
              </p:cNvSpPr>
              <p:nvPr/>
            </p:nvSpPr>
            <p:spPr bwMode="auto">
              <a:xfrm>
                <a:off x="288" y="2712"/>
                <a:ext cx="50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7605" name="Text Box 18"/>
              <p:cNvSpPr txBox="1">
                <a:spLocks noChangeArrowheads="1"/>
              </p:cNvSpPr>
              <p:nvPr/>
            </p:nvSpPr>
            <p:spPr bwMode="auto">
              <a:xfrm>
                <a:off x="912" y="2592"/>
                <a:ext cx="672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-365</a:t>
                </a:r>
              </a:p>
            </p:txBody>
          </p:sp>
          <p:sp>
            <p:nvSpPr>
              <p:cNvPr id="67606" name="Text Box 19"/>
              <p:cNvSpPr txBox="1">
                <a:spLocks noChangeArrowheads="1"/>
              </p:cNvSpPr>
              <p:nvPr/>
            </p:nvSpPr>
            <p:spPr bwMode="auto">
              <a:xfrm>
                <a:off x="2592" y="2598"/>
                <a:ext cx="432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0</a:t>
                </a:r>
                <a:endParaRPr lang="en-US" altLang="en-US" b="1">
                  <a:solidFill>
                    <a:prstClr val="black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607" name="Text Box 20"/>
              <p:cNvSpPr txBox="1">
                <a:spLocks noChangeArrowheads="1"/>
              </p:cNvSpPr>
              <p:nvPr/>
            </p:nvSpPr>
            <p:spPr bwMode="auto">
              <a:xfrm>
                <a:off x="4176" y="2592"/>
                <a:ext cx="576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366</a:t>
                </a:r>
                <a:endParaRPr lang="en-US" altLang="en-US" b="1">
                  <a:solidFill>
                    <a:prstClr val="black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7595" name="Line 22"/>
            <p:cNvSpPr>
              <a:spLocks noChangeShapeType="1"/>
            </p:cNvSpPr>
            <p:nvPr/>
          </p:nvSpPr>
          <p:spPr bwMode="auto">
            <a:xfrm>
              <a:off x="4464" y="2868"/>
              <a:ext cx="0" cy="4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7596" name="Line 23"/>
            <p:cNvSpPr>
              <a:spLocks noChangeShapeType="1"/>
            </p:cNvSpPr>
            <p:nvPr/>
          </p:nvSpPr>
          <p:spPr bwMode="auto">
            <a:xfrm>
              <a:off x="1296" y="2868"/>
              <a:ext cx="0" cy="4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7597" name="Line 24"/>
            <p:cNvSpPr>
              <a:spLocks noChangeShapeType="1"/>
            </p:cNvSpPr>
            <p:nvPr/>
          </p:nvSpPr>
          <p:spPr bwMode="auto">
            <a:xfrm>
              <a:off x="2808" y="2880"/>
              <a:ext cx="0" cy="4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7598" name="Text Box 25"/>
            <p:cNvSpPr txBox="1">
              <a:spLocks noChangeArrowheads="1"/>
            </p:cNvSpPr>
            <p:nvPr/>
          </p:nvSpPr>
          <p:spPr bwMode="auto">
            <a:xfrm>
              <a:off x="900" y="3701"/>
              <a:ext cx="3755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prstClr val="black"/>
                  </a:solidFill>
                </a:rPr>
                <a:t>Display Values (formatted MMDDYY10.)</a:t>
              </a:r>
            </a:p>
          </p:txBody>
        </p:sp>
        <p:grpSp>
          <p:nvGrpSpPr>
            <p:cNvPr id="67599" name="Group 26"/>
            <p:cNvGrpSpPr>
              <a:grpSpLocks/>
            </p:cNvGrpSpPr>
            <p:nvPr/>
          </p:nvGrpSpPr>
          <p:grpSpPr bwMode="auto">
            <a:xfrm>
              <a:off x="336" y="3360"/>
              <a:ext cx="5088" cy="288"/>
              <a:chOff x="288" y="3366"/>
              <a:chExt cx="5088" cy="288"/>
            </a:xfrm>
          </p:grpSpPr>
          <p:sp>
            <p:nvSpPr>
              <p:cNvPr id="67600" name="Line 27"/>
              <p:cNvSpPr>
                <a:spLocks noChangeShapeType="1"/>
              </p:cNvSpPr>
              <p:nvPr/>
            </p:nvSpPr>
            <p:spPr bwMode="auto">
              <a:xfrm>
                <a:off x="288" y="3510"/>
                <a:ext cx="50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7601" name="Text Box 28"/>
              <p:cNvSpPr txBox="1">
                <a:spLocks noChangeArrowheads="1"/>
              </p:cNvSpPr>
              <p:nvPr/>
            </p:nvSpPr>
            <p:spPr bwMode="auto">
              <a:xfrm>
                <a:off x="624" y="3366"/>
                <a:ext cx="1296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01/01/1959</a:t>
                </a:r>
              </a:p>
            </p:txBody>
          </p:sp>
          <p:sp>
            <p:nvSpPr>
              <p:cNvPr id="67602" name="Text Box 29"/>
              <p:cNvSpPr txBox="1">
                <a:spLocks noChangeArrowheads="1"/>
              </p:cNvSpPr>
              <p:nvPr/>
            </p:nvSpPr>
            <p:spPr bwMode="auto">
              <a:xfrm>
                <a:off x="2160" y="3366"/>
                <a:ext cx="1296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01/01/1960</a:t>
                </a:r>
              </a:p>
            </p:txBody>
          </p:sp>
          <p:sp>
            <p:nvSpPr>
              <p:cNvPr id="67603" name="Text Box 30"/>
              <p:cNvSpPr txBox="1">
                <a:spLocks noChangeArrowheads="1"/>
              </p:cNvSpPr>
              <p:nvPr/>
            </p:nvSpPr>
            <p:spPr bwMode="auto">
              <a:xfrm>
                <a:off x="3840" y="3400"/>
                <a:ext cx="1170" cy="23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lIns="4572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prstClr val="black"/>
                    </a:solidFill>
                    <a:latin typeface="SAS Monospace" panose="020B0609020202020204" pitchFamily="49" charset="0"/>
                  </a:rPr>
                  <a:t>01/01/1961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9660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6"/>
          <p:cNvSpPr>
            <a:spLocks noGrp="1" noChangeArrowheads="1"/>
          </p:cNvSpPr>
          <p:nvPr>
            <p:ph type="title"/>
          </p:nvPr>
        </p:nvSpPr>
        <p:spPr>
          <a:xfrm>
            <a:off x="329184" y="0"/>
            <a:ext cx="11457431" cy="1325563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n-lt"/>
              </a:rPr>
              <a:t>Some SAS Numeric Functions frequently used when you work with SAS dates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DE280B-6308-475B-8D2A-36D6E39F37F8}" type="slidenum">
              <a:rPr lang="en-US" altLang="en-US" sz="1400">
                <a:solidFill>
                  <a:prstClr val="black"/>
                </a:solidFill>
              </a:rPr>
              <a:pPr/>
              <a:t>26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48534" name="Group 10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221849"/>
              </p:ext>
            </p:extLst>
          </p:nvPr>
        </p:nvGraphicFramePr>
        <p:xfrm>
          <a:off x="2006111" y="2607043"/>
          <a:ext cx="7772400" cy="3394076"/>
        </p:xfrm>
        <a:graphic>
          <a:graphicData uri="http://schemas.openxmlformats.org/drawingml/2006/table">
            <a:tbl>
              <a:tblPr/>
              <a:tblGrid>
                <a:gridCol w="164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6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Function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Used To Return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Example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5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TODAY()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today’s date in </a:t>
                      </a: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SAS date form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today()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as date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3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MONTH(</a:t>
                      </a: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month portion of a SAS date variable as </a:t>
                      </a:r>
                      <a:b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 integer between 1-12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month(Birth_Date)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as Birth_Month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5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INT(</a:t>
                      </a: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integer portion of a numeric value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int(fullage)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as age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88917" marB="889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865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Calculated Columns Using SAS Dates -- Calculating the age of each employee.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A007DA-4FA2-4D18-B927-89AE7BEAB179}" type="slidenum">
              <a:rPr lang="en-US" altLang="en-US" sz="1400">
                <a:solidFill>
                  <a:prstClr val="black"/>
                </a:solidFill>
              </a:rPr>
              <a:pPr/>
              <a:t>27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1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712177" y="2644170"/>
            <a:ext cx="106416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((today()-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365.25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Age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764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Using SAS Dates in Calculations</a:t>
            </a:r>
          </a:p>
        </p:txBody>
      </p:sp>
      <p:sp>
        <p:nvSpPr>
          <p:cNvPr id="7065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altLang="en-US" dirty="0"/>
              <a:t>Calculate </a:t>
            </a:r>
            <a:r>
              <a:rPr lang="en-US" altLang="en-US" sz="2800" b="1" dirty="0">
                <a:latin typeface="Courier New" panose="02070309020205020404" pitchFamily="49" charset="0"/>
              </a:rPr>
              <a:t>Age</a:t>
            </a:r>
            <a:r>
              <a:rPr lang="en-US" altLang="en-US" dirty="0"/>
              <a:t> based on today’s date being 14NOV2007 and a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Birth_Date</a:t>
            </a:r>
            <a:r>
              <a:rPr lang="en-US" altLang="en-US" dirty="0"/>
              <a:t> value of 18AUG1976.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D1D433-9C25-45DE-AF91-F34A7A9C2E26}" type="slidenum">
              <a:rPr lang="en-US" altLang="en-US" sz="1400">
                <a:solidFill>
                  <a:prstClr val="black"/>
                </a:solidFill>
              </a:rPr>
              <a:pPr/>
              <a:t>28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62" name="AutoShape 7"/>
          <p:cNvSpPr>
            <a:spLocks/>
          </p:cNvSpPr>
          <p:nvPr/>
        </p:nvSpPr>
        <p:spPr bwMode="auto">
          <a:xfrm>
            <a:off x="3026490" y="3499343"/>
            <a:ext cx="892873" cy="487313"/>
          </a:xfrm>
          <a:prstGeom prst="borderCallout1">
            <a:avLst>
              <a:gd name="adj1" fmla="val 46384"/>
              <a:gd name="adj2" fmla="val 100000"/>
              <a:gd name="adj3" fmla="val 208843"/>
              <a:gd name="adj4" fmla="val 131495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</a:rPr>
              <a:t>17484</a:t>
            </a:r>
          </a:p>
        </p:txBody>
      </p:sp>
      <p:sp>
        <p:nvSpPr>
          <p:cNvPr id="70663" name="AutoShape 9"/>
          <p:cNvSpPr>
            <a:spLocks/>
          </p:cNvSpPr>
          <p:nvPr/>
        </p:nvSpPr>
        <p:spPr bwMode="auto">
          <a:xfrm>
            <a:off x="7261479" y="3216519"/>
            <a:ext cx="750205" cy="487313"/>
          </a:xfrm>
          <a:prstGeom prst="borderCallout1">
            <a:avLst>
              <a:gd name="adj1" fmla="val 47907"/>
              <a:gd name="adj2" fmla="val 0"/>
              <a:gd name="adj3" fmla="val 268292"/>
              <a:gd name="adj4" fmla="val -83944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</a:rPr>
              <a:t>6074</a:t>
            </a:r>
          </a:p>
        </p:txBody>
      </p:sp>
      <p:sp>
        <p:nvSpPr>
          <p:cNvPr id="70664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560" y="3639565"/>
            <a:ext cx="10213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((</a:t>
            </a:r>
            <a:r>
              <a:rPr lang="en-US" sz="2400" b="1" dirty="0">
                <a:latin typeface="Lucida Console" panose="020B0609040504020204" pitchFamily="49" charset="0"/>
              </a:rPr>
              <a:t>today()</a:t>
            </a:r>
            <a:r>
              <a:rPr lang="en-US" sz="2400" dirty="0">
                <a:latin typeface="Lucida Console" panose="020B0609040504020204" pitchFamily="49" charset="0"/>
              </a:rPr>
              <a:t>-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365.25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Age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08272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SAS Dates in Calculations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56253"/>
            <a:ext cx="10515600" cy="701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Calculate </a:t>
            </a:r>
            <a:r>
              <a:rPr lang="en-US" altLang="en-US" sz="2800" b="1" dirty="0">
                <a:latin typeface="Courier New" panose="02070309020205020404" pitchFamily="49" charset="0"/>
              </a:rPr>
              <a:t>Age</a:t>
            </a:r>
            <a:r>
              <a:rPr lang="en-US" altLang="en-US" dirty="0"/>
              <a:t> based on today’s date being 14NOV2007 and a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Birth_Date</a:t>
            </a:r>
            <a:r>
              <a:rPr lang="en-US" altLang="en-US" dirty="0"/>
              <a:t> value of 18AUG1976.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99C357-35C8-49D7-8EC7-2C5B4A4B81CA}" type="slidenum">
              <a:rPr lang="en-US" altLang="en-US" sz="1400">
                <a:solidFill>
                  <a:prstClr val="black"/>
                </a:solidFill>
              </a:rPr>
              <a:pPr/>
              <a:t>29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85" name="Text Box 13"/>
          <p:cNvSpPr txBox="1">
            <a:spLocks noChangeArrowheads="1"/>
          </p:cNvSpPr>
          <p:nvPr/>
        </p:nvSpPr>
        <p:spPr bwMode="auto">
          <a:xfrm>
            <a:off x="1139581" y="3286369"/>
            <a:ext cx="8027988" cy="20066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tIns="50800" rIns="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proc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sql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select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Employee_ID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Employee_Gender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((today()-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Birth_Date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)/365.25)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as Age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from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orion.Employee_Payroll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quit;</a:t>
            </a:r>
          </a:p>
        </p:txBody>
      </p:sp>
      <p:sp>
        <p:nvSpPr>
          <p:cNvPr id="71686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71687" name="AutoShape 9"/>
          <p:cNvSpPr>
            <a:spLocks/>
          </p:cNvSpPr>
          <p:nvPr/>
        </p:nvSpPr>
        <p:spPr bwMode="auto">
          <a:xfrm>
            <a:off x="7722774" y="4766738"/>
            <a:ext cx="1676741" cy="487313"/>
          </a:xfrm>
          <a:prstGeom prst="borderCallout1">
            <a:avLst>
              <a:gd name="adj1" fmla="val 54019"/>
              <a:gd name="adj2" fmla="val -468"/>
              <a:gd name="adj3" fmla="val -95426"/>
              <a:gd name="adj4" fmla="val -25421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31.23887748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40480" y="3950208"/>
            <a:ext cx="4892040" cy="338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3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26323" y="23814"/>
            <a:ext cx="6239608" cy="8176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Retrieving </a:t>
            </a:r>
            <a:r>
              <a:rPr lang="en-US" altLang="en-US" dirty="0" err="1"/>
              <a:t>Descripter</a:t>
            </a:r>
            <a:r>
              <a:rPr lang="en-US" altLang="en-US" dirty="0"/>
              <a:t> Data from a Table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44C12D-C584-4649-B34D-C8F40A499C2F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908" y="1474848"/>
            <a:ext cx="87864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797537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SAS Dates in Calculations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56253"/>
            <a:ext cx="10515600" cy="701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Calculate </a:t>
            </a:r>
            <a:r>
              <a:rPr lang="en-US" altLang="en-US" sz="2800" b="1" dirty="0">
                <a:latin typeface="Courier New" panose="02070309020205020404" pitchFamily="49" charset="0"/>
              </a:rPr>
              <a:t>Age</a:t>
            </a:r>
            <a:r>
              <a:rPr lang="en-US" altLang="en-US" dirty="0"/>
              <a:t> based on today’s date being 14NOV2007 and a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Birth_Date</a:t>
            </a:r>
            <a:r>
              <a:rPr lang="en-US" altLang="en-US" dirty="0"/>
              <a:t> value of 18AUG1976.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99C357-35C8-49D7-8EC7-2C5B4A4B81CA}" type="slidenum">
              <a:rPr lang="en-US" altLang="en-US" sz="1400">
                <a:solidFill>
                  <a:prstClr val="black"/>
                </a:solidFill>
              </a:rPr>
              <a:pPr/>
              <a:t>30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85" name="Text Box 13"/>
          <p:cNvSpPr txBox="1">
            <a:spLocks noChangeArrowheads="1"/>
          </p:cNvSpPr>
          <p:nvPr/>
        </p:nvSpPr>
        <p:spPr bwMode="auto">
          <a:xfrm>
            <a:off x="1139581" y="3286369"/>
            <a:ext cx="8027988" cy="2006600"/>
          </a:xfrm>
          <a:prstGeom prst="rect">
            <a:avLst/>
          </a:prstGeom>
          <a:solidFill>
            <a:srgbClr val="FFFFFF"/>
          </a:solidFill>
          <a:ln w="38100">
            <a:noFill/>
            <a:miter lim="800000"/>
            <a:headEnd type="none" w="sm" len="sm"/>
            <a:tailEnd type="none" w="sm" len="sm"/>
          </a:ln>
        </p:spPr>
        <p:txBody>
          <a:bodyPr tIns="50800" rIns="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proc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sql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select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Employee_ID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Employee_Gender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((today()-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Birth_Date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)/365.25)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as Age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from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orion.Employee_Payroll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quit;</a:t>
            </a:r>
          </a:p>
        </p:txBody>
      </p:sp>
      <p:sp>
        <p:nvSpPr>
          <p:cNvPr id="71686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71687" name="AutoShape 9"/>
          <p:cNvSpPr>
            <a:spLocks/>
          </p:cNvSpPr>
          <p:nvPr/>
        </p:nvSpPr>
        <p:spPr bwMode="auto">
          <a:xfrm>
            <a:off x="7722774" y="4766738"/>
            <a:ext cx="1676741" cy="487313"/>
          </a:xfrm>
          <a:prstGeom prst="borderCallout1">
            <a:avLst>
              <a:gd name="adj1" fmla="val 54019"/>
              <a:gd name="adj2" fmla="val -468"/>
              <a:gd name="adj3" fmla="val -95426"/>
              <a:gd name="adj4" fmla="val -25421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31.23887748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40480" y="3950208"/>
            <a:ext cx="4892040" cy="338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10"/>
          <p:cNvSpPr>
            <a:spLocks/>
          </p:cNvSpPr>
          <p:nvPr/>
        </p:nvSpPr>
        <p:spPr bwMode="auto">
          <a:xfrm>
            <a:off x="2004746" y="3953439"/>
            <a:ext cx="464871" cy="487313"/>
          </a:xfrm>
          <a:prstGeom prst="borderCallout1">
            <a:avLst>
              <a:gd name="adj1" fmla="val 51449"/>
              <a:gd name="adj2" fmla="val 100000"/>
              <a:gd name="adj3" fmla="val 23782"/>
              <a:gd name="adj4" fmla="val 222931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</a:rPr>
              <a:t>31</a:t>
            </a:r>
          </a:p>
        </p:txBody>
      </p:sp>
      <p:sp>
        <p:nvSpPr>
          <p:cNvPr id="4" name="Rectangle 3"/>
          <p:cNvSpPr/>
          <p:nvPr/>
        </p:nvSpPr>
        <p:spPr>
          <a:xfrm>
            <a:off x="3081528" y="3886200"/>
            <a:ext cx="5969579" cy="40233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757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967966" y="0"/>
            <a:ext cx="6169269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Using SAS Dates in Calculations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5563"/>
            <a:ext cx="10515600" cy="40322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en-US" dirty="0"/>
              <a:t>Calculate </a:t>
            </a:r>
            <a:r>
              <a:rPr lang="en-US" altLang="en-US" sz="2800" b="1" dirty="0">
                <a:latin typeface="Courier New" panose="02070309020205020404" pitchFamily="49" charset="0"/>
              </a:rPr>
              <a:t>Age</a:t>
            </a:r>
            <a:r>
              <a:rPr lang="en-US" altLang="en-US" dirty="0"/>
              <a:t> based on today’s date being 14NOV2007 and a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Birth_Date</a:t>
            </a:r>
            <a:r>
              <a:rPr lang="en-US" altLang="en-US" dirty="0"/>
              <a:t> value of 18AUG1976.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748E23-36CB-411D-9548-786619608282}" type="slidenum">
              <a:rPr lang="en-US" altLang="en-US" sz="1400">
                <a:solidFill>
                  <a:prstClr val="black"/>
                </a:solidFill>
              </a:rPr>
              <a:pPr/>
              <a:t>31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9" name="Text Box 14"/>
          <p:cNvSpPr txBox="1">
            <a:spLocks noChangeArrowheads="1"/>
          </p:cNvSpPr>
          <p:nvPr/>
        </p:nvSpPr>
        <p:spPr bwMode="auto">
          <a:xfrm>
            <a:off x="2082006" y="3664439"/>
            <a:ext cx="8027988" cy="20066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tIns="50800" rIns="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proc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sql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select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Employee_ID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Employee_Gender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,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((today()-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Birth_Date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)/365.25)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    as Age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      from </a:t>
            </a:r>
            <a:r>
              <a:rPr lang="en-US" altLang="en-US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orion.Employee_Payroll</a:t>
            </a: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;</a:t>
            </a:r>
          </a:p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  <a:latin typeface="Courier New" panose="02070309020205020404" pitchFamily="49" charset="0"/>
              </a:rPr>
              <a:t>quit;</a:t>
            </a:r>
          </a:p>
        </p:txBody>
      </p:sp>
      <p:sp>
        <p:nvSpPr>
          <p:cNvPr id="72710" name="AutoShape 10"/>
          <p:cNvSpPr>
            <a:spLocks/>
          </p:cNvSpPr>
          <p:nvPr/>
        </p:nvSpPr>
        <p:spPr bwMode="auto">
          <a:xfrm>
            <a:off x="2846522" y="4381221"/>
            <a:ext cx="464871" cy="487313"/>
          </a:xfrm>
          <a:prstGeom prst="borderCallout1">
            <a:avLst>
              <a:gd name="adj1" fmla="val 51449"/>
              <a:gd name="adj2" fmla="val 100000"/>
              <a:gd name="adj3" fmla="val 23782"/>
              <a:gd name="adj4" fmla="val 222931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</a:rPr>
              <a:t>31</a:t>
            </a:r>
          </a:p>
        </p:txBody>
      </p:sp>
      <p:sp>
        <p:nvSpPr>
          <p:cNvPr id="2" name="Rectangle 1"/>
          <p:cNvSpPr/>
          <p:nvPr/>
        </p:nvSpPr>
        <p:spPr>
          <a:xfrm>
            <a:off x="3954162" y="4291914"/>
            <a:ext cx="5906530" cy="3789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068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66219"/>
            <a:ext cx="77724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Creating Tables with PROC SQL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3557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48D72B-D707-434D-B7C8-7F22983CDA2F}" type="slidenum">
              <a:rPr lang="en-US" altLang="en-US" sz="1400">
                <a:solidFill>
                  <a:prstClr val="black"/>
                </a:solidFill>
              </a:rPr>
              <a:pPr/>
              <a:t>33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1908557" y="2622411"/>
            <a:ext cx="7629781" cy="1415772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tIns="91440" bIns="9144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685800" algn="l"/>
              </a:tabLst>
              <a:defRPr/>
            </a:pPr>
            <a:r>
              <a:rPr lang="en-US" sz="4000" b="1" dirty="0">
                <a:solidFill>
                  <a:prstClr val="black"/>
                </a:solidFill>
                <a:latin typeface="Arial"/>
              </a:rPr>
              <a:t>CREATE TABLE </a:t>
            </a:r>
            <a:r>
              <a:rPr lang="en-US" sz="4000" i="1" dirty="0">
                <a:solidFill>
                  <a:prstClr val="black"/>
                </a:solidFill>
                <a:latin typeface="Arial"/>
              </a:rPr>
              <a:t>table-name </a:t>
            </a:r>
            <a:r>
              <a:rPr lang="en-US" sz="4000" b="1" dirty="0">
                <a:solidFill>
                  <a:prstClr val="black"/>
                </a:solidFill>
                <a:latin typeface="Arial"/>
              </a:rPr>
              <a:t>AS</a:t>
            </a:r>
            <a:br>
              <a:rPr lang="en-US" sz="4000" b="1" dirty="0">
                <a:solidFill>
                  <a:prstClr val="black"/>
                </a:solidFill>
                <a:latin typeface="Arial"/>
              </a:rPr>
            </a:br>
            <a:r>
              <a:rPr lang="en-US" sz="4000" i="1" dirty="0">
                <a:solidFill>
                  <a:prstClr val="black"/>
                </a:solidFill>
                <a:latin typeface="Arial"/>
              </a:rPr>
              <a:t>	query-expression</a:t>
            </a:r>
            <a:r>
              <a:rPr lang="en-US" sz="4000" b="1" dirty="0">
                <a:solidFill>
                  <a:prstClr val="black"/>
                </a:solidFill>
                <a:latin typeface="Arial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744" y="0"/>
            <a:ext cx="6959712" cy="1325563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+mn-lt"/>
              </a:rPr>
              <a:t>Create a table (file, data set)</a:t>
            </a:r>
          </a:p>
        </p:txBody>
      </p:sp>
    </p:spTree>
    <p:extLst>
      <p:ext uri="{BB962C8B-B14F-4D97-AF65-F5344CB8AC3E}">
        <p14:creationId xmlns:p14="http://schemas.microsoft.com/office/powerpoint/2010/main" val="31912222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12089" cy="4965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Create and Populate a Table with an SQL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289229-925D-4866-8BD3-4AF00506108D}" type="slidenum">
              <a:rPr lang="en-US" altLang="en-US" sz="1400">
                <a:solidFill>
                  <a:prstClr val="black"/>
                </a:solidFill>
              </a:rPr>
              <a:pPr/>
              <a:t>34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3046" y="1325232"/>
            <a:ext cx="1047163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work.birth_months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month(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Birth_Month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work.birth_months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birth_months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38296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707" y="2766219"/>
            <a:ext cx="9672587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A review of variable list shortcuts in SAS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215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285" y="1902270"/>
            <a:ext cx="8229600" cy="2002218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Shortcuts for Variable Lists in SAS (Review)</a:t>
            </a:r>
          </a:p>
        </p:txBody>
      </p:sp>
    </p:spTree>
    <p:extLst>
      <p:ext uri="{BB962C8B-B14F-4D97-AF65-F5344CB8AC3E}">
        <p14:creationId xmlns:p14="http://schemas.microsoft.com/office/powerpoint/2010/main" val="29324873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57560" y="1877603"/>
            <a:ext cx="87659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all body measurements begin with "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bm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"*/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body;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nhanes3.exam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=body;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8107" y="365127"/>
            <a:ext cx="7275786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Refer to all variable with the same prefix</a:t>
            </a:r>
          </a:p>
        </p:txBody>
      </p:sp>
    </p:spTree>
    <p:extLst>
      <p:ext uri="{BB962C8B-B14F-4D97-AF65-F5344CB8AC3E}">
        <p14:creationId xmlns:p14="http://schemas.microsoft.com/office/powerpoint/2010/main" val="480993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717" y="0"/>
            <a:ext cx="5425966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Refer to Numbered variables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1905507"/>
            <a:ext cx="743174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libname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"&amp;path/</a:t>
            </a:r>
            <a:r>
              <a:rPr lang="en-US" dirty="0" err="1"/>
              <a:t>fram</a:t>
            </a:r>
            <a:r>
              <a:rPr lang="en-US" dirty="0"/>
              <a:t>";</a:t>
            </a:r>
          </a:p>
          <a:p>
            <a:r>
              <a:rPr lang="en-US" dirty="0"/>
              <a:t>/*use single - for numbered variables*/</a:t>
            </a:r>
          </a:p>
          <a:p>
            <a:r>
              <a:rPr lang="en-US" dirty="0" err="1"/>
              <a:t>proc</a:t>
            </a:r>
            <a:r>
              <a:rPr lang="en-US" dirty="0"/>
              <a:t> contents data=fram.fram40;</a:t>
            </a:r>
          </a:p>
          <a:p>
            <a:r>
              <a:rPr lang="en-US" dirty="0"/>
              <a:t>run;</a:t>
            </a:r>
          </a:p>
          <a:p>
            <a:r>
              <a:rPr lang="en-US" dirty="0"/>
              <a:t>data sbp20;</a:t>
            </a:r>
          </a:p>
          <a:p>
            <a:r>
              <a:rPr lang="en-US" dirty="0"/>
              <a:t>  set fram.fram40(keep=id spf1-spf20);</a:t>
            </a:r>
          </a:p>
          <a:p>
            <a:r>
              <a:rPr lang="en-US" dirty="0"/>
              <a:t>run;  </a:t>
            </a:r>
          </a:p>
          <a:p>
            <a:r>
              <a:rPr lang="en-US" dirty="0" err="1"/>
              <a:t>proc</a:t>
            </a:r>
            <a:r>
              <a:rPr lang="en-US" dirty="0"/>
              <a:t> print data=sbp20 (</a:t>
            </a:r>
            <a:r>
              <a:rPr lang="en-US" dirty="0" err="1"/>
              <a:t>obs</a:t>
            </a:r>
            <a:r>
              <a:rPr lang="en-US" dirty="0"/>
              <a:t>=5);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23947044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Sometimes the order of variables on a file is determines their “grouping,”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5003" y="2245170"/>
            <a:ext cx="6435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proc contents data=fram.fram40 position;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300074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Retrieving Data from a Table (* </a:t>
            </a:r>
            <a:r>
              <a:rPr lang="en-US" altLang="en-US" b="1" dirty="0"/>
              <a:t>means everything</a:t>
            </a:r>
            <a:r>
              <a:rPr lang="en-US" altLang="en-US" dirty="0"/>
              <a:t>)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8F1131-64C9-42EE-B498-1FC265D8507F}" type="slidenum">
              <a:rPr lang="en-US" altLang="en-US" sz="1400">
                <a:solidFill>
                  <a:prstClr val="black"/>
                </a:solidFill>
              </a:rPr>
              <a:pPr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2890391"/>
            <a:ext cx="84734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	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89366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Refer to  contiguous variables Using </a:t>
            </a:r>
            <a:r>
              <a:rPr lang="en-US" b="1" dirty="0">
                <a:latin typeface="+mn-lt"/>
              </a:rPr>
              <a:t>--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1504692"/>
            <a:ext cx="81240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/* double dash -- signifies</a:t>
            </a:r>
          </a:p>
          <a:p>
            <a:r>
              <a:rPr lang="en-US" dirty="0"/>
              <a:t>   all contiguous variables from the first to last specified</a:t>
            </a:r>
          </a:p>
          <a:p>
            <a:r>
              <a:rPr lang="en-US" dirty="0"/>
              <a:t>*/   </a:t>
            </a:r>
          </a:p>
          <a:p>
            <a:r>
              <a:rPr lang="en-US" dirty="0"/>
              <a:t>data lipids;</a:t>
            </a:r>
          </a:p>
          <a:p>
            <a:r>
              <a:rPr lang="en-US" dirty="0"/>
              <a:t>   set fram.fram40(keep=</a:t>
            </a:r>
            <a:r>
              <a:rPr lang="en-US" dirty="0" err="1"/>
              <a:t>ex_date</a:t>
            </a:r>
            <a:r>
              <a:rPr lang="en-US" dirty="0"/>
              <a:t>--</a:t>
            </a:r>
            <a:r>
              <a:rPr lang="en-US" dirty="0" err="1"/>
              <a:t>vldl</a:t>
            </a:r>
            <a:r>
              <a:rPr lang="en-US" dirty="0"/>
              <a:t>);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contents data=lipids;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print data=lipids (</a:t>
            </a:r>
            <a:r>
              <a:rPr lang="en-US" dirty="0" err="1"/>
              <a:t>obs</a:t>
            </a:r>
            <a:r>
              <a:rPr lang="en-US" dirty="0"/>
              <a:t>=10);</a:t>
            </a:r>
          </a:p>
          <a:p>
            <a:r>
              <a:rPr lang="en-US" dirty="0"/>
              <a:t>run; </a:t>
            </a:r>
          </a:p>
        </p:txBody>
      </p:sp>
    </p:spTree>
    <p:extLst>
      <p:ext uri="{BB962C8B-B14F-4D97-AF65-F5344CB8AC3E}">
        <p14:creationId xmlns:p14="http://schemas.microsoft.com/office/powerpoint/2010/main" val="3643164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8945" y="0"/>
            <a:ext cx="4395952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Rename data set option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57047" y="1966997"/>
            <a:ext cx="84406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data sbp20;</a:t>
            </a:r>
          </a:p>
          <a:p>
            <a:r>
              <a:rPr lang="en-US" dirty="0"/>
              <a:t>  set fram.fram40(keep=id spf1-spf20</a:t>
            </a:r>
          </a:p>
          <a:p>
            <a:r>
              <a:rPr lang="en-US" dirty="0"/>
              <a:t>                            rename=(spf1-spf20=sbp1-sbp20));</a:t>
            </a:r>
          </a:p>
          <a:p>
            <a:r>
              <a:rPr lang="en-US" dirty="0"/>
              <a:t>run;  </a:t>
            </a:r>
          </a:p>
          <a:p>
            <a:r>
              <a:rPr lang="en-US" dirty="0" err="1"/>
              <a:t>proc</a:t>
            </a:r>
            <a:r>
              <a:rPr lang="en-US" dirty="0"/>
              <a:t> print data=sbp20 (</a:t>
            </a:r>
            <a:r>
              <a:rPr lang="en-US" dirty="0" err="1"/>
              <a:t>obs</a:t>
            </a:r>
            <a:r>
              <a:rPr lang="en-US" dirty="0"/>
              <a:t>=5);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8373324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 and Match</a:t>
            </a:r>
          </a:p>
        </p:txBody>
      </p:sp>
      <p:sp>
        <p:nvSpPr>
          <p:cNvPr id="4" name="Rectangle 3"/>
          <p:cNvSpPr/>
          <p:nvPr/>
        </p:nvSpPr>
        <p:spPr>
          <a:xfrm>
            <a:off x="1805354" y="1536175"/>
            <a:ext cx="88626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data lipids;</a:t>
            </a:r>
          </a:p>
          <a:p>
            <a:r>
              <a:rPr lang="en-US" dirty="0"/>
              <a:t>   set fram.fram40(keep=</a:t>
            </a:r>
            <a:r>
              <a:rPr lang="en-US" dirty="0" err="1"/>
              <a:t>ex_date</a:t>
            </a:r>
            <a:r>
              <a:rPr lang="en-US" dirty="0"/>
              <a:t>--</a:t>
            </a:r>
            <a:r>
              <a:rPr lang="en-US" dirty="0" err="1"/>
              <a:t>vldl</a:t>
            </a:r>
            <a:r>
              <a:rPr lang="en-US" dirty="0"/>
              <a:t> spf1-spf20 sex </a:t>
            </a:r>
            <a:r>
              <a:rPr lang="en-US" dirty="0" err="1"/>
              <a:t>chd</a:t>
            </a:r>
            <a:endParaRPr lang="en-US" dirty="0"/>
          </a:p>
          <a:p>
            <a:r>
              <a:rPr lang="en-US" dirty="0"/>
              <a:t>			rename=(spf1-spf20=sbp1-sbp20));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contents data=lipids;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print data=lipids (</a:t>
            </a:r>
            <a:r>
              <a:rPr lang="en-US" dirty="0" err="1"/>
              <a:t>obs</a:t>
            </a:r>
            <a:r>
              <a:rPr lang="en-US" dirty="0"/>
              <a:t>=10);</a:t>
            </a:r>
          </a:p>
          <a:p>
            <a:r>
              <a:rPr lang="en-US" dirty="0"/>
              <a:t>run; </a:t>
            </a:r>
          </a:p>
        </p:txBody>
      </p:sp>
    </p:spTree>
    <p:extLst>
      <p:ext uri="{BB962C8B-B14F-4D97-AF65-F5344CB8AC3E}">
        <p14:creationId xmlns:p14="http://schemas.microsoft.com/office/powerpoint/2010/main" val="26968122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Drop Options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1743808" y="1835478"/>
            <a:ext cx="84669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chdmen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=male);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s5238.chd5238(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=dead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eversmok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height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smkamt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weight);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male;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chdmen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30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545" y="2551279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n-lt"/>
              </a:rPr>
              <a:t>A problem with queries is that you can’t use SAS variable lists to specify variables in a select statement.  So, use data set options to accomplish pre-processing.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942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Using data set options – a SAS enhancement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10640" y="1818978"/>
            <a:ext cx="9973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libname,memname,nvar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"EXAM"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"NHANES3"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55857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9514" y="1997839"/>
            <a:ext cx="109563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body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nhanes3.exam (keep=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:)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=body;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66403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47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038" y="1520786"/>
            <a:ext cx="118789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spf1-spf20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fram.fram40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680580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038" y="1520786"/>
            <a:ext cx="118789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fram.fram40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keep=spf1-spf20 rename=(spf1-spf20=sbp1-sbp20))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9090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The FEEDBACK Option expands the * (in the log)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75ED5-9120-4DC0-9B85-AF577FD3EF55}" type="slidenum">
              <a:rPr lang="en-US" altLang="en-US" sz="1400">
                <a:solidFill>
                  <a:prstClr val="black"/>
                </a:solidFill>
              </a:rPr>
              <a:pPr/>
              <a:t>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2209801" y="2805113"/>
            <a:ext cx="8213725" cy="3262312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45720" tIns="152400" rIns="9144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PROC SQL FEEDBACK;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	SELECT *</a:t>
            </a:r>
            <a:endParaRPr lang="en-US" sz="2400" dirty="0">
              <a:solidFill>
                <a:srgbClr val="0000FF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	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FROM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table-1|view-1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&lt;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,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...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table-n|view-n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	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WHERE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expression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	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GROUP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BY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column-1&lt;,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…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column-n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	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HAVING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expression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</a:rPr>
              <a:t>		&lt;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ORDER BY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column-1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&lt;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DESC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&lt;, …column-n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&gt;&gt;</a:t>
            </a:r>
            <a:r>
              <a:rPr lang="en-US" sz="2400" b="1" dirty="0">
                <a:solidFill>
                  <a:prstClr val="black"/>
                </a:solidFill>
                <a:latin typeface="Arial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00163" algn="l"/>
              </a:tabLs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QUIT;</a:t>
            </a:r>
          </a:p>
        </p:txBody>
      </p:sp>
      <p:sp>
        <p:nvSpPr>
          <p:cNvPr id="40966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71913" y="2946401"/>
            <a:ext cx="1797050" cy="390525"/>
          </a:xfrm>
          <a:prstGeom prst="rect">
            <a:avLst/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6349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10787" y="2576883"/>
            <a:ext cx="84647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feedback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	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83040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Retrieving Data from a Table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0B5DD-118C-430E-8BCE-2EA55A4D0B2B}" type="slidenum">
              <a:rPr lang="en-US" altLang="en-US" sz="1400">
                <a:solidFill>
                  <a:prstClr val="black"/>
                </a:solidFill>
              </a:rPr>
              <a:pPr/>
              <a:t>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2890391"/>
            <a:ext cx="1051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801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2304" y="2766219"/>
            <a:ext cx="688739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+mn-lt"/>
              </a:rPr>
              <a:t>Creating New Columns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656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New Columns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8073" y="4384904"/>
            <a:ext cx="10356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new column can be either text or results of a calculation (new columns exist only for the duration of the query unless a table or view is created).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766" y="2087206"/>
            <a:ext cx="115629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Create a new column by including </a:t>
            </a:r>
            <a:r>
              <a:rPr lang="en-US" sz="2800" b="1" dirty="0"/>
              <a:t>any valid SAS expression </a:t>
            </a:r>
            <a:r>
              <a:rPr lang="en-US" sz="2800" dirty="0"/>
              <a:t>in the select clause</a:t>
            </a:r>
          </a:p>
          <a:p>
            <a:r>
              <a:rPr lang="en-US" sz="2800" dirty="0"/>
              <a:t>Assign a column alias or a name to the new column by using keyword AS</a:t>
            </a:r>
          </a:p>
        </p:txBody>
      </p:sp>
    </p:spTree>
    <p:extLst>
      <p:ext uri="{BB962C8B-B14F-4D97-AF65-F5344CB8AC3E}">
        <p14:creationId xmlns:p14="http://schemas.microsoft.com/office/powerpoint/2010/main" val="13197419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3"/>
  <p:tag name="SHAPETABLE" val="Group 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1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1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1.sa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1.sa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1.sa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1.sa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1.sas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1556</Words>
  <Application>Microsoft Office PowerPoint</Application>
  <PresentationFormat>Widescreen</PresentationFormat>
  <Paragraphs>415</Paragraphs>
  <Slides>48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Arial</vt:lpstr>
      <vt:lpstr>Calibri</vt:lpstr>
      <vt:lpstr>Calibri Light</vt:lpstr>
      <vt:lpstr>Courier New</vt:lpstr>
      <vt:lpstr>Lucida Console</vt:lpstr>
      <vt:lpstr>Monotype Sorts</vt:lpstr>
      <vt:lpstr>SAS Monospace</vt:lpstr>
      <vt:lpstr>Times New Roman</vt:lpstr>
      <vt:lpstr>1_Office Theme</vt:lpstr>
      <vt:lpstr>PowerPoint Presentation</vt:lpstr>
      <vt:lpstr>PowerPoint Presentation</vt:lpstr>
      <vt:lpstr>Retrieving Descripter Data from a Table</vt:lpstr>
      <vt:lpstr>Retrieving Data from a Table (* means everything)</vt:lpstr>
      <vt:lpstr>The FEEDBACK Option expands the * (in the log)</vt:lpstr>
      <vt:lpstr>PowerPoint Presentation</vt:lpstr>
      <vt:lpstr>Retrieving Data from a Table</vt:lpstr>
      <vt:lpstr>Creating New Columns</vt:lpstr>
      <vt:lpstr>Creating New Columns</vt:lpstr>
      <vt:lpstr>PowerPoint Presentation</vt:lpstr>
      <vt:lpstr>Calculated Columns</vt:lpstr>
      <vt:lpstr>PowerPoint Presentation</vt:lpstr>
      <vt:lpstr>PowerPoint Presentation</vt:lpstr>
      <vt:lpstr>PowerPoint Presentation</vt:lpstr>
      <vt:lpstr>PowerPoint Presentation</vt:lpstr>
      <vt:lpstr>The SCAN Function (Review)</vt:lpstr>
      <vt:lpstr>Extracting the Level from Job_Title</vt:lpstr>
      <vt:lpstr>Extracting the Level from Job_Title</vt:lpstr>
      <vt:lpstr>Extracting the Level from Job_Title</vt:lpstr>
      <vt:lpstr>The CASE Expression</vt:lpstr>
      <vt:lpstr>Calculating the Bonus, Method 1</vt:lpstr>
      <vt:lpstr>Calculating the Bonus, Method 2</vt:lpstr>
      <vt:lpstr>SAS Dates and Date Functions in PROC SQL</vt:lpstr>
      <vt:lpstr>Prepare a report including employee identifier, gender and age</vt:lpstr>
      <vt:lpstr>SAS Date Values (Review)</vt:lpstr>
      <vt:lpstr>Some SAS Numeric Functions frequently used when you work with SAS dates</vt:lpstr>
      <vt:lpstr>Calculated Columns Using SAS Dates -- Calculating the age of each employee. </vt:lpstr>
      <vt:lpstr>Using SAS Dates in Calculations</vt:lpstr>
      <vt:lpstr>Using SAS Dates in Calculations</vt:lpstr>
      <vt:lpstr>Using SAS Dates in Calculations</vt:lpstr>
      <vt:lpstr>Using SAS Dates in Calculations</vt:lpstr>
      <vt:lpstr>Creating Tables with PROC SQL</vt:lpstr>
      <vt:lpstr>Create a table (file, data set)</vt:lpstr>
      <vt:lpstr>Create and Populate a Table with an SQL Query</vt:lpstr>
      <vt:lpstr>A review of variable list shortcuts in SAS</vt:lpstr>
      <vt:lpstr>Shortcuts for Variable Lists in SAS (Review)</vt:lpstr>
      <vt:lpstr>Refer to all variable with the same prefix</vt:lpstr>
      <vt:lpstr>Refer to Numbered variables </vt:lpstr>
      <vt:lpstr>Sometimes the order of variables on a file is determines their “grouping,”</vt:lpstr>
      <vt:lpstr>Refer to  contiguous variables Using --</vt:lpstr>
      <vt:lpstr>Rename data set option</vt:lpstr>
      <vt:lpstr>Mix and Match</vt:lpstr>
      <vt:lpstr>Multiple Drop Options</vt:lpstr>
      <vt:lpstr>A problem with queries is that you can’t use SAS variable lists to specify variables in a select statement.  So, use data set options to accomplish pre-processing.</vt:lpstr>
      <vt:lpstr>Using data set options – a SAS enhancement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35</cp:revision>
  <dcterms:created xsi:type="dcterms:W3CDTF">2014-12-19T18:39:57Z</dcterms:created>
  <dcterms:modified xsi:type="dcterms:W3CDTF">2016-12-22T15:29:45Z</dcterms:modified>
</cp:coreProperties>
</file>