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35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A0B0-2501-45CA-9A40-E3C3E8033D27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CA66-C681-42D1-848B-724B7FBE2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14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A0B0-2501-45CA-9A40-E3C3E8033D27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CA66-C681-42D1-848B-724B7FBE2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787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A0B0-2501-45CA-9A40-E3C3E8033D27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CA66-C681-42D1-848B-724B7FBE2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A0B0-2501-45CA-9A40-E3C3E8033D27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CA66-C681-42D1-848B-724B7FBE2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95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A0B0-2501-45CA-9A40-E3C3E8033D27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CA66-C681-42D1-848B-724B7FBE2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339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A0B0-2501-45CA-9A40-E3C3E8033D27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CA66-C681-42D1-848B-724B7FBE2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98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A0B0-2501-45CA-9A40-E3C3E8033D27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CA66-C681-42D1-848B-724B7FBE2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033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A0B0-2501-45CA-9A40-E3C3E8033D27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CA66-C681-42D1-848B-724B7FBE2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65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A0B0-2501-45CA-9A40-E3C3E8033D27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CA66-C681-42D1-848B-724B7FBE2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77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A0B0-2501-45CA-9A40-E3C3E8033D27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CA66-C681-42D1-848B-724B7FBE2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4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A0B0-2501-45CA-9A40-E3C3E8033D27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6CA66-C681-42D1-848B-724B7FBE2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680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9A0B0-2501-45CA-9A40-E3C3E8033D27}" type="datetimeFigureOut">
              <a:rPr lang="en-US" smtClean="0"/>
              <a:t>12/23/2016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6CA66-C681-42D1-848B-724B7FBE2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387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07973" y="2787051"/>
            <a:ext cx="7300784" cy="1325563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Subsetting Rows with the </a:t>
            </a:r>
            <a:r>
              <a:rPr lang="en-US" b="1" dirty="0" smtClean="0">
                <a:latin typeface="+mn-lt"/>
              </a:rPr>
              <a:t>WHERE </a:t>
            </a:r>
            <a:r>
              <a:rPr lang="en-US" b="1" dirty="0" smtClean="0">
                <a:latin typeface="+mn-lt"/>
              </a:rPr>
              <a:t>clause</a:t>
            </a:r>
            <a:endParaRPr lang="en-US" b="1" dirty="0"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5A0F-8966-4DF7-B94B-26528BF6B9B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30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968752" y="0"/>
            <a:ext cx="7583424" cy="1325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dirty="0"/>
              <a:t>Subsetting with the WHERE Clause</a:t>
            </a:r>
            <a:br>
              <a:rPr lang="en-US" altLang="en-US" dirty="0"/>
            </a:br>
            <a:r>
              <a:rPr lang="en-US" altLang="en-US" dirty="0"/>
              <a:t>Comparison Operators</a:t>
            </a:r>
          </a:p>
        </p:txBody>
      </p:sp>
      <p:sp>
        <p:nvSpPr>
          <p:cNvPr id="9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7E75F35-9AB9-46E5-9AF4-C103C0B4F4B3}" type="slidenum">
              <a:rPr lang="en-US" altLang="en-US" sz="1400">
                <a:solidFill>
                  <a:prstClr val="black"/>
                </a:solidFill>
              </a:rPr>
              <a:pPr/>
              <a:t>2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0207" name="Group 271"/>
          <p:cNvGraphicFramePr>
            <a:graphicFrameLocks noGrp="1"/>
          </p:cNvGraphicFramePr>
          <p:nvPr>
            <p:extLst/>
          </p:nvPr>
        </p:nvGraphicFramePr>
        <p:xfrm>
          <a:off x="2328672" y="1325563"/>
          <a:ext cx="7772400" cy="428148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103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Mnemonic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Symbol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Definition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8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LT 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effectLst/>
                        </a:rPr>
                        <a:t>†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&lt;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Less than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308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GT 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effectLst/>
                        </a:rPr>
                        <a:t>†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&gt;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Greater than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08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EQ 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effectLst/>
                        </a:rPr>
                        <a:t>†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=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Equal to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08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LE 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effectLst/>
                        </a:rPr>
                        <a:t>†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&lt;=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Less than or equal to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08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 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effectLst/>
                        </a:rPr>
                        <a:t>†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&gt;=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Greater than or equal to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350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NE 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effectLst/>
                        </a:rPr>
                        <a:t>†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&lt; 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¬= 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effectLst/>
                        </a:rPr>
                        <a:t>†</a:t>
                      </a:r>
                      <a:endParaRPr kumimoji="0" lang="en-US" sz="20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^= 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effectLst/>
                        </a:rPr>
                        <a:t>†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Not equal to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Not equal to (EBCDIC)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Not equal to (ASCII)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T="45721" marB="45721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328672" y="5987020"/>
            <a:ext cx="5248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/>
              <a:t>†</a:t>
            </a:r>
            <a:r>
              <a:rPr lang="en-US" dirty="0"/>
              <a:t> Non-ANSI standard</a:t>
            </a:r>
          </a:p>
        </p:txBody>
      </p:sp>
    </p:spTree>
    <p:extLst>
      <p:ext uri="{BB962C8B-B14F-4D97-AF65-F5344CB8AC3E}">
        <p14:creationId xmlns:p14="http://schemas.microsoft.com/office/powerpoint/2010/main" val="205922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10515600" cy="1576552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US" altLang="en-US" dirty="0"/>
              <a:t>Create a list of personnel with salaries above $112,000. Include the employee identifier, job title, and salary.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4961CA-62B1-4B96-9BDF-BD9B27CA97C5}" type="slidenum">
              <a:rPr lang="en-US" altLang="en-US" sz="1400">
                <a:solidFill>
                  <a:prstClr val="black"/>
                </a:solidFill>
              </a:rPr>
              <a:pPr/>
              <a:t>3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27689" y="2779127"/>
            <a:ext cx="978250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, Salary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 &gt; 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112000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32733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tabLst>
                <a:tab pos="571500" algn="l"/>
                <a:tab pos="2232025" algn="l"/>
                <a:tab pos="3660775" algn="l"/>
              </a:tabLst>
            </a:pPr>
            <a:r>
              <a:rPr lang="en-US" altLang="en-US" dirty="0"/>
              <a:t>Use only one WHERE clause in a SELECT statement. </a:t>
            </a:r>
            <a:br>
              <a:rPr lang="en-US" altLang="en-US" dirty="0"/>
            </a:br>
            <a:r>
              <a:rPr lang="en-US" altLang="en-US" dirty="0"/>
              <a:t>To specify multiple </a:t>
            </a:r>
            <a:r>
              <a:rPr lang="en-US" altLang="en-US" dirty="0" err="1"/>
              <a:t>subsetting</a:t>
            </a:r>
            <a:r>
              <a:rPr lang="en-US" altLang="en-US" dirty="0"/>
              <a:t> criteria, combine expressions with logical operators.</a:t>
            </a:r>
          </a:p>
        </p:txBody>
      </p:sp>
      <p:sp>
        <p:nvSpPr>
          <p:cNvPr id="6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DAA190B-97A1-4C17-9494-B4C9D7D0AA5D}" type="slidenum">
              <a:rPr lang="en-US" altLang="en-US" sz="1400">
                <a:solidFill>
                  <a:prstClr val="black"/>
                </a:solidFill>
              </a:rPr>
              <a:pPr/>
              <a:t>4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2196" name="Group 212"/>
          <p:cNvGraphicFramePr>
            <a:graphicFrameLocks noGrp="1"/>
          </p:cNvGraphicFramePr>
          <p:nvPr>
            <p:extLst/>
          </p:nvPr>
        </p:nvGraphicFramePr>
        <p:xfrm>
          <a:off x="2200275" y="2349501"/>
          <a:ext cx="7772400" cy="285432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Mnemonic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Symbol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Definition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OR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| 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effectLst/>
                        </a:rPr>
                        <a:t>†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or, either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AND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&amp; 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effectLst/>
                        </a:rPr>
                        <a:t>†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and, both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NOT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¬ 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effectLst/>
                        </a:rPr>
                        <a:t>†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not, negation (EBCDIC)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NOT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^ 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effectLst/>
                        </a:rPr>
                        <a:t>†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not, negation (ASCII)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619632" y="579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28672" y="5987020"/>
            <a:ext cx="5248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/>
              <a:t>†</a:t>
            </a:r>
            <a:r>
              <a:rPr lang="en-US" dirty="0"/>
              <a:t> Non-ANSI standard</a:t>
            </a:r>
          </a:p>
        </p:txBody>
      </p:sp>
    </p:spTree>
    <p:extLst>
      <p:ext uri="{BB962C8B-B14F-4D97-AF65-F5344CB8AC3E}">
        <p14:creationId xmlns:p14="http://schemas.microsoft.com/office/powerpoint/2010/main" val="204117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8751" y="225082"/>
            <a:ext cx="1328351" cy="1325563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AND </a:t>
            </a:r>
            <a:endParaRPr lang="en-US" b="1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67103" y="2044383"/>
            <a:ext cx="107284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Salary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 &gt;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112000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gender=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"F"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59399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7119" y="266271"/>
            <a:ext cx="1262449" cy="1325563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OR</a:t>
            </a:r>
            <a:endParaRPr lang="en-US" b="1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7178" y="2367171"/>
            <a:ext cx="108080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b="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 smtClean="0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b="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b="0" dirty="0" smtClean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b="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 err="1" smtClean="0">
                <a:solidFill>
                  <a:srgbClr val="000000"/>
                </a:solidFill>
                <a:latin typeface="Lucida Console" panose="020B0609040504020204" pitchFamily="49" charset="0"/>
              </a:rPr>
              <a:t>male,chol,sbp,dbp</a:t>
            </a:r>
            <a:endParaRPr lang="en-US" sz="2400" b="0" dirty="0" smtClean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b="0" dirty="0" smtClean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b="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 s5238.chd5238</a:t>
            </a:r>
          </a:p>
          <a:p>
            <a:r>
              <a:rPr lang="en-US" sz="2400" b="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b="0" dirty="0" smtClean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b="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 err="1" smtClean="0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400" b="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&gt;</a:t>
            </a:r>
            <a:r>
              <a:rPr lang="en-US" sz="2400" b="1" dirty="0" smtClean="0">
                <a:solidFill>
                  <a:srgbClr val="008080"/>
                </a:solidFill>
                <a:latin typeface="Lucida Console" panose="020B0609040504020204" pitchFamily="49" charset="0"/>
              </a:rPr>
              <a:t>250</a:t>
            </a:r>
            <a:r>
              <a:rPr lang="en-US" sz="2400" b="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 or </a:t>
            </a:r>
            <a:r>
              <a:rPr lang="en-US" sz="2400" b="0" dirty="0" err="1" smtClean="0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b="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 &gt;</a:t>
            </a:r>
            <a:r>
              <a:rPr lang="en-US" sz="2400" b="1" dirty="0" smtClean="0">
                <a:solidFill>
                  <a:srgbClr val="008080"/>
                </a:solidFill>
                <a:latin typeface="Lucida Console" panose="020B0609040504020204" pitchFamily="49" charset="0"/>
              </a:rPr>
              <a:t>450</a:t>
            </a:r>
            <a:endParaRPr lang="en-US" sz="2400" b="0" dirty="0" smtClean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 smtClean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b="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924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283" y="436070"/>
            <a:ext cx="1424151" cy="1325563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NOT</a:t>
            </a:r>
            <a:endParaRPr lang="en-US" b="1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6745" y="2197894"/>
            <a:ext cx="1030276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Salary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not (Salary &lt;=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112000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83141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211</Words>
  <Application>Microsoft Office PowerPoint</Application>
  <PresentationFormat>Widescreen</PresentationFormat>
  <Paragraphs>77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Lucida Console</vt:lpstr>
      <vt:lpstr>Monotype Sorts</vt:lpstr>
      <vt:lpstr>Times New Roman</vt:lpstr>
      <vt:lpstr>Office Theme</vt:lpstr>
      <vt:lpstr>Subsetting Rows with the WHERE clause</vt:lpstr>
      <vt:lpstr>Subsetting with the WHERE Clause Comparison Operators</vt:lpstr>
      <vt:lpstr>Create a list of personnel with salaries above $112,000. Include the employee identifier, job title, and salary.</vt:lpstr>
      <vt:lpstr>Use only one WHERE clause in a SELECT statement.  To specify multiple subsetting criteria, combine expressions with logical operators.</vt:lpstr>
      <vt:lpstr>AND </vt:lpstr>
      <vt:lpstr>OR</vt:lpstr>
      <vt:lpstr>NOT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Subsetting Rows with the where clause</dc:title>
  <dc:creator>Dan McGee</dc:creator>
  <cp:lastModifiedBy>Dan McGee</cp:lastModifiedBy>
  <cp:revision>4</cp:revision>
  <dcterms:created xsi:type="dcterms:W3CDTF">2016-12-22T19:30:37Z</dcterms:created>
  <dcterms:modified xsi:type="dcterms:W3CDTF">2016-12-23T15:39:36Z</dcterms:modified>
</cp:coreProperties>
</file>