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8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809D29-CD7B-4EFE-8858-F900C929A3B9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A63F12-6C6D-4532-BA5E-335C57F58C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059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3ADFA02-667D-4A67-9972-D3D7E40372F5}" type="slidenum">
              <a:rPr lang="en-US" altLang="en-US" sz="1200">
                <a:solidFill>
                  <a:srgbClr val="000000"/>
                </a:solidFill>
              </a:rPr>
              <a:pPr/>
              <a:t>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22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s102d14</a:t>
            </a:r>
          </a:p>
        </p:txBody>
      </p:sp>
    </p:spTree>
    <p:extLst>
      <p:ext uri="{BB962C8B-B14F-4D97-AF65-F5344CB8AC3E}">
        <p14:creationId xmlns:p14="http://schemas.microsoft.com/office/powerpoint/2010/main" val="36759354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97C935-3300-4CEC-BD3D-03700ED9E16C}" type="slidenum">
              <a:rPr lang="en-US" altLang="en-US" sz="1200">
                <a:solidFill>
                  <a:srgbClr val="000000"/>
                </a:solidFill>
              </a:rPr>
              <a:pPr/>
              <a:t>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3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s102d14</a:t>
            </a:r>
          </a:p>
        </p:txBody>
      </p:sp>
    </p:spTree>
    <p:extLst>
      <p:ext uri="{BB962C8B-B14F-4D97-AF65-F5344CB8AC3E}">
        <p14:creationId xmlns:p14="http://schemas.microsoft.com/office/powerpoint/2010/main" val="2744006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14F6700-9DEE-456F-86F7-264D7C61F79E}" type="slidenum">
              <a:rPr lang="en-US" altLang="en-US" sz="1200">
                <a:solidFill>
                  <a:srgbClr val="000000"/>
                </a:solidFill>
              </a:rPr>
              <a:pPr/>
              <a:t>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4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s102d14</a:t>
            </a:r>
          </a:p>
        </p:txBody>
      </p:sp>
    </p:spTree>
    <p:extLst>
      <p:ext uri="{BB962C8B-B14F-4D97-AF65-F5344CB8AC3E}">
        <p14:creationId xmlns:p14="http://schemas.microsoft.com/office/powerpoint/2010/main" val="893730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930275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1681E28-D57E-4362-8858-B66F4ABE403E}" type="slidenum">
              <a:rPr lang="en-US" altLang="en-US" sz="1200">
                <a:solidFill>
                  <a:srgbClr val="000000"/>
                </a:solidFill>
              </a:rPr>
              <a:pPr/>
              <a:t>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b="1">
                <a:latin typeface="Times New Roman" panose="02020603050405020304" pitchFamily="18" charset="0"/>
              </a:rPr>
              <a:t>s102d14</a:t>
            </a:r>
          </a:p>
        </p:txBody>
      </p:sp>
    </p:spTree>
    <p:extLst>
      <p:ext uri="{BB962C8B-B14F-4D97-AF65-F5344CB8AC3E}">
        <p14:creationId xmlns:p14="http://schemas.microsoft.com/office/powerpoint/2010/main" val="18965744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2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548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72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74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4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64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771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12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194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559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220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A4D47F-09C6-4B79-AEF6-7CA82A5B8D26}" type="datetimeFigureOut">
              <a:rPr lang="en-US" smtClean="0"/>
              <a:t>12/24/2016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09A1C-37FA-44B1-B5B5-DDBAF0AFBA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32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8712" y="2953512"/>
            <a:ext cx="7272528" cy="1325563"/>
          </a:xfrm>
        </p:spPr>
        <p:txBody>
          <a:bodyPr/>
          <a:lstStyle/>
          <a:p>
            <a:r>
              <a:rPr lang="en-US" b="1" dirty="0">
                <a:latin typeface="+mn-lt"/>
              </a:rPr>
              <a:t>A new keyword -- calculated</a:t>
            </a:r>
          </a:p>
        </p:txBody>
      </p:sp>
    </p:spTree>
    <p:extLst>
      <p:ext uri="{BB962C8B-B14F-4D97-AF65-F5344CB8AC3E}">
        <p14:creationId xmlns:p14="http://schemas.microsoft.com/office/powerpoint/2010/main" val="206066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0411" y="0"/>
            <a:ext cx="4061604" cy="1325563"/>
          </a:xfrm>
        </p:spPr>
        <p:txBody>
          <a:bodyPr/>
          <a:lstStyle/>
          <a:p>
            <a:r>
              <a:rPr lang="en-US" dirty="0"/>
              <a:t>Complete the query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10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0" y="2413338"/>
            <a:ext cx="6096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id,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	mean(spa1,spf1,sps1) 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fram.fram30</a:t>
            </a: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mnsbp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ge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b="1" dirty="0">
                <a:solidFill>
                  <a:srgbClr val="008080"/>
                </a:solidFill>
                <a:latin typeface="Lucida Console" panose="020B0609040504020204" pitchFamily="49" charset="0"/>
              </a:rPr>
              <a:t>250</a:t>
            </a:r>
            <a:endParaRPr lang="en-US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13674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472219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en-US" dirty="0"/>
              <a:t>Recall the original 10% bonus query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1BED2CF-7C40-450A-9ECE-2F0DBF7204D6}" type="slidenum">
              <a:rPr lang="en-US" altLang="en-US" sz="1400">
                <a:solidFill>
                  <a:prstClr val="black"/>
                </a:solidFill>
              </a:rPr>
              <a:pPr/>
              <a:t>2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79787" y="2753426"/>
            <a:ext cx="6096000" cy="212365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, Salary, 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 * </a:t>
            </a:r>
            <a:r>
              <a:rPr lang="en-US" sz="22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837033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dirty="0"/>
              <a:t>Create a report that includes only those employees who receive bonuses less than $3000.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5AC052B1-B60D-4952-958B-2728F9EC11D8}" type="slidenum">
              <a:rPr lang="en-US" altLang="en-US" sz="1400">
                <a:solidFill>
                  <a:prstClr val="black"/>
                </a:solidFill>
              </a:rPr>
              <a:pPr/>
              <a:t>3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17482" y="2600319"/>
            <a:ext cx="10957035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Salary,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 &lt;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3000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14198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Subsetting with Calculated Values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2800" b="1" dirty="0"/>
              <a:t>Because a WHERE clause is evaluated before the SELECT clause, columns used in the WHERE clause must exist in the table or be derived from existing columns.</a:t>
            </a:r>
          </a:p>
          <a:p>
            <a:pPr marL="0" indent="0">
              <a:buNone/>
            </a:pPr>
            <a:endParaRPr lang="en-US" altLang="en-US" sz="2800" dirty="0"/>
          </a:p>
          <a:p>
            <a:pPr marL="0" indent="0">
              <a:buNone/>
            </a:pPr>
            <a:r>
              <a:rPr lang="en-US" altLang="en-US" sz="2800" b="1" dirty="0"/>
              <a:t>Bonus</a:t>
            </a:r>
            <a:r>
              <a:rPr lang="en-US" altLang="en-US" sz="2800" dirty="0"/>
              <a:t> column is not in the source table, an error was generated.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44406C6-8DBD-4CA9-B0A1-795081B6FF16}" type="slidenum">
              <a:rPr lang="en-US" altLang="en-US" sz="1400">
                <a:solidFill>
                  <a:prstClr val="black"/>
                </a:solidFill>
              </a:rPr>
              <a:pPr/>
              <a:t>4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5717" name="Text Box 5"/>
          <p:cNvSpPr txBox="1">
            <a:spLocks noChangeArrowheads="1"/>
          </p:cNvSpPr>
          <p:nvPr/>
        </p:nvSpPr>
        <p:spPr bwMode="auto">
          <a:xfrm>
            <a:off x="3124201" y="3581400"/>
            <a:ext cx="179601" cy="5488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 type="none" w="med" len="lg"/>
                <a:tailEnd type="none" w="med" len="lg"/>
              </a14:hiddenLine>
            </a:ext>
          </a:extLst>
        </p:spPr>
        <p:txBody>
          <a:bodyPr wrap="none" lIns="88900" tIns="88900" rIns="88900" bIns="88900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noProof="1">
              <a:solidFill>
                <a:prstClr val="black"/>
              </a:solidFill>
              <a:latin typeface="SAS Monospace" panose="020B060902020202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5154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-72234"/>
            <a:ext cx="11133992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Subsetting with Calculated Values--one solution, repeat the calculation.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78B38E-316E-4C4B-90D2-A1982D130013}" type="slidenum">
              <a:rPr lang="en-US" altLang="en-US" sz="1400">
                <a:solidFill>
                  <a:prstClr val="black"/>
                </a:solidFill>
              </a:rPr>
              <a:pPr/>
              <a:t>5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56744" y="2411133"/>
            <a:ext cx="10767849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Salary,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&lt;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3000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4242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>
          <a:xfrm>
            <a:off x="876300" y="0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Subsetting with Calculated Values, alternative method – the </a:t>
            </a:r>
            <a:r>
              <a:rPr lang="en-US" altLang="en-US" b="1" dirty="0"/>
              <a:t>CALCULATED</a:t>
            </a:r>
            <a:r>
              <a:rPr lang="en-US" altLang="en-US" dirty="0"/>
              <a:t> keyword.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3B3965-513D-45B0-A23B-DE73F10051D0}" type="slidenum">
              <a:rPr lang="en-US" altLang="en-US" sz="1400">
                <a:solidFill>
                  <a:prstClr val="black"/>
                </a:solidFill>
              </a:rPr>
              <a:pPr/>
              <a:t>6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67559" y="2028617"/>
            <a:ext cx="1082434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Salary,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Bonus &lt;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3000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387344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Subsetting with Calculated Values – using the CALCULATED keyword in other locations.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77F2E47-CBF3-41C9-B4A1-BC210B96D8F9}" type="slidenum">
              <a:rPr lang="en-US" altLang="en-US" sz="1400">
                <a:solidFill>
                  <a:prstClr val="black"/>
                </a:solidFill>
              </a:rPr>
              <a:pPr/>
              <a:t>7</a:t>
            </a:fld>
            <a:endParaRPr lang="en-US" altLang="en-US" sz="140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77917" y="2230235"/>
            <a:ext cx="1040524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Employee_ID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Employee_Gender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Salary, Salary *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.10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Bonus,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    calculated Bonus/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2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as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Half</a:t>
            </a: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orion.Employee_Payroll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     </a:t>
            </a:r>
            <a:r>
              <a:rPr lang="en-US" sz="24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 calculated Bonus &lt; </a:t>
            </a:r>
            <a:r>
              <a:rPr lang="en-US" sz="2400" b="1" dirty="0">
                <a:solidFill>
                  <a:srgbClr val="008080"/>
                </a:solidFill>
                <a:latin typeface="Lucida Console" panose="020B0609040504020204" pitchFamily="49" charset="0"/>
              </a:rPr>
              <a:t>3000</a:t>
            </a:r>
            <a:endParaRPr lang="en-US" sz="24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4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4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6477446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Example--Find all participants at the first examination with average systolic blood press ≥ 250 mmHg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12808" y="2536448"/>
            <a:ext cx="969609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describe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latin typeface="Lucida Console" panose="020B0609040504020204" pitchFamily="49" charset="0"/>
              </a:rPr>
              <a:t>table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8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8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8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312890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562" y="0"/>
            <a:ext cx="4518804" cy="1325563"/>
          </a:xfrm>
        </p:spPr>
        <p:txBody>
          <a:bodyPr/>
          <a:lstStyle/>
          <a:p>
            <a:r>
              <a:rPr lang="en-US" dirty="0"/>
              <a:t>Find the variable names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C8BCB5-22D4-479A-B0F4-1B5DB2D22DD5}" type="slidenum">
              <a:rPr lang="en-US" altLang="en-US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en-US" altLang="en-US">
              <a:solidFill>
                <a:prstClr val="black">
                  <a:tint val="75000"/>
                </a:prstClr>
              </a:solidFill>
              <a:latin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724619" y="2028617"/>
            <a:ext cx="11128075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proc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b="1" dirty="0" err="1">
                <a:solidFill>
                  <a:srgbClr val="000080"/>
                </a:solidFill>
                <a:latin typeface="Lucida Console" panose="020B0609040504020204" pitchFamily="49" charset="0"/>
              </a:rPr>
              <a:t>sql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select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name</a:t>
            </a: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from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dictionary.columns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where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memname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=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"FRAM30"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 </a:t>
            </a:r>
            <a:r>
              <a:rPr lang="en-US" sz="2200" dirty="0">
                <a:solidFill>
                  <a:srgbClr val="0000FF"/>
                </a:solidFill>
                <a:latin typeface="Lucida Console" panose="020B0609040504020204" pitchFamily="49" charset="0"/>
              </a:rPr>
              <a:t>and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			</a:t>
            </a:r>
            <a:r>
              <a:rPr lang="en-US" sz="2200" dirty="0" err="1">
                <a:solidFill>
                  <a:srgbClr val="000000"/>
                </a:solidFill>
                <a:latin typeface="Lucida Console" panose="020B0609040504020204" pitchFamily="49" charset="0"/>
              </a:rPr>
              <a:t>upcase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(label) contains </a:t>
            </a:r>
            <a:r>
              <a:rPr lang="en-US" sz="2200" dirty="0">
                <a:solidFill>
                  <a:srgbClr val="800080"/>
                </a:solidFill>
                <a:latin typeface="Lucida Console" panose="020B0609040504020204" pitchFamily="49" charset="0"/>
              </a:rPr>
              <a:t>"SYS"</a:t>
            </a:r>
            <a:endParaRPr lang="en-US" sz="2200" dirty="0">
              <a:solidFill>
                <a:srgbClr val="000000"/>
              </a:solidFill>
              <a:latin typeface="Lucida Console" panose="020B0609040504020204" pitchFamily="49" charset="0"/>
            </a:endParaRPr>
          </a:p>
          <a:p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	;</a:t>
            </a:r>
          </a:p>
          <a:p>
            <a:r>
              <a:rPr lang="en-US" sz="2200" b="1" dirty="0">
                <a:solidFill>
                  <a:srgbClr val="000080"/>
                </a:solidFill>
                <a:latin typeface="Lucida Console" panose="020B0609040504020204" pitchFamily="49" charset="0"/>
              </a:rPr>
              <a:t>quit</a:t>
            </a:r>
            <a:r>
              <a:rPr lang="en-US" sz="2200" dirty="0">
                <a:solidFill>
                  <a:srgbClr val="000000"/>
                </a:solidFill>
                <a:latin typeface="Lucida Console" panose="020B0609040504020204" pitchFamily="49" charset="0"/>
              </a:rPr>
              <a:t>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8658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2.sa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LACEWARE-AUD-PRESENTER-NOTES" val="m02d2.sas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</TotalTime>
  <Words>296</Words>
  <Application>Microsoft Office PowerPoint</Application>
  <PresentationFormat>Widescreen</PresentationFormat>
  <Paragraphs>83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Lucida Console</vt:lpstr>
      <vt:lpstr>SAS Monospace</vt:lpstr>
      <vt:lpstr>Times New Roman</vt:lpstr>
      <vt:lpstr>Office Theme</vt:lpstr>
      <vt:lpstr>A new keyword -- calculated</vt:lpstr>
      <vt:lpstr>Recall the original 10% bonus query</vt:lpstr>
      <vt:lpstr>Create a report that includes only those employees who receive bonuses less than $3000.</vt:lpstr>
      <vt:lpstr>Subsetting with Calculated Values</vt:lpstr>
      <vt:lpstr>Subsetting with Calculated Values--one solution, repeat the calculation.</vt:lpstr>
      <vt:lpstr>Subsetting with Calculated Values, alternative method – the CALCULATED keyword.</vt:lpstr>
      <vt:lpstr>Subsetting with Calculated Values – using the CALCULATED keyword in other locations.</vt:lpstr>
      <vt:lpstr>Example--Find all participants at the first examination with average systolic blood press ≥ 250 mmHg</vt:lpstr>
      <vt:lpstr>Find the variable names</vt:lpstr>
      <vt:lpstr>Complete the query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Return to the original 10% bonus program and create a report that includes only those employees who receive bonuses less than $3000.</dc:title>
  <dc:creator>Dan McGee</dc:creator>
  <cp:lastModifiedBy>Dan McGee</cp:lastModifiedBy>
  <cp:revision>10</cp:revision>
  <dcterms:created xsi:type="dcterms:W3CDTF">2016-12-22T19:40:53Z</dcterms:created>
  <dcterms:modified xsi:type="dcterms:W3CDTF">2016-12-24T20:41:18Z</dcterms:modified>
</cp:coreProperties>
</file>