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7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52755-954F-4EC5-A54C-EC8D9734D8F8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94DB1-EC58-4D0C-9F29-1E825110E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28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2FAF22-3A46-4F20-874A-04795271CEB4}" type="slidenum">
              <a:rPr lang="en-US" altLang="en-US" sz="1200">
                <a:solidFill>
                  <a:srgbClr val="000000"/>
                </a:solidFill>
              </a:rPr>
              <a:pPr/>
              <a:t>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Type answer here</a:t>
            </a:r>
          </a:p>
        </p:txBody>
      </p:sp>
    </p:spTree>
    <p:extLst>
      <p:ext uri="{BB962C8B-B14F-4D97-AF65-F5344CB8AC3E}">
        <p14:creationId xmlns:p14="http://schemas.microsoft.com/office/powerpoint/2010/main" val="3043185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C4A7642-8318-4E83-8C7C-07E56A38D284}" type="slidenum">
              <a:rPr lang="en-US" altLang="en-US" sz="1200">
                <a:solidFill>
                  <a:srgbClr val="000000"/>
                </a:solidFill>
              </a:rPr>
              <a:pPr/>
              <a:t>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s102d13b</a:t>
            </a:r>
          </a:p>
        </p:txBody>
      </p:sp>
    </p:spTree>
    <p:extLst>
      <p:ext uri="{BB962C8B-B14F-4D97-AF65-F5344CB8AC3E}">
        <p14:creationId xmlns:p14="http://schemas.microsoft.com/office/powerpoint/2010/main" val="1961061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4D5CF08-35AA-4844-B5D3-D9D7BD48FB21}" type="slidenum">
              <a:rPr lang="en-US" altLang="en-US" sz="1200">
                <a:solidFill>
                  <a:srgbClr val="000000"/>
                </a:solidFill>
              </a:rPr>
              <a:pPr/>
              <a:t>10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S102d13a – Discuss the fact that this is not what we really wanted.  We wanted all jobcodes that contain an underscore.  There is a quiz that is coming up to ask the students why we all SA jobcodes, not just the ones with an _ in them.  Do not discuss the ESCAPE clause here.</a:t>
            </a:r>
          </a:p>
        </p:txBody>
      </p:sp>
    </p:spTree>
    <p:extLst>
      <p:ext uri="{BB962C8B-B14F-4D97-AF65-F5344CB8AC3E}">
        <p14:creationId xmlns:p14="http://schemas.microsoft.com/office/powerpoint/2010/main" val="53006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09AF-8CCA-4C1F-80DB-EFB7849199AE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2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7163-22B5-4223-8636-E0DE16E7B2D7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8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B734-885C-4FCC-80EC-3171BB0D9E5E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82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09B6-43A7-44D3-AA69-17A8C2ECC47B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63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C5AA-EE8C-4BDB-BC0F-77DD1E5E53FC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1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8C46-0352-42E4-90B3-DE8156B454B4}" type="datetime1">
              <a:rPr lang="en-US" smtClean="0"/>
              <a:t>12/24/2016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6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1D619-FB8E-4D7A-BFBC-8C9B4796F015}" type="datetime1">
              <a:rPr lang="en-US" smtClean="0"/>
              <a:t>12/24/2016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27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7526-3626-42C0-BBEE-E20F3821A5EB}" type="datetime1">
              <a:rPr lang="en-US" smtClean="0"/>
              <a:t>12/24/2016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3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AEED-AA1B-48AC-A659-48C259EE9C13}" type="datetime1">
              <a:rPr lang="en-US" smtClean="0"/>
              <a:t>12/24/2016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59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BAD-A654-4649-A71A-9ABEDFEBA134}" type="datetime1">
              <a:rPr lang="en-US" smtClean="0"/>
              <a:t>12/24/2016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61C2-341F-4973-8074-2D190ABAE05D}" type="datetime1">
              <a:rPr lang="en-US" smtClean="0"/>
              <a:t>12/24/2016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05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B719F-E76F-416A-A010-7E3E42386E99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1BB3D-5F2D-48D9-ACEB-26ECD1377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0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6827" y="2811765"/>
            <a:ext cx="7720914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Some where clause operators</a:t>
            </a:r>
          </a:p>
        </p:txBody>
      </p:sp>
    </p:spTree>
    <p:extLst>
      <p:ext uri="{BB962C8B-B14F-4D97-AF65-F5344CB8AC3E}">
        <p14:creationId xmlns:p14="http://schemas.microsoft.com/office/powerpoint/2010/main" val="2289541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80064"/>
            <a:ext cx="120914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work.Employee_Organization2(drop=code1-code3)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*, scan(Job_Title,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code1 length=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     scan(Job_Title,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code2 length=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    		scan(Job_title,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code3 length=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	case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code3=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'II'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code1||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           calculated code2||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												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/*for demonstrating escape*/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          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'_'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||calculated code3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code1||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      calculated code2||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        calculated code3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		 end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Job_code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contains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'I'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/*only "level" employees*/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employee_organization2;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97630" y="9144"/>
            <a:ext cx="4296156" cy="659003"/>
          </a:xfrm>
        </p:spPr>
        <p:txBody>
          <a:bodyPr>
            <a:normAutofit fontScale="90000"/>
          </a:bodyPr>
          <a:lstStyle/>
          <a:p>
            <a:r>
              <a:rPr lang="en-US" dirty="0"/>
              <a:t>Job titles with levels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0130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38897" y="0"/>
            <a:ext cx="9063365" cy="1325563"/>
          </a:xfrm>
        </p:spPr>
        <p:txBody>
          <a:bodyPr/>
          <a:lstStyle/>
          <a:p>
            <a:r>
              <a:rPr lang="en-US" altLang="en-US" dirty="0"/>
              <a:t>WHERE clause operators</a:t>
            </a:r>
          </a:p>
        </p:txBody>
      </p:sp>
      <p:graphicFrame>
        <p:nvGraphicFramePr>
          <p:cNvPr id="120297" name="Group 4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636077"/>
              </p:ext>
            </p:extLst>
          </p:nvPr>
        </p:nvGraphicFramePr>
        <p:xfrm>
          <a:off x="1249844" y="1562100"/>
          <a:ext cx="8884412" cy="461168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712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2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Operator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Example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where</a:t>
                      </a:r>
                      <a:r>
                        <a:rPr kumimoji="0" lang="en-US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JobCategory</a:t>
                      </a:r>
                      <a:r>
                        <a:rPr kumimoji="0" lang="en-US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</a:t>
                      </a:r>
                      <a:r>
                        <a:rPr kumimoji="0" lang="en-US" sz="1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('PT','NA','FA')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CONTAINS or ? 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where word ? 'LAM'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IS NULL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IS MISSING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where Product_ID is missing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BETWEEN – AND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where Salary between 70000 and 80000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SOUNDS LIKE (=*) 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effectLst/>
                        </a:rPr>
                        <a:t>† </a:t>
                      </a:r>
                      <a:endParaRPr kumimoji="0" lang="en-US" sz="20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where LastName =* 'SMITH'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LIKE using % or _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where Employee_Name like 'H%'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where JobCategory like '__1'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28672" y="6356350"/>
            <a:ext cx="5248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/>
              <a:t>†</a:t>
            </a:r>
            <a:r>
              <a:rPr lang="en-US" dirty="0"/>
              <a:t> Non-ANSI standard</a:t>
            </a:r>
          </a:p>
        </p:txBody>
      </p:sp>
    </p:spTree>
    <p:extLst>
      <p:ext uri="{BB962C8B-B14F-4D97-AF65-F5344CB8AC3E}">
        <p14:creationId xmlns:p14="http://schemas.microsoft.com/office/powerpoint/2010/main" val="3968163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4361" y="2965621"/>
            <a:ext cx="5179952" cy="886777"/>
          </a:xfrm>
        </p:spPr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>
                <a:latin typeface="Lucida Console" panose="020B0609040504020204" pitchFamily="49" charset="0"/>
              </a:rPr>
              <a:t>contains</a:t>
            </a:r>
            <a:r>
              <a:rPr lang="en-US" dirty="0"/>
              <a:t> operator</a:t>
            </a:r>
          </a:p>
        </p:txBody>
      </p:sp>
    </p:spTree>
    <p:extLst>
      <p:ext uri="{BB962C8B-B14F-4D97-AF65-F5344CB8AC3E}">
        <p14:creationId xmlns:p14="http://schemas.microsoft.com/office/powerpoint/2010/main" val="288651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Select only those rows where the employees’ first names begin with N</a:t>
            </a:r>
          </a:p>
        </p:txBody>
      </p:sp>
      <p:sp>
        <p:nvSpPr>
          <p:cNvPr id="3" name="Rectangle 2"/>
          <p:cNvSpPr/>
          <p:nvPr/>
        </p:nvSpPr>
        <p:spPr>
          <a:xfrm>
            <a:off x="551793" y="2462977"/>
            <a:ext cx="112171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Employee_Name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contains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', N'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1646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1617855"/>
            <a:ext cx="803757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>
                <a:latin typeface="Lucida Console" panose="020B0609040504020204" pitchFamily="49" charset="0"/>
              </a:rPr>
              <a:t>like</a:t>
            </a:r>
            <a:r>
              <a:rPr lang="en-US" dirty="0"/>
              <a:t> operator</a:t>
            </a:r>
            <a:br>
              <a:rPr lang="en-US" dirty="0"/>
            </a:br>
            <a:r>
              <a:rPr lang="en-US" dirty="0"/>
              <a:t>_ (underscore)  a single character</a:t>
            </a:r>
            <a:br>
              <a:rPr lang="en-US" dirty="0"/>
            </a:br>
            <a:r>
              <a:rPr lang="en-US" dirty="0"/>
              <a:t>% any number of characters</a:t>
            </a:r>
          </a:p>
        </p:txBody>
      </p:sp>
    </p:spTree>
    <p:extLst>
      <p:ext uri="{BB962C8B-B14F-4D97-AF65-F5344CB8AC3E}">
        <p14:creationId xmlns:p14="http://schemas.microsoft.com/office/powerpoint/2010/main" val="3275643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" y="0"/>
            <a:ext cx="105156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The work.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Employee_Organization2 data set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1583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3455" y="2367171"/>
            <a:ext cx="9601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Job_Code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Employee_Organization2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Job_Code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like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'SA_%'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would like a list of job codes that include SA followed by an underscore.</a:t>
            </a:r>
          </a:p>
        </p:txBody>
      </p:sp>
    </p:spTree>
    <p:extLst>
      <p:ext uri="{BB962C8B-B14F-4D97-AF65-F5344CB8AC3E}">
        <p14:creationId xmlns:p14="http://schemas.microsoft.com/office/powerpoint/2010/main" val="943345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ESCAPE Clause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4526"/>
            <a:ext cx="10515600" cy="46466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To search for actual percent or underscore characters  in your text using the LIKE operator, you must use an ESCAPE clause.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The ESCAPE clause in the LIKE condition enables you to designate a single character string literal, known as an </a:t>
            </a:r>
            <a:r>
              <a:rPr lang="en-US" altLang="en-US" sz="2400" i="1" dirty="0"/>
              <a:t>escape character</a:t>
            </a:r>
            <a:r>
              <a:rPr lang="en-US" altLang="en-US" sz="2400" dirty="0"/>
              <a:t>, to indicate how PROC SQL should interpret the LIKE wildcards (% and _) when SAS is searching within a character string.</a:t>
            </a:r>
          </a:p>
        </p:txBody>
      </p:sp>
    </p:spTree>
    <p:extLst>
      <p:ext uri="{BB962C8B-B14F-4D97-AF65-F5344CB8AC3E}">
        <p14:creationId xmlns:p14="http://schemas.microsoft.com/office/powerpoint/2010/main" val="2976138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ESCAPE Clause</a:t>
            </a:r>
          </a:p>
        </p:txBody>
      </p:sp>
      <p:sp>
        <p:nvSpPr>
          <p:cNvPr id="109574" name="Text Box 7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SAS Monospace" panose="020B060902020202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199" y="2413338"/>
            <a:ext cx="97877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Job_Code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work.Employee_Organization2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Job_Code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like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'SA/_%'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ESCAPE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'/'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33415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Quiz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p3.sa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p3.sa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305</Words>
  <Application>Microsoft Office PowerPoint</Application>
  <PresentationFormat>Widescreen</PresentationFormat>
  <Paragraphs>77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Lucida Console</vt:lpstr>
      <vt:lpstr>Monotype Sorts</vt:lpstr>
      <vt:lpstr>SAS Monospace</vt:lpstr>
      <vt:lpstr>Times New Roman</vt:lpstr>
      <vt:lpstr>Office Theme</vt:lpstr>
      <vt:lpstr>Some where clause operators</vt:lpstr>
      <vt:lpstr>WHERE clause operators</vt:lpstr>
      <vt:lpstr>The contains operator</vt:lpstr>
      <vt:lpstr>Select only those rows where the employees’ first names begin with N</vt:lpstr>
      <vt:lpstr>The like operator _ (underscore)  a single character % any number of characters</vt:lpstr>
      <vt:lpstr>The work.Employee_Organization2 data set</vt:lpstr>
      <vt:lpstr>I would like a list of job codes that include SA followed by an underscore.</vt:lpstr>
      <vt:lpstr>ESCAPE Clause</vt:lpstr>
      <vt:lpstr>ESCAPE Clause</vt:lpstr>
      <vt:lpstr>Job titles with levels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where clause operators</dc:title>
  <dc:creator>Dan McGee</dc:creator>
  <cp:lastModifiedBy>Dan McGee</cp:lastModifiedBy>
  <cp:revision>6</cp:revision>
  <dcterms:created xsi:type="dcterms:W3CDTF">2016-12-22T19:33:14Z</dcterms:created>
  <dcterms:modified xsi:type="dcterms:W3CDTF">2016-12-24T21:07:40Z</dcterms:modified>
</cp:coreProperties>
</file>