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4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F4415-5E79-46FC-AD69-4AE73287740E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F09C4-880E-4DBB-BCBB-BFC10F93A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384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F4415-5E79-46FC-AD69-4AE73287740E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F09C4-880E-4DBB-BCBB-BFC10F93A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642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F4415-5E79-46FC-AD69-4AE73287740E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F09C4-880E-4DBB-BCBB-BFC10F93A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548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F4415-5E79-46FC-AD69-4AE73287740E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F09C4-880E-4DBB-BCBB-BFC10F93A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509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F4415-5E79-46FC-AD69-4AE73287740E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F09C4-880E-4DBB-BCBB-BFC10F93A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904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F4415-5E79-46FC-AD69-4AE73287740E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F09C4-880E-4DBB-BCBB-BFC10F93A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034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F4415-5E79-46FC-AD69-4AE73287740E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F09C4-880E-4DBB-BCBB-BFC10F93A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494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F4415-5E79-46FC-AD69-4AE73287740E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F09C4-880E-4DBB-BCBB-BFC10F93A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857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F4415-5E79-46FC-AD69-4AE73287740E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F09C4-880E-4DBB-BCBB-BFC10F93A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991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F4415-5E79-46FC-AD69-4AE73287740E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F09C4-880E-4DBB-BCBB-BFC10F93A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360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F4415-5E79-46FC-AD69-4AE73287740E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F09C4-880E-4DBB-BCBB-BFC10F93A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272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F4415-5E79-46FC-AD69-4AE73287740E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0F09C4-880E-4DBB-BCBB-BFC10F93A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026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7285" y="1902270"/>
            <a:ext cx="8229600" cy="2002218"/>
          </a:xfrm>
        </p:spPr>
        <p:txBody>
          <a:bodyPr>
            <a:normAutofit/>
          </a:bodyPr>
          <a:lstStyle/>
          <a:p>
            <a:r>
              <a:rPr lang="en-US" dirty="0"/>
              <a:t>Shortcuts for Variable Lists in SAS</a:t>
            </a:r>
          </a:p>
        </p:txBody>
      </p:sp>
    </p:spTree>
    <p:extLst>
      <p:ext uri="{BB962C8B-B14F-4D97-AF65-F5344CB8AC3E}">
        <p14:creationId xmlns:p14="http://schemas.microsoft.com/office/powerpoint/2010/main" val="39762284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Drop Options</a:t>
            </a:r>
          </a:p>
        </p:txBody>
      </p:sp>
      <p:sp>
        <p:nvSpPr>
          <p:cNvPr id="3" name="Rectangle 2"/>
          <p:cNvSpPr/>
          <p:nvPr/>
        </p:nvSpPr>
        <p:spPr>
          <a:xfrm>
            <a:off x="1743808" y="1835478"/>
            <a:ext cx="8466993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chdmen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(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drop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=male);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s5238.chd5238(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drop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=dead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eversmok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height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smkamt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weight);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male;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chdmen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281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1096" y="633846"/>
            <a:ext cx="8229600" cy="905608"/>
          </a:xfrm>
        </p:spPr>
        <p:txBody>
          <a:bodyPr>
            <a:normAutofit fontScale="90000"/>
          </a:bodyPr>
          <a:lstStyle/>
          <a:p>
            <a:r>
              <a:rPr lang="en-US" dirty="0"/>
              <a:t>Create an </a:t>
            </a:r>
            <a:r>
              <a:rPr lang="en-US" dirty="0" err="1"/>
              <a:t>Nhanes</a:t>
            </a:r>
            <a:r>
              <a:rPr lang="en-US" dirty="0"/>
              <a:t> 3 dataset containing body measurements.</a:t>
            </a:r>
          </a:p>
        </p:txBody>
      </p:sp>
    </p:spTree>
    <p:extLst>
      <p:ext uri="{BB962C8B-B14F-4D97-AF65-F5344CB8AC3E}">
        <p14:creationId xmlns:p14="http://schemas.microsoft.com/office/powerpoint/2010/main" val="3873775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52600" y="473612"/>
            <a:ext cx="865414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</a:rPr>
              <a:t>CODE           TOPIC</a:t>
            </a:r>
          </a:p>
          <a:p>
            <a:endParaRPr lang="en-US" sz="1600" dirty="0">
              <a:latin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</a:rPr>
              <a:t>AT             Alanine aminotransferase (from biochemistry profile)</a:t>
            </a:r>
          </a:p>
          <a:p>
            <a:r>
              <a:rPr lang="en-US" sz="1600" dirty="0">
                <a:latin typeface="Courier New" panose="02070309020205020404" pitchFamily="49" charset="0"/>
              </a:rPr>
              <a:t>AM             Albumin (from biochemistry profile)</a:t>
            </a:r>
          </a:p>
          <a:p>
            <a:r>
              <a:rPr lang="en-US" sz="1600" dirty="0">
                <a:latin typeface="Courier New" panose="02070309020205020404" pitchFamily="49" charset="0"/>
              </a:rPr>
              <a:t>AP             Alkaline phosphatase (from biochemistry profile)</a:t>
            </a:r>
          </a:p>
          <a:p>
            <a:r>
              <a:rPr lang="en-US" sz="1600" dirty="0">
                <a:latin typeface="Courier New" panose="02070309020205020404" pitchFamily="49" charset="0"/>
              </a:rPr>
              <a:t>AL             Allergy skin test</a:t>
            </a:r>
          </a:p>
          <a:p>
            <a:r>
              <a:rPr lang="en-US" sz="1600" dirty="0">
                <a:latin typeface="Courier New" panose="02070309020205020404" pitchFamily="49" charset="0"/>
              </a:rPr>
              <a:t>AC             Alpha carotene</a:t>
            </a:r>
          </a:p>
          <a:p>
            <a:r>
              <a:rPr lang="en-US" sz="1600" dirty="0">
                <a:latin typeface="Courier New" panose="02070309020205020404" pitchFamily="49" charset="0"/>
              </a:rPr>
              <a:t>AN             </a:t>
            </a:r>
            <a:r>
              <a:rPr lang="en-US" sz="1600" dirty="0" err="1">
                <a:latin typeface="Courier New" panose="02070309020205020404" pitchFamily="49" charset="0"/>
              </a:rPr>
              <a:t>Anisocytosis</a:t>
            </a:r>
            <a:endParaRPr lang="en-US" sz="1600" dirty="0">
              <a:latin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</a:rPr>
              <a:t>AA             </a:t>
            </a:r>
            <a:r>
              <a:rPr lang="en-US" sz="1600" dirty="0" err="1">
                <a:latin typeface="Courier New" panose="02070309020205020404" pitchFamily="49" charset="0"/>
              </a:rPr>
              <a:t>Apolipoprotein</a:t>
            </a:r>
            <a:r>
              <a:rPr lang="en-US" sz="1600" dirty="0">
                <a:latin typeface="Courier New" panose="02070309020205020404" pitchFamily="49" charset="0"/>
              </a:rPr>
              <a:t> (AI)</a:t>
            </a:r>
          </a:p>
          <a:p>
            <a:r>
              <a:rPr lang="en-US" sz="1600" dirty="0">
                <a:latin typeface="Courier New" panose="02070309020205020404" pitchFamily="49" charset="0"/>
              </a:rPr>
              <a:t>AB             </a:t>
            </a:r>
            <a:r>
              <a:rPr lang="en-US" sz="1600" dirty="0" err="1">
                <a:latin typeface="Courier New" panose="02070309020205020404" pitchFamily="49" charset="0"/>
              </a:rPr>
              <a:t>Apolipoprotein</a:t>
            </a:r>
            <a:r>
              <a:rPr lang="en-US" sz="1600" dirty="0">
                <a:latin typeface="Courier New" panose="02070309020205020404" pitchFamily="49" charset="0"/>
              </a:rPr>
              <a:t> (B)</a:t>
            </a:r>
          </a:p>
          <a:p>
            <a:r>
              <a:rPr lang="en-US" sz="1600" dirty="0">
                <a:latin typeface="Courier New" panose="02070309020205020404" pitchFamily="49" charset="0"/>
              </a:rPr>
              <a:t>AS             Aspartate aminotransferase (from biochemistry profile)</a:t>
            </a:r>
          </a:p>
          <a:p>
            <a:r>
              <a:rPr lang="en-US" sz="1600" dirty="0">
                <a:latin typeface="Courier New" panose="02070309020205020404" pitchFamily="49" charset="0"/>
              </a:rPr>
              <a:t>LA             Atypical lymphocyte</a:t>
            </a:r>
          </a:p>
          <a:p>
            <a:r>
              <a:rPr lang="en-US" sz="1600" dirty="0">
                <a:latin typeface="Courier New" panose="02070309020205020404" pitchFamily="49" charset="0"/>
              </a:rPr>
              <a:t>AU             Audiometry</a:t>
            </a:r>
          </a:p>
          <a:p>
            <a:r>
              <a:rPr lang="en-US" sz="1600" dirty="0">
                <a:latin typeface="Courier New" panose="02070309020205020404" pitchFamily="49" charset="0"/>
              </a:rPr>
              <a:t>BA             Band</a:t>
            </a:r>
          </a:p>
          <a:p>
            <a:r>
              <a:rPr lang="en-US" sz="1600" dirty="0">
                <a:latin typeface="Courier New" panose="02070309020205020404" pitchFamily="49" charset="0"/>
              </a:rPr>
              <a:t>BO             Basophil</a:t>
            </a:r>
          </a:p>
          <a:p>
            <a:r>
              <a:rPr lang="en-US" sz="1600" dirty="0">
                <a:latin typeface="Courier New" panose="02070309020205020404" pitchFamily="49" charset="0"/>
              </a:rPr>
              <a:t>BS             Basophilic stippling</a:t>
            </a:r>
          </a:p>
          <a:p>
            <a:r>
              <a:rPr lang="en-US" sz="1600" dirty="0">
                <a:latin typeface="Courier New" panose="02070309020205020404" pitchFamily="49" charset="0"/>
              </a:rPr>
              <a:t>BC             Beta carotene</a:t>
            </a:r>
          </a:p>
          <a:p>
            <a:r>
              <a:rPr lang="en-US" sz="1600" dirty="0">
                <a:latin typeface="Courier New" panose="02070309020205020404" pitchFamily="49" charset="0"/>
              </a:rPr>
              <a:t>BX             Beta </a:t>
            </a:r>
            <a:r>
              <a:rPr lang="en-US" sz="1600" dirty="0" err="1">
                <a:latin typeface="Courier New" panose="02070309020205020404" pitchFamily="49" charset="0"/>
              </a:rPr>
              <a:t>cryptoxanthin</a:t>
            </a:r>
            <a:endParaRPr lang="en-US" sz="1600" dirty="0">
              <a:latin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</a:rPr>
              <a:t>BL             Blast</a:t>
            </a:r>
          </a:p>
          <a:p>
            <a:r>
              <a:rPr lang="en-US" sz="1600" dirty="0">
                <a:latin typeface="Courier New" panose="02070309020205020404" pitchFamily="49" charset="0"/>
              </a:rPr>
              <a:t>BU             Blood urea nitrogen (BUN) (from biochemistry profile)</a:t>
            </a:r>
          </a:p>
          <a:p>
            <a:r>
              <a:rPr lang="en-US" sz="1600" b="1" dirty="0">
                <a:latin typeface="Courier New" panose="02070309020205020404" pitchFamily="49" charset="0"/>
              </a:rPr>
              <a:t>BM             Body measurements</a:t>
            </a:r>
          </a:p>
        </p:txBody>
      </p:sp>
    </p:spTree>
    <p:extLst>
      <p:ext uri="{BB962C8B-B14F-4D97-AF65-F5344CB8AC3E}">
        <p14:creationId xmlns:p14="http://schemas.microsoft.com/office/powerpoint/2010/main" val="2906716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657560" y="1877603"/>
            <a:ext cx="876593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 all body measurements begin with "</a:t>
            </a:r>
            <a:r>
              <a:rPr lang="en-US" dirty="0" err="1">
                <a:solidFill>
                  <a:srgbClr val="008000"/>
                </a:solidFill>
                <a:latin typeface="Lucida Console" panose="020B0609040504020204" pitchFamily="49" charset="0"/>
              </a:rPr>
              <a:t>bm</a:t>
            </a:r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"*/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body;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nhanes3.exam (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keep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seqn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:);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=body;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Prefix with : </a:t>
            </a:r>
          </a:p>
        </p:txBody>
      </p:sp>
    </p:spTree>
    <p:extLst>
      <p:ext uri="{BB962C8B-B14F-4D97-AF65-F5344CB8AC3E}">
        <p14:creationId xmlns:p14="http://schemas.microsoft.com/office/powerpoint/2010/main" val="3586154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Prefix with Numbered variables </a:t>
            </a:r>
          </a:p>
        </p:txBody>
      </p:sp>
      <p:sp>
        <p:nvSpPr>
          <p:cNvPr id="4" name="Rectangle 3"/>
          <p:cNvSpPr/>
          <p:nvPr/>
        </p:nvSpPr>
        <p:spPr>
          <a:xfrm>
            <a:off x="1981200" y="1905507"/>
            <a:ext cx="7431741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libname</a:t>
            </a:r>
            <a:r>
              <a:rPr lang="en-US" dirty="0"/>
              <a:t> </a:t>
            </a:r>
            <a:r>
              <a:rPr lang="en-US" dirty="0" err="1"/>
              <a:t>fram</a:t>
            </a:r>
            <a:r>
              <a:rPr lang="en-US" dirty="0"/>
              <a:t> "&amp;path/</a:t>
            </a:r>
            <a:r>
              <a:rPr lang="en-US" dirty="0" err="1"/>
              <a:t>fram</a:t>
            </a:r>
            <a:r>
              <a:rPr lang="en-US" dirty="0"/>
              <a:t>";</a:t>
            </a:r>
          </a:p>
          <a:p>
            <a:r>
              <a:rPr lang="en-US" dirty="0"/>
              <a:t>/*use single - for numbered variables*/</a:t>
            </a:r>
          </a:p>
          <a:p>
            <a:r>
              <a:rPr lang="en-US" dirty="0" err="1"/>
              <a:t>proc</a:t>
            </a:r>
            <a:r>
              <a:rPr lang="en-US" dirty="0"/>
              <a:t> contents data=fram.fram40;</a:t>
            </a:r>
          </a:p>
          <a:p>
            <a:r>
              <a:rPr lang="en-US" dirty="0"/>
              <a:t>run;</a:t>
            </a:r>
          </a:p>
          <a:p>
            <a:r>
              <a:rPr lang="en-US" dirty="0"/>
              <a:t>data sbp20;</a:t>
            </a:r>
          </a:p>
          <a:p>
            <a:r>
              <a:rPr lang="en-US" dirty="0"/>
              <a:t>  set fram.fram40(keep=id spf1-spf20);</a:t>
            </a:r>
          </a:p>
          <a:p>
            <a:r>
              <a:rPr lang="en-US" dirty="0"/>
              <a:t>run;  </a:t>
            </a:r>
          </a:p>
          <a:p>
            <a:r>
              <a:rPr lang="en-US" dirty="0" err="1"/>
              <a:t>proc</a:t>
            </a:r>
            <a:r>
              <a:rPr lang="en-US" dirty="0"/>
              <a:t> print data=sbp20 (</a:t>
            </a:r>
            <a:r>
              <a:rPr lang="en-US" dirty="0" err="1"/>
              <a:t>obs</a:t>
            </a:r>
            <a:r>
              <a:rPr lang="en-US" dirty="0"/>
              <a:t>=5);</a:t>
            </a:r>
          </a:p>
          <a:p>
            <a:r>
              <a:rPr lang="en-US" dirty="0"/>
              <a:t>run;</a:t>
            </a:r>
          </a:p>
        </p:txBody>
      </p:sp>
    </p:spTree>
    <p:extLst>
      <p:ext uri="{BB962C8B-B14F-4D97-AF65-F5344CB8AC3E}">
        <p14:creationId xmlns:p14="http://schemas.microsoft.com/office/powerpoint/2010/main" val="2055439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Rename option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2157047" y="1966997"/>
            <a:ext cx="844061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/*use single - for numbered variables</a:t>
            </a:r>
          </a:p>
          <a:p>
            <a:r>
              <a:rPr lang="en-US" dirty="0"/>
              <a:t>  rename option*/</a:t>
            </a:r>
          </a:p>
          <a:p>
            <a:r>
              <a:rPr lang="en-US" dirty="0"/>
              <a:t>data sbp20;</a:t>
            </a:r>
          </a:p>
          <a:p>
            <a:r>
              <a:rPr lang="en-US" dirty="0"/>
              <a:t>  set fram.fram40(keep=id spf1-spf20</a:t>
            </a:r>
          </a:p>
          <a:p>
            <a:r>
              <a:rPr lang="en-US" dirty="0"/>
              <a:t>                            rename=(spf1-spf20=sbp1-sbp20));</a:t>
            </a:r>
          </a:p>
          <a:p>
            <a:r>
              <a:rPr lang="en-US" dirty="0"/>
              <a:t>run;  </a:t>
            </a:r>
          </a:p>
          <a:p>
            <a:r>
              <a:rPr lang="en-US" dirty="0" err="1"/>
              <a:t>proc</a:t>
            </a:r>
            <a:r>
              <a:rPr lang="en-US" dirty="0"/>
              <a:t> print data=sbp20 (</a:t>
            </a:r>
            <a:r>
              <a:rPr lang="en-US" dirty="0" err="1"/>
              <a:t>obs</a:t>
            </a:r>
            <a:r>
              <a:rPr lang="en-US" dirty="0"/>
              <a:t>=5);</a:t>
            </a:r>
          </a:p>
          <a:p>
            <a:r>
              <a:rPr lang="en-US" dirty="0"/>
              <a:t>run;</a:t>
            </a:r>
          </a:p>
        </p:txBody>
      </p:sp>
    </p:spTree>
    <p:extLst>
      <p:ext uri="{BB962C8B-B14F-4D97-AF65-F5344CB8AC3E}">
        <p14:creationId xmlns:p14="http://schemas.microsoft.com/office/powerpoint/2010/main" val="905105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Sometimes the order of variables on a file is determines their “grouping,”</a:t>
            </a:r>
          </a:p>
        </p:txBody>
      </p:sp>
      <p:sp>
        <p:nvSpPr>
          <p:cNvPr id="5" name="Rectangle 4"/>
          <p:cNvSpPr/>
          <p:nvPr/>
        </p:nvSpPr>
        <p:spPr>
          <a:xfrm>
            <a:off x="2425003" y="2245170"/>
            <a:ext cx="64359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proc contents data=fram.fram40 position;</a:t>
            </a:r>
          </a:p>
          <a:p>
            <a:r>
              <a:rPr lang="en-US" dirty="0"/>
              <a:t>run;</a:t>
            </a:r>
          </a:p>
        </p:txBody>
      </p:sp>
    </p:spTree>
    <p:extLst>
      <p:ext uri="{BB962C8B-B14F-4D97-AF65-F5344CB8AC3E}">
        <p14:creationId xmlns:p14="http://schemas.microsoft.com/office/powerpoint/2010/main" val="4160257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Specify contiguous variables</a:t>
            </a:r>
            <a:br>
              <a:rPr lang="en-US" dirty="0"/>
            </a:br>
            <a:r>
              <a:rPr lang="en-US" dirty="0"/>
              <a:t>Using --</a:t>
            </a:r>
          </a:p>
        </p:txBody>
      </p:sp>
      <p:sp>
        <p:nvSpPr>
          <p:cNvPr id="4" name="Rectangle 3"/>
          <p:cNvSpPr/>
          <p:nvPr/>
        </p:nvSpPr>
        <p:spPr>
          <a:xfrm>
            <a:off x="1981200" y="1504692"/>
            <a:ext cx="812409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/* double dash -- signifies</a:t>
            </a:r>
          </a:p>
          <a:p>
            <a:r>
              <a:rPr lang="en-US" dirty="0"/>
              <a:t>   all contiguous variables from the first to last specified</a:t>
            </a:r>
          </a:p>
          <a:p>
            <a:r>
              <a:rPr lang="en-US" dirty="0"/>
              <a:t>*/   </a:t>
            </a:r>
          </a:p>
          <a:p>
            <a:r>
              <a:rPr lang="en-US" dirty="0"/>
              <a:t>data lipids;</a:t>
            </a:r>
          </a:p>
          <a:p>
            <a:r>
              <a:rPr lang="en-US" dirty="0"/>
              <a:t>   set fram.fram40(keep=</a:t>
            </a:r>
            <a:r>
              <a:rPr lang="en-US" dirty="0" err="1"/>
              <a:t>ex_date</a:t>
            </a:r>
            <a:r>
              <a:rPr lang="en-US" dirty="0"/>
              <a:t>--</a:t>
            </a:r>
            <a:r>
              <a:rPr lang="en-US" dirty="0" err="1"/>
              <a:t>vldl</a:t>
            </a:r>
            <a:r>
              <a:rPr lang="en-US" dirty="0"/>
              <a:t>);</a:t>
            </a:r>
          </a:p>
          <a:p>
            <a:r>
              <a:rPr lang="en-US" dirty="0"/>
              <a:t>run;</a:t>
            </a:r>
          </a:p>
          <a:p>
            <a:r>
              <a:rPr lang="en-US" dirty="0" err="1"/>
              <a:t>proc</a:t>
            </a:r>
            <a:r>
              <a:rPr lang="en-US" dirty="0"/>
              <a:t> contents data=lipids;</a:t>
            </a:r>
          </a:p>
          <a:p>
            <a:r>
              <a:rPr lang="en-US" dirty="0"/>
              <a:t>run;</a:t>
            </a:r>
          </a:p>
          <a:p>
            <a:r>
              <a:rPr lang="en-US" dirty="0" err="1"/>
              <a:t>proc</a:t>
            </a:r>
            <a:r>
              <a:rPr lang="en-US" dirty="0"/>
              <a:t> print data=lipids (</a:t>
            </a:r>
            <a:r>
              <a:rPr lang="en-US" dirty="0" err="1"/>
              <a:t>obs</a:t>
            </a:r>
            <a:r>
              <a:rPr lang="en-US" dirty="0"/>
              <a:t>=10);</a:t>
            </a:r>
          </a:p>
          <a:p>
            <a:r>
              <a:rPr lang="en-US" dirty="0"/>
              <a:t>run; </a:t>
            </a:r>
          </a:p>
        </p:txBody>
      </p:sp>
    </p:spTree>
    <p:extLst>
      <p:ext uri="{BB962C8B-B14F-4D97-AF65-F5344CB8AC3E}">
        <p14:creationId xmlns:p14="http://schemas.microsoft.com/office/powerpoint/2010/main" val="24310362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Mix and Match</a:t>
            </a:r>
          </a:p>
        </p:txBody>
      </p:sp>
      <p:sp>
        <p:nvSpPr>
          <p:cNvPr id="4" name="Rectangle 3"/>
          <p:cNvSpPr/>
          <p:nvPr/>
        </p:nvSpPr>
        <p:spPr>
          <a:xfrm>
            <a:off x="1805354" y="1536175"/>
            <a:ext cx="886264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 </a:t>
            </a:r>
          </a:p>
          <a:p>
            <a:r>
              <a:rPr lang="en-US" dirty="0"/>
              <a:t>data lipids;</a:t>
            </a:r>
          </a:p>
          <a:p>
            <a:r>
              <a:rPr lang="en-US" dirty="0"/>
              <a:t>   set fram.fram40(keep=</a:t>
            </a:r>
            <a:r>
              <a:rPr lang="en-US" dirty="0" err="1"/>
              <a:t>ex_date</a:t>
            </a:r>
            <a:r>
              <a:rPr lang="en-US" dirty="0"/>
              <a:t>--</a:t>
            </a:r>
            <a:r>
              <a:rPr lang="en-US" dirty="0" err="1"/>
              <a:t>vldl</a:t>
            </a:r>
            <a:r>
              <a:rPr lang="en-US" dirty="0"/>
              <a:t> spf1-spf20 sex </a:t>
            </a:r>
            <a:r>
              <a:rPr lang="en-US" dirty="0" err="1"/>
              <a:t>chd</a:t>
            </a:r>
            <a:endParaRPr lang="en-US" dirty="0"/>
          </a:p>
          <a:p>
            <a:r>
              <a:rPr lang="en-US" dirty="0"/>
              <a:t>			rename=(spf1-spf20=sbp1-sbp20));</a:t>
            </a:r>
          </a:p>
          <a:p>
            <a:r>
              <a:rPr lang="en-US" dirty="0"/>
              <a:t>run;</a:t>
            </a:r>
          </a:p>
          <a:p>
            <a:r>
              <a:rPr lang="en-US" dirty="0" err="1"/>
              <a:t>proc</a:t>
            </a:r>
            <a:r>
              <a:rPr lang="en-US" dirty="0"/>
              <a:t> contents data=lipids;</a:t>
            </a:r>
          </a:p>
          <a:p>
            <a:r>
              <a:rPr lang="en-US" dirty="0"/>
              <a:t>run;</a:t>
            </a:r>
          </a:p>
          <a:p>
            <a:r>
              <a:rPr lang="en-US" dirty="0" err="1"/>
              <a:t>proc</a:t>
            </a:r>
            <a:r>
              <a:rPr lang="en-US" dirty="0"/>
              <a:t> print data=lipids (</a:t>
            </a:r>
            <a:r>
              <a:rPr lang="en-US" dirty="0" err="1"/>
              <a:t>obs</a:t>
            </a:r>
            <a:r>
              <a:rPr lang="en-US" dirty="0"/>
              <a:t>=10);</a:t>
            </a:r>
          </a:p>
          <a:p>
            <a:r>
              <a:rPr lang="en-US" dirty="0"/>
              <a:t>run; </a:t>
            </a:r>
          </a:p>
        </p:txBody>
      </p:sp>
    </p:spTree>
    <p:extLst>
      <p:ext uri="{BB962C8B-B14F-4D97-AF65-F5344CB8AC3E}">
        <p14:creationId xmlns:p14="http://schemas.microsoft.com/office/powerpoint/2010/main" val="1250424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314</Words>
  <Application>Microsoft Office PowerPoint</Application>
  <PresentationFormat>Widescreen</PresentationFormat>
  <Paragraphs>84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Courier New</vt:lpstr>
      <vt:lpstr>Lucida Console</vt:lpstr>
      <vt:lpstr>Office Theme</vt:lpstr>
      <vt:lpstr>Shortcuts for Variable Lists in SAS</vt:lpstr>
      <vt:lpstr>Create an Nhanes 3 dataset containing body measurements.</vt:lpstr>
      <vt:lpstr>PowerPoint Presentation</vt:lpstr>
      <vt:lpstr>Prefix with : </vt:lpstr>
      <vt:lpstr>Prefix with Numbered variables </vt:lpstr>
      <vt:lpstr>Rename option</vt:lpstr>
      <vt:lpstr>Sometimes the order of variables on a file is determines their “grouping,”</vt:lpstr>
      <vt:lpstr>Specify contiguous variables Using --</vt:lpstr>
      <vt:lpstr>Mix and Match</vt:lpstr>
      <vt:lpstr>Multiple Drop Options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Shortcuts for Variable Lists in SAS</dc:title>
  <dc:creator>Dan McGee</dc:creator>
  <cp:lastModifiedBy>Dan McGee</cp:lastModifiedBy>
  <cp:revision>1</cp:revision>
  <dcterms:created xsi:type="dcterms:W3CDTF">2016-12-21T21:17:22Z</dcterms:created>
  <dcterms:modified xsi:type="dcterms:W3CDTF">2016-12-21T21:18:41Z</dcterms:modified>
</cp:coreProperties>
</file>