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3.xml" ContentType="application/vnd.openxmlformats-officedocument.presentationml.tags+xml"/>
  <Override PartName="/ppt/notesSlides/notesSlide4.xml" ContentType="application/vnd.openxmlformats-officedocument.presentationml.notesSlide+xml"/>
  <Override PartName="/ppt/tags/tag4.xml" ContentType="application/vnd.openxmlformats-officedocument.presentationml.tags+xml"/>
  <Override PartName="/ppt/notesSlides/notesSlide5.xml" ContentType="application/vnd.openxmlformats-officedocument.presentationml.notesSlide+xml"/>
  <Override PartName="/ppt/tags/tag5.xml" ContentType="application/vnd.openxmlformats-officedocument.presentationml.tags+xml"/>
  <Override PartName="/ppt/notesSlides/notesSlide6.xml" ContentType="application/vnd.openxmlformats-officedocument.presentationml.notesSlide+xml"/>
  <Override PartName="/ppt/tags/tag6.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ppt/tags/tag7.xml" ContentType="application/vnd.openxmlformats-officedocument.presentationml.tags+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7" r:id="rId2"/>
    <p:sldId id="262" r:id="rId3"/>
    <p:sldId id="260" r:id="rId4"/>
    <p:sldId id="261" r:id="rId5"/>
    <p:sldId id="275" r:id="rId6"/>
    <p:sldId id="267" r:id="rId7"/>
    <p:sldId id="269" r:id="rId8"/>
    <p:sldId id="259" r:id="rId9"/>
    <p:sldId id="270" r:id="rId10"/>
    <p:sldId id="272" r:id="rId11"/>
    <p:sldId id="273" r:id="rId12"/>
    <p:sldId id="27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66" d="100"/>
          <a:sy n="66" d="100"/>
        </p:scale>
        <p:origin x="560" y="40"/>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44DE1E-BA0C-4D92-8D15-00104E34C082}" type="datetimeFigureOut">
              <a:rPr lang="en-US" smtClean="0"/>
              <a:t>12/29/2016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265D61F-A607-4588-8D2F-E0C29CF2FFA2}" type="slidenum">
              <a:rPr lang="en-US" smtClean="0"/>
              <a:t>‹#›</a:t>
            </a:fld>
            <a:endParaRPr lang="en-US"/>
          </a:p>
        </p:txBody>
      </p:sp>
    </p:spTree>
    <p:extLst>
      <p:ext uri="{BB962C8B-B14F-4D97-AF65-F5344CB8AC3E}">
        <p14:creationId xmlns:p14="http://schemas.microsoft.com/office/powerpoint/2010/main" val="24080532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5613" lvl="1" indent="-341313"/>
            <a:r>
              <a:rPr lang="en-US" altLang="en-US" sz="2400" dirty="0"/>
              <a:t>Display a query’s results in a specified order.</a:t>
            </a:r>
          </a:p>
          <a:p>
            <a:pPr marL="455613" lvl="1" indent="-341313"/>
            <a:endParaRPr lang="en-US" altLang="en-US" sz="2400" dirty="0"/>
          </a:p>
          <a:p>
            <a:pPr marL="455613" lvl="1" indent="-341313"/>
            <a:r>
              <a:rPr lang="en-US" altLang="en-US" sz="2400" dirty="0"/>
              <a:t>Use SAS formats, labels, and titles to enhance the appearance and usability of a query’s output.</a:t>
            </a:r>
          </a:p>
          <a:p>
            <a:endParaRPr lang="en-US" dirty="0"/>
          </a:p>
        </p:txBody>
      </p:sp>
      <p:sp>
        <p:nvSpPr>
          <p:cNvPr id="4" name="Slide Number Placeholder 3"/>
          <p:cNvSpPr>
            <a:spLocks noGrp="1"/>
          </p:cNvSpPr>
          <p:nvPr>
            <p:ph type="sldNum" sz="quarter" idx="10"/>
          </p:nvPr>
        </p:nvSpPr>
        <p:spPr/>
        <p:txBody>
          <a:bodyPr/>
          <a:lstStyle/>
          <a:p>
            <a:fld id="{8265D61F-A607-4588-8D2F-E0C29CF2FFA2}" type="slidenum">
              <a:rPr lang="en-US" smtClean="0"/>
              <a:t>1</a:t>
            </a:fld>
            <a:endParaRPr lang="en-US"/>
          </a:p>
        </p:txBody>
      </p:sp>
    </p:spTree>
    <p:extLst>
      <p:ext uri="{BB962C8B-B14F-4D97-AF65-F5344CB8AC3E}">
        <p14:creationId xmlns:p14="http://schemas.microsoft.com/office/powerpoint/2010/main" val="3937851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BAFF797B-21B6-4163-A489-03839CD240FC}" type="slidenum">
              <a:rPr lang="en-US" altLang="en-US" sz="1200">
                <a:solidFill>
                  <a:srgbClr val="000000"/>
                </a:solidFill>
              </a:rPr>
              <a:pPr/>
              <a:t>2</a:t>
            </a:fld>
            <a:endParaRPr lang="en-US" altLang="en-US" sz="1200">
              <a:solidFill>
                <a:srgbClr val="000000"/>
              </a:solidFill>
            </a:endParaRPr>
          </a:p>
        </p:txBody>
      </p:sp>
      <p:sp>
        <p:nvSpPr>
          <p:cNvPr id="98307" name="Rectangle 2"/>
          <p:cNvSpPr>
            <a:spLocks noGrp="1" noRot="1" noChangeAspect="1" noChangeArrowheads="1" noTextEdit="1"/>
          </p:cNvSpPr>
          <p:nvPr>
            <p:ph type="sldImg"/>
          </p:nvPr>
        </p:nvSpPr>
        <p:spPr>
          <a:ln/>
        </p:spPr>
      </p:sp>
      <p:sp>
        <p:nvSpPr>
          <p:cNvPr id="983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b="1" dirty="0">
              <a:latin typeface="Times New Roman" panose="02020603050405020304" pitchFamily="18" charset="0"/>
            </a:endParaRPr>
          </a:p>
        </p:txBody>
      </p:sp>
    </p:spTree>
    <p:extLst>
      <p:ext uri="{BB962C8B-B14F-4D97-AF65-F5344CB8AC3E}">
        <p14:creationId xmlns:p14="http://schemas.microsoft.com/office/powerpoint/2010/main" val="28764236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121BFFE6-D188-4598-86DD-62923A5A3DDB}" type="slidenum">
              <a:rPr lang="en-US" altLang="en-US" sz="1200">
                <a:solidFill>
                  <a:srgbClr val="000000"/>
                </a:solidFill>
              </a:rPr>
              <a:pPr/>
              <a:t>4</a:t>
            </a:fld>
            <a:endParaRPr lang="en-US" altLang="en-US" sz="1200">
              <a:solidFill>
                <a:srgbClr val="000000"/>
              </a:solidFill>
            </a:endParaRPr>
          </a:p>
        </p:txBody>
      </p:sp>
      <p:sp>
        <p:nvSpPr>
          <p:cNvPr id="97283" name="Rectangle 2"/>
          <p:cNvSpPr>
            <a:spLocks noGrp="1" noRot="1" noChangeAspect="1" noChangeArrowheads="1" noTextEdit="1"/>
          </p:cNvSpPr>
          <p:nvPr>
            <p:ph type="sldImg"/>
          </p:nvPr>
        </p:nvSpPr>
        <p:spPr>
          <a:ln/>
        </p:spPr>
      </p:sp>
      <p:sp>
        <p:nvSpPr>
          <p:cNvPr id="972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noProof="1">
              <a:latin typeface="Times New Roman" panose="02020603050405020304" pitchFamily="18" charset="0"/>
            </a:endParaRPr>
          </a:p>
        </p:txBody>
      </p:sp>
    </p:spTree>
    <p:extLst>
      <p:ext uri="{BB962C8B-B14F-4D97-AF65-F5344CB8AC3E}">
        <p14:creationId xmlns:p14="http://schemas.microsoft.com/office/powerpoint/2010/main" val="18446153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BAFF797B-21B6-4163-A489-03839CD240FC}" type="slidenum">
              <a:rPr lang="en-US" altLang="en-US" sz="1200">
                <a:solidFill>
                  <a:srgbClr val="000000"/>
                </a:solidFill>
              </a:rPr>
              <a:pPr/>
              <a:t>5</a:t>
            </a:fld>
            <a:endParaRPr lang="en-US" altLang="en-US" sz="1200">
              <a:solidFill>
                <a:srgbClr val="000000"/>
              </a:solidFill>
            </a:endParaRPr>
          </a:p>
        </p:txBody>
      </p:sp>
      <p:sp>
        <p:nvSpPr>
          <p:cNvPr id="98307" name="Rectangle 2"/>
          <p:cNvSpPr>
            <a:spLocks noGrp="1" noRot="1" noChangeAspect="1" noChangeArrowheads="1" noTextEdit="1"/>
          </p:cNvSpPr>
          <p:nvPr>
            <p:ph type="sldImg"/>
          </p:nvPr>
        </p:nvSpPr>
        <p:spPr>
          <a:ln/>
        </p:spPr>
      </p:sp>
      <p:sp>
        <p:nvSpPr>
          <p:cNvPr id="983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b="1" dirty="0">
              <a:latin typeface="Times New Roman" panose="02020603050405020304" pitchFamily="18" charset="0"/>
            </a:endParaRPr>
          </a:p>
        </p:txBody>
      </p:sp>
    </p:spTree>
    <p:extLst>
      <p:ext uri="{BB962C8B-B14F-4D97-AF65-F5344CB8AC3E}">
        <p14:creationId xmlns:p14="http://schemas.microsoft.com/office/powerpoint/2010/main" val="4116724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7944EC6F-B87A-4AAC-BE94-97FD9ED3FB74}" type="slidenum">
              <a:rPr lang="en-US" altLang="en-US" sz="1200">
                <a:solidFill>
                  <a:srgbClr val="000000"/>
                </a:solidFill>
              </a:rPr>
              <a:pPr/>
              <a:t>6</a:t>
            </a:fld>
            <a:endParaRPr lang="en-US" altLang="en-US" sz="1200">
              <a:solidFill>
                <a:srgbClr val="000000"/>
              </a:solidFill>
            </a:endParaRPr>
          </a:p>
        </p:txBody>
      </p:sp>
      <p:sp>
        <p:nvSpPr>
          <p:cNvPr id="102403" name="Rectangle 2"/>
          <p:cNvSpPr>
            <a:spLocks noGrp="1" noRot="1" noChangeAspect="1" noChangeArrowheads="1" noTextEdit="1"/>
          </p:cNvSpPr>
          <p:nvPr>
            <p:ph type="sldImg"/>
          </p:nvPr>
        </p:nvSpPr>
        <p:spPr>
          <a:ln/>
        </p:spPr>
      </p:sp>
      <p:sp>
        <p:nvSpPr>
          <p:cNvPr id="1024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b="1" dirty="0">
              <a:latin typeface="Times New Roman" panose="02020603050405020304" pitchFamily="18" charset="0"/>
            </a:endParaRPr>
          </a:p>
        </p:txBody>
      </p:sp>
    </p:spTree>
    <p:extLst>
      <p:ext uri="{BB962C8B-B14F-4D97-AF65-F5344CB8AC3E}">
        <p14:creationId xmlns:p14="http://schemas.microsoft.com/office/powerpoint/2010/main" val="25833047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CF29B094-A1AD-40B1-8B9E-1D34A51D45DE}" type="slidenum">
              <a:rPr lang="en-US" altLang="en-US" sz="1200">
                <a:solidFill>
                  <a:srgbClr val="000000"/>
                </a:solidFill>
              </a:rPr>
              <a:pPr/>
              <a:t>9</a:t>
            </a:fld>
            <a:endParaRPr lang="en-US" altLang="en-US" sz="1200">
              <a:solidFill>
                <a:srgbClr val="000000"/>
              </a:solidFill>
            </a:endParaRPr>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b="1" dirty="0">
              <a:latin typeface="Times New Roman" panose="02020603050405020304" pitchFamily="18" charset="0"/>
            </a:endParaRPr>
          </a:p>
        </p:txBody>
      </p:sp>
    </p:spTree>
    <p:extLst>
      <p:ext uri="{BB962C8B-B14F-4D97-AF65-F5344CB8AC3E}">
        <p14:creationId xmlns:p14="http://schemas.microsoft.com/office/powerpoint/2010/main" val="11101886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58F85640-6A2A-46DE-8C66-798084CBFE54}" type="slidenum">
              <a:rPr lang="en-US" altLang="en-US" sz="1200">
                <a:solidFill>
                  <a:srgbClr val="000000"/>
                </a:solidFill>
              </a:rPr>
              <a:pPr/>
              <a:t>10</a:t>
            </a:fld>
            <a:endParaRPr lang="en-US" altLang="en-US" sz="1200">
              <a:solidFill>
                <a:srgbClr val="000000"/>
              </a:solidFill>
            </a:endParaRPr>
          </a:p>
        </p:txBody>
      </p:sp>
      <p:sp>
        <p:nvSpPr>
          <p:cNvPr id="106499" name="Rectangle 2"/>
          <p:cNvSpPr>
            <a:spLocks noGrp="1" noRot="1" noChangeAspect="1" noChangeArrowheads="1" noTextEdit="1"/>
          </p:cNvSpPr>
          <p:nvPr>
            <p:ph type="sldImg"/>
          </p:nvPr>
        </p:nvSpPr>
        <p:spPr>
          <a:ln/>
        </p:spPr>
      </p:sp>
      <p:sp>
        <p:nvSpPr>
          <p:cNvPr id="1065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noProof="1">
              <a:latin typeface="Times New Roman" panose="02020603050405020304" pitchFamily="18" charset="0"/>
            </a:endParaRPr>
          </a:p>
        </p:txBody>
      </p:sp>
    </p:spTree>
    <p:extLst>
      <p:ext uri="{BB962C8B-B14F-4D97-AF65-F5344CB8AC3E}">
        <p14:creationId xmlns:p14="http://schemas.microsoft.com/office/powerpoint/2010/main" val="26646818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E90EEC2F-A1DB-4C88-886B-D77C708216E5}" type="slidenum">
              <a:rPr lang="en-US" altLang="en-US" sz="1200">
                <a:solidFill>
                  <a:srgbClr val="000000"/>
                </a:solidFill>
              </a:rPr>
              <a:pPr/>
              <a:t>11</a:t>
            </a:fld>
            <a:endParaRPr lang="en-US" altLang="en-US" sz="1200">
              <a:solidFill>
                <a:srgbClr val="000000"/>
              </a:solidFill>
            </a:endParaRPr>
          </a:p>
        </p:txBody>
      </p:sp>
      <p:sp>
        <p:nvSpPr>
          <p:cNvPr id="107523" name="Rectangle 2"/>
          <p:cNvSpPr>
            <a:spLocks noGrp="1" noRot="1" noChangeAspect="1" noChangeArrowheads="1" noTextEdit="1"/>
          </p:cNvSpPr>
          <p:nvPr>
            <p:ph type="sldImg"/>
          </p:nvPr>
        </p:nvSpPr>
        <p:spPr>
          <a:ln/>
        </p:spPr>
      </p:sp>
      <p:sp>
        <p:nvSpPr>
          <p:cNvPr id="1075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noProof="1">
              <a:latin typeface="Times New Roman" panose="02020603050405020304" pitchFamily="18" charset="0"/>
            </a:endParaRPr>
          </a:p>
        </p:txBody>
      </p:sp>
    </p:spTree>
    <p:extLst>
      <p:ext uri="{BB962C8B-B14F-4D97-AF65-F5344CB8AC3E}">
        <p14:creationId xmlns:p14="http://schemas.microsoft.com/office/powerpoint/2010/main" val="37262501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F2F94330-2AFB-45C7-A730-903EB60E61FD}" type="slidenum">
              <a:rPr lang="en-US" altLang="en-US" sz="1200">
                <a:solidFill>
                  <a:srgbClr val="000000"/>
                </a:solidFill>
              </a:rPr>
              <a:pPr/>
              <a:t>12</a:t>
            </a:fld>
            <a:endParaRPr lang="en-US" altLang="en-US" sz="1200">
              <a:solidFill>
                <a:srgbClr val="000000"/>
              </a:solidFill>
            </a:endParaRPr>
          </a:p>
        </p:txBody>
      </p:sp>
      <p:sp>
        <p:nvSpPr>
          <p:cNvPr id="108547" name="Rectangle 2"/>
          <p:cNvSpPr>
            <a:spLocks noGrp="1" noRot="1" noChangeAspect="1" noChangeArrowheads="1" noTextEdit="1"/>
          </p:cNvSpPr>
          <p:nvPr>
            <p:ph type="sldImg"/>
          </p:nvPr>
        </p:nvSpPr>
        <p:spPr>
          <a:ln/>
        </p:spPr>
      </p:sp>
      <p:sp>
        <p:nvSpPr>
          <p:cNvPr id="1085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b="1">
                <a:latin typeface="Times New Roman" panose="02020603050405020304" pitchFamily="18" charset="0"/>
              </a:rPr>
              <a:t>s103d04</a:t>
            </a:r>
          </a:p>
        </p:txBody>
      </p:sp>
    </p:spTree>
    <p:extLst>
      <p:ext uri="{BB962C8B-B14F-4D97-AF65-F5344CB8AC3E}">
        <p14:creationId xmlns:p14="http://schemas.microsoft.com/office/powerpoint/2010/main" val="18838704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DDC7CBE2-DDE9-4BC7-99A0-31C0D35ED6B4}" type="datetimeFigureOut">
              <a:rPr lang="en-US">
                <a:solidFill>
                  <a:prstClr val="black">
                    <a:tint val="75000"/>
                  </a:prstClr>
                </a:solidFill>
              </a:rPr>
              <a:pPr/>
              <a:t>12/29/2016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8C5DAD6-5D03-4886-AA36-DB7488C956C3}"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99365257"/>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DC7CBE2-DDE9-4BC7-99A0-31C0D35ED6B4}" type="datetimeFigureOut">
              <a:rPr lang="en-US">
                <a:solidFill>
                  <a:prstClr val="black">
                    <a:tint val="75000"/>
                  </a:prstClr>
                </a:solidFill>
              </a:rPr>
              <a:pPr/>
              <a:t>12/29/2016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EFF588B-619C-4076-98A2-C6D8C7D97FA7}" type="slidenum">
              <a:rPr lang="en-US" altLang="en-US">
                <a:solidFill>
                  <a:prstClr val="black">
                    <a:tint val="75000"/>
                  </a:prstClr>
                </a:solidFill>
              </a:rPr>
              <a:pPr/>
              <a:t>‹#›</a:t>
            </a:fld>
            <a:endParaRPr lang="en-US" altLang="en-US">
              <a:solidFill>
                <a:prstClr val="black">
                  <a:tint val="75000"/>
                </a:prstClr>
              </a:solidFill>
              <a:latin typeface="Times New Roman" panose="02020603050405020304" pitchFamily="18" charset="0"/>
            </a:endParaRPr>
          </a:p>
        </p:txBody>
      </p:sp>
    </p:spTree>
    <p:extLst>
      <p:ext uri="{BB962C8B-B14F-4D97-AF65-F5344CB8AC3E}">
        <p14:creationId xmlns:p14="http://schemas.microsoft.com/office/powerpoint/2010/main" val="1561690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DC7CBE2-DDE9-4BC7-99A0-31C0D35ED6B4}" type="datetimeFigureOut">
              <a:rPr lang="en-US">
                <a:solidFill>
                  <a:prstClr val="black">
                    <a:tint val="75000"/>
                  </a:prstClr>
                </a:solidFill>
              </a:rPr>
              <a:pPr/>
              <a:t>12/29/2016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F65EDBA-1163-4212-832F-8D5475775A31}" type="slidenum">
              <a:rPr lang="en-US" altLang="en-US">
                <a:solidFill>
                  <a:prstClr val="black">
                    <a:tint val="75000"/>
                  </a:prstClr>
                </a:solidFill>
              </a:rPr>
              <a:pPr/>
              <a:t>‹#›</a:t>
            </a:fld>
            <a:endParaRPr lang="en-US" altLang="en-US">
              <a:solidFill>
                <a:prstClr val="black">
                  <a:tint val="75000"/>
                </a:prstClr>
              </a:solidFill>
              <a:latin typeface="Times New Roman" panose="02020603050405020304" pitchFamily="18" charset="0"/>
            </a:endParaRPr>
          </a:p>
        </p:txBody>
      </p:sp>
    </p:spTree>
    <p:extLst>
      <p:ext uri="{BB962C8B-B14F-4D97-AF65-F5344CB8AC3E}">
        <p14:creationId xmlns:p14="http://schemas.microsoft.com/office/powerpoint/2010/main" val="1637951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DC7CBE2-DDE9-4BC7-99A0-31C0D35ED6B4}" type="datetimeFigureOut">
              <a:rPr lang="en-US">
                <a:solidFill>
                  <a:prstClr val="black">
                    <a:tint val="75000"/>
                  </a:prstClr>
                </a:solidFill>
              </a:rPr>
              <a:pPr/>
              <a:t>12/29/2016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7B25225-2B59-4DBD-8CA4-5DB3D7133E7A}" type="slidenum">
              <a:rPr lang="en-US" altLang="en-US">
                <a:solidFill>
                  <a:prstClr val="black">
                    <a:tint val="75000"/>
                  </a:prstClr>
                </a:solidFill>
              </a:rPr>
              <a:pPr/>
              <a:t>‹#›</a:t>
            </a:fld>
            <a:endParaRPr lang="en-US" altLang="en-US">
              <a:solidFill>
                <a:prstClr val="black">
                  <a:tint val="75000"/>
                </a:prstClr>
              </a:solidFill>
              <a:latin typeface="Times New Roman" panose="02020603050405020304" pitchFamily="18" charset="0"/>
            </a:endParaRPr>
          </a:p>
        </p:txBody>
      </p:sp>
    </p:spTree>
    <p:extLst>
      <p:ext uri="{BB962C8B-B14F-4D97-AF65-F5344CB8AC3E}">
        <p14:creationId xmlns:p14="http://schemas.microsoft.com/office/powerpoint/2010/main" val="363410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831851" y="4589465"/>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DC7CBE2-DDE9-4BC7-99A0-31C0D35ED6B4}" type="datetimeFigureOut">
              <a:rPr lang="en-US">
                <a:solidFill>
                  <a:prstClr val="black">
                    <a:tint val="75000"/>
                  </a:prstClr>
                </a:solidFill>
              </a:rPr>
              <a:pPr/>
              <a:t>12/29/2016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24F245C-0DDB-4422-9382-2E161FEBA5D4}" type="slidenum">
              <a:rPr lang="en-US" altLang="en-US">
                <a:solidFill>
                  <a:prstClr val="black">
                    <a:tint val="75000"/>
                  </a:prstClr>
                </a:solidFill>
              </a:rPr>
              <a:pPr/>
              <a:t>‹#›</a:t>
            </a:fld>
            <a:endParaRPr lang="en-US" altLang="en-US">
              <a:solidFill>
                <a:prstClr val="black">
                  <a:tint val="75000"/>
                </a:prstClr>
              </a:solidFill>
              <a:latin typeface="Times New Roman" panose="02020603050405020304" pitchFamily="18" charset="0"/>
            </a:endParaRPr>
          </a:p>
        </p:txBody>
      </p:sp>
    </p:spTree>
    <p:extLst>
      <p:ext uri="{BB962C8B-B14F-4D97-AF65-F5344CB8AC3E}">
        <p14:creationId xmlns:p14="http://schemas.microsoft.com/office/powerpoint/2010/main" val="25260051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DC7CBE2-DDE9-4BC7-99A0-31C0D35ED6B4}" type="datetimeFigureOut">
              <a:rPr lang="en-US">
                <a:solidFill>
                  <a:prstClr val="black">
                    <a:tint val="75000"/>
                  </a:prstClr>
                </a:solidFill>
              </a:rPr>
              <a:pPr/>
              <a:t>12/29/2016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2F13F9D7-F980-4B00-B590-3A661A58FC6D}" type="slidenum">
              <a:rPr lang="en-US" altLang="en-US">
                <a:solidFill>
                  <a:prstClr val="black">
                    <a:tint val="75000"/>
                  </a:prstClr>
                </a:solidFill>
              </a:rPr>
              <a:pPr/>
              <a:t>‹#›</a:t>
            </a:fld>
            <a:endParaRPr lang="en-US" altLang="en-US">
              <a:solidFill>
                <a:prstClr val="black">
                  <a:tint val="75000"/>
                </a:prstClr>
              </a:solidFill>
              <a:latin typeface="Times New Roman" panose="02020603050405020304" pitchFamily="18" charset="0"/>
            </a:endParaRPr>
          </a:p>
        </p:txBody>
      </p:sp>
    </p:spTree>
    <p:extLst>
      <p:ext uri="{BB962C8B-B14F-4D97-AF65-F5344CB8AC3E}">
        <p14:creationId xmlns:p14="http://schemas.microsoft.com/office/powerpoint/2010/main" val="27297177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DC7CBE2-DDE9-4BC7-99A0-31C0D35ED6B4}" type="datetimeFigureOut">
              <a:rPr lang="en-US">
                <a:solidFill>
                  <a:prstClr val="black">
                    <a:tint val="75000"/>
                  </a:prstClr>
                </a:solidFill>
              </a:rPr>
              <a:pPr/>
              <a:t>12/29/2016</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DA9B5A62-8E36-46F0-B9B3-45060028CFDD}" type="slidenum">
              <a:rPr lang="en-US" altLang="en-US">
                <a:solidFill>
                  <a:prstClr val="black">
                    <a:tint val="75000"/>
                  </a:prstClr>
                </a:solidFill>
              </a:rPr>
              <a:pPr/>
              <a:t>‹#›</a:t>
            </a:fld>
            <a:endParaRPr lang="en-US" altLang="en-US">
              <a:solidFill>
                <a:prstClr val="black">
                  <a:tint val="75000"/>
                </a:prstClr>
              </a:solidFill>
              <a:latin typeface="Times New Roman" panose="02020603050405020304" pitchFamily="18" charset="0"/>
            </a:endParaRPr>
          </a:p>
        </p:txBody>
      </p:sp>
    </p:spTree>
    <p:extLst>
      <p:ext uri="{BB962C8B-B14F-4D97-AF65-F5344CB8AC3E}">
        <p14:creationId xmlns:p14="http://schemas.microsoft.com/office/powerpoint/2010/main" val="33610200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DC7CBE2-DDE9-4BC7-99A0-31C0D35ED6B4}" type="datetimeFigureOut">
              <a:rPr lang="en-US">
                <a:solidFill>
                  <a:prstClr val="black">
                    <a:tint val="75000"/>
                  </a:prstClr>
                </a:solidFill>
              </a:rPr>
              <a:pPr/>
              <a:t>12/29/2016</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BFDF35A-4C6D-4E86-8132-5B0FB55E4014}" type="slidenum">
              <a:rPr lang="en-US" altLang="en-US">
                <a:solidFill>
                  <a:prstClr val="black">
                    <a:tint val="75000"/>
                  </a:prstClr>
                </a:solidFill>
              </a:rPr>
              <a:pPr/>
              <a:t>‹#›</a:t>
            </a:fld>
            <a:endParaRPr lang="en-US" altLang="en-US">
              <a:solidFill>
                <a:prstClr val="black">
                  <a:tint val="75000"/>
                </a:prstClr>
              </a:solidFill>
              <a:latin typeface="Times New Roman" panose="02020603050405020304" pitchFamily="18" charset="0"/>
            </a:endParaRPr>
          </a:p>
        </p:txBody>
      </p:sp>
    </p:spTree>
    <p:extLst>
      <p:ext uri="{BB962C8B-B14F-4D97-AF65-F5344CB8AC3E}">
        <p14:creationId xmlns:p14="http://schemas.microsoft.com/office/powerpoint/2010/main" val="597222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C7CBE2-DDE9-4BC7-99A0-31C0D35ED6B4}" type="datetimeFigureOut">
              <a:rPr lang="en-US">
                <a:solidFill>
                  <a:prstClr val="black">
                    <a:tint val="75000"/>
                  </a:prstClr>
                </a:solidFill>
              </a:rPr>
              <a:pPr/>
              <a:t>12/29/2016</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FA76B06-C7A8-4B3B-9A2E-D94337E278D2}" type="slidenum">
              <a:rPr lang="en-US" altLang="en-US">
                <a:solidFill>
                  <a:prstClr val="black">
                    <a:tint val="75000"/>
                  </a:prstClr>
                </a:solidFill>
              </a:rPr>
              <a:pPr/>
              <a:t>‹#›</a:t>
            </a:fld>
            <a:endParaRPr lang="en-US" altLang="en-US">
              <a:solidFill>
                <a:prstClr val="black">
                  <a:tint val="75000"/>
                </a:prstClr>
              </a:solidFill>
              <a:latin typeface="Times New Roman" panose="02020603050405020304" pitchFamily="18" charset="0"/>
            </a:endParaRPr>
          </a:p>
        </p:txBody>
      </p:sp>
    </p:spTree>
    <p:extLst>
      <p:ext uri="{BB962C8B-B14F-4D97-AF65-F5344CB8AC3E}">
        <p14:creationId xmlns:p14="http://schemas.microsoft.com/office/powerpoint/2010/main" val="331902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DDC7CBE2-DDE9-4BC7-99A0-31C0D35ED6B4}" type="datetimeFigureOut">
              <a:rPr lang="en-US">
                <a:solidFill>
                  <a:prstClr val="black">
                    <a:tint val="75000"/>
                  </a:prstClr>
                </a:solidFill>
              </a:rPr>
              <a:pPr/>
              <a:t>12/29/2016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8A2734F-D1A9-4993-8CB0-BF73560B57B3}" type="slidenum">
              <a:rPr lang="en-US" altLang="en-US">
                <a:solidFill>
                  <a:prstClr val="black">
                    <a:tint val="75000"/>
                  </a:prstClr>
                </a:solidFill>
              </a:rPr>
              <a:pPr/>
              <a:t>‹#›</a:t>
            </a:fld>
            <a:endParaRPr lang="en-US" altLang="en-US">
              <a:solidFill>
                <a:prstClr val="black">
                  <a:tint val="75000"/>
                </a:prstClr>
              </a:solidFill>
              <a:latin typeface="Times New Roman" panose="02020603050405020304" pitchFamily="18" charset="0"/>
            </a:endParaRPr>
          </a:p>
        </p:txBody>
      </p:sp>
    </p:spTree>
    <p:extLst>
      <p:ext uri="{BB962C8B-B14F-4D97-AF65-F5344CB8AC3E}">
        <p14:creationId xmlns:p14="http://schemas.microsoft.com/office/powerpoint/2010/main" val="20156689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5183188" y="987427"/>
            <a:ext cx="617220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DDC7CBE2-DDE9-4BC7-99A0-31C0D35ED6B4}" type="datetimeFigureOut">
              <a:rPr lang="en-US">
                <a:solidFill>
                  <a:prstClr val="black">
                    <a:tint val="75000"/>
                  </a:prstClr>
                </a:solidFill>
              </a:rPr>
              <a:pPr/>
              <a:t>12/29/2016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B461A94-1A91-458D-99DE-F8F87B69484F}" type="slidenum">
              <a:rPr lang="en-US" altLang="en-US">
                <a:solidFill>
                  <a:prstClr val="black">
                    <a:tint val="75000"/>
                  </a:prstClr>
                </a:solidFill>
              </a:rPr>
              <a:pPr/>
              <a:t>‹#›</a:t>
            </a:fld>
            <a:endParaRPr lang="en-US" altLang="en-US">
              <a:solidFill>
                <a:prstClr val="black">
                  <a:tint val="75000"/>
                </a:prstClr>
              </a:solidFill>
              <a:latin typeface="Times New Roman" panose="02020603050405020304" pitchFamily="18" charset="0"/>
            </a:endParaRPr>
          </a:p>
        </p:txBody>
      </p:sp>
    </p:spTree>
    <p:extLst>
      <p:ext uri="{BB962C8B-B14F-4D97-AF65-F5344CB8AC3E}">
        <p14:creationId xmlns:p14="http://schemas.microsoft.com/office/powerpoint/2010/main" val="13159140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eaLnBrk="0" fontAlgn="base" hangingPunct="0">
              <a:spcBef>
                <a:spcPct val="0"/>
              </a:spcBef>
              <a:spcAft>
                <a:spcPct val="0"/>
              </a:spcAft>
            </a:pPr>
            <a:fld id="{DDC7CBE2-DDE9-4BC7-99A0-31C0D35ED6B4}" type="datetimeFigureOut">
              <a:rPr lang="en-US">
                <a:solidFill>
                  <a:prstClr val="black">
                    <a:tint val="75000"/>
                  </a:prstClr>
                </a:solidFill>
                <a:latin typeface="Arial" panose="020B0604020202020204" pitchFamily="34" charset="0"/>
              </a:rPr>
              <a:pPr eaLnBrk="0" fontAlgn="base" hangingPunct="0">
                <a:spcBef>
                  <a:spcPct val="0"/>
                </a:spcBef>
                <a:spcAft>
                  <a:spcPct val="0"/>
                </a:spcAft>
              </a:pPr>
              <a:t>12/29/2016</a:t>
            </a:fld>
            <a:endParaRPr lang="en-US">
              <a:solidFill>
                <a:prstClr val="black">
                  <a:tint val="75000"/>
                </a:prstClr>
              </a:solidFill>
              <a:latin typeface="Arial" panose="020B0604020202020204" pitchFamily="34" charset="0"/>
            </a:endParaRPr>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eaLnBrk="0" fontAlgn="base" hangingPunct="0">
              <a:spcBef>
                <a:spcPct val="0"/>
              </a:spcBef>
              <a:spcAft>
                <a:spcPct val="0"/>
              </a:spcAft>
            </a:pPr>
            <a:endParaRPr lang="en-US">
              <a:solidFill>
                <a:prstClr val="black">
                  <a:tint val="75000"/>
                </a:prstClr>
              </a:solidFill>
              <a:latin typeface="Arial" panose="020B0604020202020204" pitchFamily="34" charset="0"/>
            </a:endParaRPr>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eaLnBrk="0" fontAlgn="base" hangingPunct="0">
              <a:spcBef>
                <a:spcPct val="0"/>
              </a:spcBef>
              <a:spcAft>
                <a:spcPct val="0"/>
              </a:spcAft>
            </a:pPr>
            <a:fld id="{3B78AA4F-CB3F-4415-A18E-41BCDFC5288B}" type="slidenum">
              <a:rPr lang="en-US" altLang="en-US">
                <a:solidFill>
                  <a:prstClr val="black">
                    <a:tint val="75000"/>
                  </a:prstClr>
                </a:solidFill>
                <a:latin typeface="Arial" panose="020B0604020202020204" pitchFamily="34" charset="0"/>
              </a:rPr>
              <a:pPr eaLnBrk="0" fontAlgn="base" hangingPunct="0">
                <a:spcBef>
                  <a:spcPct val="0"/>
                </a:spcBef>
                <a:spcAft>
                  <a:spcPct val="0"/>
                </a:spcAft>
              </a:pPr>
              <a:t>‹#›</a:t>
            </a:fld>
            <a:endParaRPr lang="en-US" altLang="en-US">
              <a:solidFill>
                <a:prstClr val="black">
                  <a:tint val="75000"/>
                </a:prstClr>
              </a:solidFill>
              <a:latin typeface="Times New Roman" panose="02020603050405020304" pitchFamily="18" charset="0"/>
            </a:endParaRPr>
          </a:p>
        </p:txBody>
      </p:sp>
    </p:spTree>
    <p:extLst>
      <p:ext uri="{BB962C8B-B14F-4D97-AF65-F5344CB8AC3E}">
        <p14:creationId xmlns:p14="http://schemas.microsoft.com/office/powerpoint/2010/main" val="12050849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6.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lide Number Placeholder 1"/>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0C7D64BD-2A16-4512-B546-0779CD1D01AC}" type="slidenum">
              <a:rPr lang="en-US" altLang="en-US" sz="1400">
                <a:solidFill>
                  <a:prstClr val="black"/>
                </a:solidFill>
              </a:rPr>
              <a:pPr/>
              <a:t>1</a:t>
            </a:fld>
            <a:endParaRPr lang="en-US" altLang="en-US" sz="1400">
              <a:solidFill>
                <a:prstClr val="black"/>
              </a:solidFill>
              <a:latin typeface="Times New Roman" panose="02020603050405020304" pitchFamily="18" charset="0"/>
            </a:endParaRPr>
          </a:p>
        </p:txBody>
      </p:sp>
      <p:sp>
        <p:nvSpPr>
          <p:cNvPr id="14339" name="Module Title"/>
          <p:cNvSpPr>
            <a:spLocks noChangeArrowheads="1"/>
          </p:cNvSpPr>
          <p:nvPr/>
        </p:nvSpPr>
        <p:spPr bwMode="auto">
          <a:xfrm>
            <a:off x="2703681" y="3281890"/>
            <a:ext cx="6955326"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lnSpc>
                <a:spcPts val="3900"/>
              </a:lnSpc>
              <a:spcBef>
                <a:spcPct val="0"/>
              </a:spcBef>
              <a:spcAft>
                <a:spcPct val="0"/>
              </a:spcAft>
            </a:pPr>
            <a:r>
              <a:rPr lang="en-US" altLang="en-US" sz="5400" b="1" dirty="0">
                <a:latin typeface="+mn-lt"/>
              </a:rPr>
              <a:t>Displaying Queries</a:t>
            </a:r>
          </a:p>
        </p:txBody>
      </p:sp>
      <p:sp>
        <p:nvSpPr>
          <p:cNvPr id="14345" name="MO Picture" hidden="1"/>
          <p:cNvSpPr>
            <a:spLocks noChangeArrowheads="1"/>
          </p:cNvSpPr>
          <p:nvPr/>
        </p:nvSpPr>
        <p:spPr bwMode="auto">
          <a:xfrm>
            <a:off x="1524000" y="0"/>
            <a:ext cx="0" cy="0"/>
          </a:xfrm>
          <a:prstGeom prst="rect">
            <a:avLst/>
          </a:prstGeom>
          <a:solidFill>
            <a:schemeClr val="accent1"/>
          </a:solidFill>
          <a:ln w="28575">
            <a:solidFill>
              <a:schemeClr val="tx1"/>
            </a:solidFill>
            <a:miter lim="800000"/>
            <a:headEnd/>
            <a:tailEnd type="none" w="med" len="lg"/>
          </a:ln>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gn="ctr" eaLnBrk="0" fontAlgn="base" hangingPunct="0">
              <a:spcBef>
                <a:spcPct val="0"/>
              </a:spcBef>
              <a:spcAft>
                <a:spcPct val="0"/>
              </a:spcAft>
            </a:pPr>
            <a:r>
              <a:rPr lang="en-US" altLang="en-US">
                <a:solidFill>
                  <a:prstClr val="black"/>
                </a:solidFill>
                <a:latin typeface="Times New Roman" panose="02020603050405020304" pitchFamily="18" charset="0"/>
              </a:rPr>
              <a:t>2</a:t>
            </a:r>
          </a:p>
        </p:txBody>
      </p:sp>
    </p:spTree>
    <p:custDataLst>
      <p:tags r:id="rId1"/>
    </p:custDataLst>
    <p:extLst>
      <p:ext uri="{BB962C8B-B14F-4D97-AF65-F5344CB8AC3E}">
        <p14:creationId xmlns:p14="http://schemas.microsoft.com/office/powerpoint/2010/main" val="14386979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1"/>
          <p:cNvSpPr>
            <a:spLocks noGrp="1" noChangeArrowheads="1"/>
          </p:cNvSpPr>
          <p:nvPr>
            <p:ph type="title"/>
          </p:nvPr>
        </p:nvSpPr>
        <p:spPr>
          <a:xfrm>
            <a:off x="582553" y="0"/>
            <a:ext cx="10515600" cy="1325563"/>
          </a:xfrm>
        </p:spPr>
        <p:txBody>
          <a:bodyPr>
            <a:normAutofit/>
          </a:bodyPr>
          <a:lstStyle/>
          <a:p>
            <a:pPr marL="0" indent="0"/>
            <a:r>
              <a:rPr lang="en-US" altLang="en-US" sz="2800" dirty="0">
                <a:latin typeface="+mn-lt"/>
              </a:rPr>
              <a:t>Produce a report of bonus values for all active employees. Bonuses are 5% of salary. </a:t>
            </a:r>
          </a:p>
        </p:txBody>
      </p:sp>
      <p:sp>
        <p:nvSpPr>
          <p:cNvPr id="26"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D929B90B-41FC-41A6-B007-4B7A5EE883B6}" type="slidenum">
              <a:rPr lang="en-US" altLang="en-US" sz="1400">
                <a:solidFill>
                  <a:prstClr val="black"/>
                </a:solidFill>
              </a:rPr>
              <a:pPr/>
              <a:t>10</a:t>
            </a:fld>
            <a:endParaRPr lang="en-US" altLang="en-US" sz="1400">
              <a:solidFill>
                <a:prstClr val="black"/>
              </a:solidFill>
              <a:latin typeface="Times New Roman" panose="02020603050405020304" pitchFamily="18" charset="0"/>
            </a:endParaRPr>
          </a:p>
        </p:txBody>
      </p:sp>
      <p:sp>
        <p:nvSpPr>
          <p:cNvPr id="29706" name="Line 51"/>
          <p:cNvSpPr>
            <a:spLocks noChangeShapeType="1"/>
          </p:cNvSpPr>
          <p:nvPr/>
        </p:nvSpPr>
        <p:spPr bwMode="auto">
          <a:xfrm flipH="1" flipV="1">
            <a:off x="6323013" y="4894264"/>
            <a:ext cx="11112" cy="515937"/>
          </a:xfrm>
          <a:prstGeom prst="line">
            <a:avLst/>
          </a:prstGeom>
          <a:noFill/>
          <a:ln w="38100">
            <a:solidFill>
              <a:srgbClr val="000000"/>
            </a:solidFill>
            <a:round/>
            <a:headEnd type="none" w="med" len="lg"/>
            <a:tailEnd type="triangle" w="med" len="lg"/>
          </a:ln>
          <a:extLst>
            <a:ext uri="{909E8E84-426E-40DD-AFC4-6F175D3DCCD1}">
              <a14:hiddenFill xmlns:a14="http://schemas.microsoft.com/office/drawing/2010/main">
                <a:noFill/>
              </a14:hiddenFill>
            </a:ext>
          </a:extLst>
        </p:spPr>
        <p:txBody>
          <a:bodyPr lIns="88900" tIns="88900" rIns="88900" bIns="88900"/>
          <a:lstStyle/>
          <a:p>
            <a:pPr eaLnBrk="0" fontAlgn="base" hangingPunct="0">
              <a:spcBef>
                <a:spcPct val="0"/>
              </a:spcBef>
              <a:spcAft>
                <a:spcPct val="0"/>
              </a:spcAft>
            </a:pPr>
            <a:endParaRPr lang="en-US" sz="2400">
              <a:solidFill>
                <a:prstClr val="black"/>
              </a:solidFill>
              <a:latin typeface="Arial" panose="020B0604020202020204" pitchFamily="34" charset="0"/>
            </a:endParaRPr>
          </a:p>
        </p:txBody>
      </p:sp>
      <p:sp>
        <p:nvSpPr>
          <p:cNvPr id="29707" name="Line 51"/>
          <p:cNvSpPr>
            <a:spLocks noChangeShapeType="1"/>
          </p:cNvSpPr>
          <p:nvPr/>
        </p:nvSpPr>
        <p:spPr bwMode="auto">
          <a:xfrm flipH="1" flipV="1">
            <a:off x="4603751" y="4894264"/>
            <a:ext cx="11113" cy="515937"/>
          </a:xfrm>
          <a:prstGeom prst="line">
            <a:avLst/>
          </a:prstGeom>
          <a:noFill/>
          <a:ln w="38100">
            <a:solidFill>
              <a:srgbClr val="000000"/>
            </a:solidFill>
            <a:round/>
            <a:headEnd type="none" w="med" len="lg"/>
            <a:tailEnd type="triangle" w="med" len="lg"/>
          </a:ln>
          <a:extLst>
            <a:ext uri="{909E8E84-426E-40DD-AFC4-6F175D3DCCD1}">
              <a14:hiddenFill xmlns:a14="http://schemas.microsoft.com/office/drawing/2010/main">
                <a:noFill/>
              </a14:hiddenFill>
            </a:ext>
          </a:extLst>
        </p:spPr>
        <p:txBody>
          <a:bodyPr lIns="88900" tIns="88900" rIns="88900" bIns="88900"/>
          <a:lstStyle/>
          <a:p>
            <a:pPr eaLnBrk="0" fontAlgn="base" hangingPunct="0">
              <a:spcBef>
                <a:spcPct val="0"/>
              </a:spcBef>
              <a:spcAft>
                <a:spcPct val="0"/>
              </a:spcAft>
            </a:pPr>
            <a:endParaRPr lang="en-US" sz="2400">
              <a:solidFill>
                <a:prstClr val="black"/>
              </a:solidFill>
              <a:latin typeface="Arial" panose="020B0604020202020204" pitchFamily="34" charset="0"/>
            </a:endParaRPr>
          </a:p>
        </p:txBody>
      </p:sp>
      <p:pic>
        <p:nvPicPr>
          <p:cNvPr id="2" name="Picture 1"/>
          <p:cNvPicPr>
            <a:picLocks noChangeAspect="1"/>
          </p:cNvPicPr>
          <p:nvPr/>
        </p:nvPicPr>
        <p:blipFill>
          <a:blip r:embed="rId4"/>
          <a:stretch>
            <a:fillRect/>
          </a:stretch>
        </p:blipFill>
        <p:spPr>
          <a:xfrm>
            <a:off x="3962400" y="1019175"/>
            <a:ext cx="4267200" cy="4819650"/>
          </a:xfrm>
          <a:prstGeom prst="rect">
            <a:avLst/>
          </a:prstGeom>
        </p:spPr>
      </p:pic>
      <p:sp>
        <p:nvSpPr>
          <p:cNvPr id="3" name="Rectangle 2"/>
          <p:cNvSpPr/>
          <p:nvPr/>
        </p:nvSpPr>
        <p:spPr>
          <a:xfrm>
            <a:off x="4394829" y="5898817"/>
            <a:ext cx="1445524" cy="369332"/>
          </a:xfrm>
          <a:prstGeom prst="rect">
            <a:avLst/>
          </a:prstGeom>
        </p:spPr>
        <p:txBody>
          <a:bodyPr wrap="none">
            <a:spAutoFit/>
          </a:bodyPr>
          <a:lstStyle/>
          <a:p>
            <a:pPr algn="ctr" eaLnBrk="0" fontAlgn="base" hangingPunct="0">
              <a:spcBef>
                <a:spcPct val="0"/>
              </a:spcBef>
              <a:spcAft>
                <a:spcPct val="0"/>
              </a:spcAft>
            </a:pPr>
            <a:r>
              <a:rPr lang="en-US" altLang="en-US" b="1" dirty="0" err="1">
                <a:solidFill>
                  <a:srgbClr val="000000"/>
                </a:solidFill>
                <a:latin typeface="Calibri" panose="020F0502020204030204" pitchFamily="34" charset="0"/>
                <a:cs typeface="Calibri" panose="020F0502020204030204" pitchFamily="34" charset="0"/>
              </a:rPr>
              <a:t>Employee_ID</a:t>
            </a:r>
            <a:endParaRPr lang="en-US" altLang="en-US" b="1" dirty="0">
              <a:solidFill>
                <a:srgbClr val="000000"/>
              </a:solidFill>
              <a:latin typeface="Calibri" panose="020F0502020204030204" pitchFamily="34" charset="0"/>
              <a:cs typeface="Calibri" panose="020F0502020204030204" pitchFamily="34" charset="0"/>
            </a:endParaRPr>
          </a:p>
        </p:txBody>
      </p:sp>
      <p:sp>
        <p:nvSpPr>
          <p:cNvPr id="4" name="Rectangle 3"/>
          <p:cNvSpPr/>
          <p:nvPr/>
        </p:nvSpPr>
        <p:spPr>
          <a:xfrm>
            <a:off x="5974402" y="5898817"/>
            <a:ext cx="1081642" cy="369332"/>
          </a:xfrm>
          <a:prstGeom prst="rect">
            <a:avLst/>
          </a:prstGeom>
        </p:spPr>
        <p:txBody>
          <a:bodyPr wrap="none">
            <a:spAutoFit/>
          </a:bodyPr>
          <a:lstStyle/>
          <a:p>
            <a:pPr algn="ctr" eaLnBrk="0" fontAlgn="base" hangingPunct="0">
              <a:spcBef>
                <a:spcPct val="0"/>
              </a:spcBef>
              <a:spcAft>
                <a:spcPct val="0"/>
              </a:spcAft>
            </a:pPr>
            <a:r>
              <a:rPr lang="en-US" altLang="en-US" b="1" dirty="0">
                <a:solidFill>
                  <a:srgbClr val="000000"/>
                </a:solidFill>
              </a:rPr>
              <a:t>fixed text</a:t>
            </a:r>
          </a:p>
        </p:txBody>
      </p:sp>
      <p:sp>
        <p:nvSpPr>
          <p:cNvPr id="5" name="Rectangle 4"/>
          <p:cNvSpPr/>
          <p:nvPr/>
        </p:nvSpPr>
        <p:spPr>
          <a:xfrm>
            <a:off x="7102777" y="5898817"/>
            <a:ext cx="1296573" cy="369332"/>
          </a:xfrm>
          <a:prstGeom prst="rect">
            <a:avLst/>
          </a:prstGeom>
        </p:spPr>
        <p:txBody>
          <a:bodyPr wrap="none">
            <a:spAutoFit/>
          </a:bodyPr>
          <a:lstStyle/>
          <a:p>
            <a:pPr lvl="0" algn="ctr" eaLnBrk="0" fontAlgn="base" hangingPunct="0">
              <a:spcBef>
                <a:spcPct val="0"/>
              </a:spcBef>
              <a:spcAft>
                <a:spcPct val="0"/>
              </a:spcAft>
            </a:pPr>
            <a:r>
              <a:rPr lang="en-US" altLang="en-US" b="1" dirty="0">
                <a:solidFill>
                  <a:srgbClr val="000000"/>
                </a:solidFill>
              </a:rPr>
              <a:t>Salary*0.05</a:t>
            </a:r>
          </a:p>
        </p:txBody>
      </p:sp>
    </p:spTree>
    <p:custDataLst>
      <p:tags r:id="rId1"/>
    </p:custDataLst>
    <p:extLst>
      <p:ext uri="{BB962C8B-B14F-4D97-AF65-F5344CB8AC3E}">
        <p14:creationId xmlns:p14="http://schemas.microsoft.com/office/powerpoint/2010/main" val="941668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altLang="en-US"/>
              <a:t>Enhancing Query Output</a:t>
            </a:r>
          </a:p>
        </p:txBody>
      </p:sp>
      <p:sp>
        <p:nvSpPr>
          <p:cNvPr id="30723" name="Rectangle 3"/>
          <p:cNvSpPr>
            <a:spLocks noGrp="1" noChangeArrowheads="1"/>
          </p:cNvSpPr>
          <p:nvPr>
            <p:ph idx="1"/>
          </p:nvPr>
        </p:nvSpPr>
        <p:spPr/>
        <p:txBody>
          <a:bodyPr>
            <a:normAutofit/>
          </a:bodyPr>
          <a:lstStyle/>
          <a:p>
            <a:pPr marL="0" indent="0">
              <a:buNone/>
            </a:pPr>
            <a:r>
              <a:rPr lang="en-US" altLang="en-US" sz="2400" dirty="0"/>
              <a:t>You can also enhance the appearance of the query output by defining a new column containing the same constant character value for every row</a:t>
            </a:r>
          </a:p>
          <a:p>
            <a:pPr marL="114300" lvl="1" indent="0">
              <a:buNone/>
            </a:pPr>
            <a:r>
              <a:rPr lang="en-US" altLang="en-US" sz="2400" dirty="0"/>
              <a:t>using SAS titles and footnotes</a:t>
            </a:r>
          </a:p>
          <a:p>
            <a:pPr marL="114300" lvl="1" indent="0">
              <a:buNone/>
            </a:pPr>
            <a:endParaRPr lang="en-US" altLang="en-US" sz="2400" dirty="0"/>
          </a:p>
          <a:p>
            <a:pPr marL="0" indent="0">
              <a:buNone/>
            </a:pPr>
            <a:r>
              <a:rPr lang="en-US" altLang="en-US" sz="2400" dirty="0"/>
              <a:t>Use a combination of these techniques to produce  the Annual Bonuses for Active Employees report.</a:t>
            </a:r>
          </a:p>
        </p:txBody>
      </p:sp>
      <p:sp>
        <p:nvSpPr>
          <p:cNvPr id="4"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0758D4D2-9E94-498C-A300-57E1796043EB}" type="slidenum">
              <a:rPr lang="en-US" altLang="en-US" sz="1400">
                <a:solidFill>
                  <a:prstClr val="black"/>
                </a:solidFill>
              </a:rPr>
              <a:pPr/>
              <a:t>11</a:t>
            </a:fld>
            <a:endParaRPr lang="en-US" altLang="en-US" sz="1400">
              <a:solidFill>
                <a:prstClr val="black"/>
              </a:solidFill>
              <a:latin typeface="Times New Roman" panose="02020603050405020304" pitchFamily="18" charset="0"/>
            </a:endParaRPr>
          </a:p>
        </p:txBody>
      </p:sp>
    </p:spTree>
    <p:extLst>
      <p:ext uri="{BB962C8B-B14F-4D97-AF65-F5344CB8AC3E}">
        <p14:creationId xmlns:p14="http://schemas.microsoft.com/office/powerpoint/2010/main" val="24548879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US" altLang="en-US"/>
              <a:t>Enhancing Query Output</a:t>
            </a:r>
            <a:br>
              <a:rPr lang="en-US" altLang="en-US"/>
            </a:br>
            <a:endParaRPr lang="en-US" altLang="en-US"/>
          </a:p>
        </p:txBody>
      </p:sp>
      <p:sp>
        <p:nvSpPr>
          <p:cNvPr id="8"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74F622E7-B46E-4530-B99F-70EE999EE2D8}" type="slidenum">
              <a:rPr lang="en-US" altLang="en-US" sz="1400">
                <a:solidFill>
                  <a:prstClr val="black"/>
                </a:solidFill>
              </a:rPr>
              <a:pPr/>
              <a:t>12</a:t>
            </a:fld>
            <a:endParaRPr lang="en-US" altLang="en-US" sz="1400">
              <a:solidFill>
                <a:prstClr val="black"/>
              </a:solidFill>
              <a:latin typeface="Times New Roman" panose="02020603050405020304" pitchFamily="18" charset="0"/>
            </a:endParaRPr>
          </a:p>
        </p:txBody>
      </p:sp>
      <p:sp>
        <p:nvSpPr>
          <p:cNvPr id="3" name="Rectangle 2"/>
          <p:cNvSpPr/>
          <p:nvPr/>
        </p:nvSpPr>
        <p:spPr>
          <a:xfrm>
            <a:off x="1318846" y="2028617"/>
            <a:ext cx="10034954" cy="4154984"/>
          </a:xfrm>
          <a:prstGeom prst="rect">
            <a:avLst/>
          </a:prstGeom>
        </p:spPr>
        <p:txBody>
          <a:bodyPr wrap="square">
            <a:spAutoFit/>
          </a:bodyPr>
          <a:lstStyle/>
          <a:p>
            <a:r>
              <a:rPr lang="en-US" sz="2400" b="1" dirty="0" err="1">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err="1">
                <a:solidFill>
                  <a:srgbClr val="000080"/>
                </a:solidFill>
                <a:latin typeface="Lucida Console" panose="020B0609040504020204" pitchFamily="49" charset="0"/>
              </a:rPr>
              <a:t>sql</a:t>
            </a:r>
            <a:r>
              <a:rPr lang="en-US" sz="2400" dirty="0">
                <a:solidFill>
                  <a:srgbClr val="000000"/>
                </a:solidFill>
                <a:latin typeface="Lucida Console" panose="020B0609040504020204" pitchFamily="49" charset="0"/>
              </a:rPr>
              <a:t>;</a:t>
            </a:r>
          </a:p>
          <a:p>
            <a:r>
              <a:rPr lang="en-US" sz="2400" dirty="0">
                <a:solidFill>
                  <a:srgbClr val="0000FF"/>
                </a:solidFill>
                <a:latin typeface="Lucida Console" panose="020B0609040504020204" pitchFamily="49" charset="0"/>
              </a:rPr>
              <a:t>title</a:t>
            </a:r>
            <a:r>
              <a:rPr lang="en-US" sz="2400" dirty="0">
                <a:solidFill>
                  <a:srgbClr val="000000"/>
                </a:solidFill>
                <a:latin typeface="Lucida Console" panose="020B0609040504020204" pitchFamily="49" charset="0"/>
              </a:rPr>
              <a:t> </a:t>
            </a:r>
            <a:r>
              <a:rPr lang="en-US" sz="2400" dirty="0">
                <a:solidFill>
                  <a:srgbClr val="800080"/>
                </a:solidFill>
                <a:latin typeface="Lucida Console" panose="020B0609040504020204" pitchFamily="49" charset="0"/>
              </a:rPr>
              <a:t>'Annual Bonuses for Active Employees'</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Employee_ID</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label</a:t>
            </a:r>
            <a:r>
              <a:rPr lang="en-US" sz="2400" dirty="0">
                <a:solidFill>
                  <a:srgbClr val="000000"/>
                </a:solidFill>
                <a:latin typeface="Lucida Console" panose="020B0609040504020204" pitchFamily="49" charset="0"/>
              </a:rPr>
              <a:t>=</a:t>
            </a:r>
            <a:r>
              <a:rPr lang="en-US" sz="2400" dirty="0">
                <a:solidFill>
                  <a:srgbClr val="800080"/>
                </a:solidFill>
                <a:latin typeface="Lucida Console" panose="020B0609040504020204" pitchFamily="49" charset="0"/>
              </a:rPr>
              <a:t>'Employee Number'</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800080"/>
                </a:solidFill>
                <a:latin typeface="Lucida Console" panose="020B0609040504020204" pitchFamily="49" charset="0"/>
              </a:rPr>
              <a:t>'Bonus is:'</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Salary *</a:t>
            </a:r>
            <a:r>
              <a:rPr lang="en-US" sz="2400" b="1" dirty="0">
                <a:solidFill>
                  <a:srgbClr val="008080"/>
                </a:solidFill>
                <a:latin typeface="Lucida Console" panose="020B0609040504020204" pitchFamily="49" charset="0"/>
              </a:rPr>
              <a:t>.05</a:t>
            </a:r>
            <a:r>
              <a:rPr lang="en-US" sz="2400" dirty="0">
                <a:solidFill>
                  <a:srgbClr val="000000"/>
                </a:solidFill>
                <a:latin typeface="Lucida Console" panose="020B0609040504020204" pitchFamily="49" charset="0"/>
              </a:rPr>
              <a:t> format=</a:t>
            </a:r>
            <a:r>
              <a:rPr lang="en-US" sz="2400" dirty="0">
                <a:solidFill>
                  <a:srgbClr val="008080"/>
                </a:solidFill>
                <a:latin typeface="Lucida Console" panose="020B0609040504020204" pitchFamily="49" charset="0"/>
              </a:rPr>
              <a:t>comma12.2</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orion.Employee_Payroll</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Employee_Term_Date</a:t>
            </a:r>
            <a:r>
              <a:rPr lang="en-US" sz="2400" dirty="0">
                <a:solidFill>
                  <a:srgbClr val="000000"/>
                </a:solidFill>
                <a:latin typeface="Lucida Console" panose="020B0609040504020204" pitchFamily="49" charset="0"/>
              </a:rPr>
              <a:t> is missing</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order</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by</a:t>
            </a:r>
            <a:r>
              <a:rPr lang="en-US" sz="2400" dirty="0">
                <a:solidFill>
                  <a:srgbClr val="000000"/>
                </a:solidFill>
                <a:latin typeface="Lucida Console" panose="020B0609040504020204" pitchFamily="49" charset="0"/>
              </a:rPr>
              <a:t> Salary </a:t>
            </a:r>
            <a:r>
              <a:rPr lang="en-US" sz="2400" dirty="0" err="1">
                <a:solidFill>
                  <a:srgbClr val="0000FF"/>
                </a:solidFill>
                <a:latin typeface="Lucida Console" panose="020B0609040504020204" pitchFamily="49" charset="0"/>
              </a:rPr>
              <a:t>desc</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quit</a:t>
            </a:r>
            <a:r>
              <a:rPr lang="en-US" sz="2400" dirty="0">
                <a:solidFill>
                  <a:srgbClr val="000000"/>
                </a:solidFill>
                <a:latin typeface="Lucida Console" panose="020B0609040504020204" pitchFamily="49" charset="0"/>
              </a:rPr>
              <a:t>;</a:t>
            </a:r>
          </a:p>
          <a:p>
            <a:r>
              <a:rPr lang="en-US" sz="2400" dirty="0">
                <a:solidFill>
                  <a:srgbClr val="0000FF"/>
                </a:solidFill>
                <a:latin typeface="Lucida Console" panose="020B0609040504020204" pitchFamily="49" charset="0"/>
              </a:rPr>
              <a:t>title</a:t>
            </a:r>
            <a:r>
              <a:rPr lang="en-US" sz="2400" dirty="0">
                <a:solidFill>
                  <a:srgbClr val="000000"/>
                </a:solidFill>
                <a:latin typeface="Lucida Console" panose="020B0609040504020204" pitchFamily="49" charset="0"/>
              </a:rPr>
              <a:t>;</a:t>
            </a:r>
          </a:p>
        </p:txBody>
      </p:sp>
    </p:spTree>
    <p:custDataLst>
      <p:tags r:id="rId1"/>
    </p:custDataLst>
    <p:extLst>
      <p:ext uri="{BB962C8B-B14F-4D97-AF65-F5344CB8AC3E}">
        <p14:creationId xmlns:p14="http://schemas.microsoft.com/office/powerpoint/2010/main" val="31192131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altLang="en-US" dirty="0"/>
              <a:t>Ordering Data</a:t>
            </a:r>
          </a:p>
        </p:txBody>
      </p:sp>
      <p:sp>
        <p:nvSpPr>
          <p:cNvPr id="19459" name="Rectangle 9"/>
          <p:cNvSpPr>
            <a:spLocks noGrp="1" noChangeArrowheads="1"/>
          </p:cNvSpPr>
          <p:nvPr>
            <p:ph idx="1"/>
          </p:nvPr>
        </p:nvSpPr>
        <p:spPr>
          <a:xfrm>
            <a:off x="471638" y="1414851"/>
            <a:ext cx="9442383" cy="1357225"/>
          </a:xfrm>
        </p:spPr>
        <p:txBody>
          <a:bodyPr/>
          <a:lstStyle/>
          <a:p>
            <a:pPr marL="0" indent="0">
              <a:buNone/>
            </a:pPr>
            <a:r>
              <a:rPr lang="en-US" altLang="en-US" sz="2400" dirty="0"/>
              <a:t>From the </a:t>
            </a:r>
            <a:r>
              <a:rPr lang="en-US" altLang="en-US" sz="2800" b="1" dirty="0" err="1">
                <a:latin typeface="Courier New" panose="02070309020205020404" pitchFamily="49" charset="0"/>
              </a:rPr>
              <a:t>orion.Employee_payroll</a:t>
            </a:r>
            <a:r>
              <a:rPr lang="en-US" altLang="en-US" dirty="0"/>
              <a:t> </a:t>
            </a:r>
            <a:r>
              <a:rPr lang="en-US" altLang="en-US" sz="2400" dirty="0"/>
              <a:t>table, list the employee ID and salary of all employees hired prior to January 1, 1979</a:t>
            </a:r>
          </a:p>
        </p:txBody>
      </p:sp>
      <p:sp>
        <p:nvSpPr>
          <p:cNvPr id="6"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CC478EA0-5DAB-4F60-AC61-DD66686DA00C}" type="slidenum">
              <a:rPr lang="en-US" altLang="en-US" sz="1400">
                <a:solidFill>
                  <a:prstClr val="black"/>
                </a:solidFill>
              </a:rPr>
              <a:pPr/>
              <a:t>2</a:t>
            </a:fld>
            <a:endParaRPr lang="en-US" altLang="en-US" sz="1400">
              <a:solidFill>
                <a:prstClr val="black"/>
              </a:solidFill>
              <a:latin typeface="Times New Roman" panose="02020603050405020304" pitchFamily="18" charset="0"/>
            </a:endParaRPr>
          </a:p>
        </p:txBody>
      </p:sp>
      <p:sp>
        <p:nvSpPr>
          <p:cNvPr id="2" name="Rectangle 1"/>
          <p:cNvSpPr/>
          <p:nvPr/>
        </p:nvSpPr>
        <p:spPr>
          <a:xfrm>
            <a:off x="1192822" y="3548451"/>
            <a:ext cx="10160977" cy="2308324"/>
          </a:xfrm>
          <a:prstGeom prst="rect">
            <a:avLst/>
          </a:prstGeom>
        </p:spPr>
        <p:txBody>
          <a:bodyPr wrap="square">
            <a:spAutoFit/>
          </a:bodyPr>
          <a:lstStyle/>
          <a:p>
            <a:r>
              <a:rPr lang="en-US" sz="2400" b="1" dirty="0" err="1">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err="1">
                <a:solidFill>
                  <a:srgbClr val="000080"/>
                </a:solidFill>
                <a:latin typeface="Lucida Console" panose="020B0609040504020204" pitchFamily="49" charset="0"/>
              </a:rPr>
              <a:t>sql</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Employee_ID</a:t>
            </a:r>
            <a:r>
              <a:rPr lang="en-US" sz="2400" dirty="0">
                <a:solidFill>
                  <a:srgbClr val="000000"/>
                </a:solidFill>
                <a:latin typeface="Lucida Console" panose="020B0609040504020204" pitchFamily="49" charset="0"/>
              </a:rPr>
              <a:t>, Salary</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orion.Employee_payroll</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Employee_Hire_Date</a:t>
            </a:r>
            <a:r>
              <a:rPr lang="en-US" sz="2400" dirty="0">
                <a:solidFill>
                  <a:srgbClr val="000000"/>
                </a:solidFill>
                <a:latin typeface="Lucida Console" panose="020B0609040504020204" pitchFamily="49" charset="0"/>
              </a:rPr>
              <a:t> &lt; </a:t>
            </a:r>
            <a:r>
              <a:rPr lang="en-US" sz="2400" b="1" dirty="0">
                <a:solidFill>
                  <a:srgbClr val="008080"/>
                </a:solidFill>
                <a:latin typeface="Lucida Console" panose="020B0609040504020204" pitchFamily="49" charset="0"/>
              </a:rPr>
              <a:t>'01JAN1979'd</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p>
          <a:p>
            <a:r>
              <a:rPr lang="en-US" sz="2400" b="1" dirty="0">
                <a:solidFill>
                  <a:srgbClr val="000080"/>
                </a:solidFill>
                <a:latin typeface="Lucida Console" panose="020B0609040504020204" pitchFamily="49" charset="0"/>
              </a:rPr>
              <a:t>quit</a:t>
            </a:r>
            <a:r>
              <a:rPr lang="en-US" sz="2400" dirty="0">
                <a:solidFill>
                  <a:srgbClr val="000000"/>
                </a:solidFill>
                <a:latin typeface="Lucida Console" panose="020B0609040504020204" pitchFamily="49" charset="0"/>
              </a:rPr>
              <a:t>;</a:t>
            </a:r>
          </a:p>
        </p:txBody>
      </p:sp>
    </p:spTree>
    <p:custDataLst>
      <p:tags r:id="rId1"/>
    </p:custDataLst>
    <p:extLst>
      <p:ext uri="{BB962C8B-B14F-4D97-AF65-F5344CB8AC3E}">
        <p14:creationId xmlns:p14="http://schemas.microsoft.com/office/powerpoint/2010/main" val="30644060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altLang="en-US"/>
              <a:t>Ordering Data</a:t>
            </a:r>
            <a:br>
              <a:rPr lang="en-US" altLang="en-US"/>
            </a:br>
            <a:endParaRPr lang="en-US" altLang="en-US"/>
          </a:p>
        </p:txBody>
      </p:sp>
      <p:sp>
        <p:nvSpPr>
          <p:cNvPr id="17411" name="Rectangle 3"/>
          <p:cNvSpPr>
            <a:spLocks noGrp="1" noChangeArrowheads="1"/>
          </p:cNvSpPr>
          <p:nvPr>
            <p:ph idx="1"/>
          </p:nvPr>
        </p:nvSpPr>
        <p:spPr/>
        <p:txBody>
          <a:bodyPr>
            <a:normAutofit/>
          </a:bodyPr>
          <a:lstStyle/>
          <a:p>
            <a:pPr marL="0" indent="0">
              <a:buNone/>
            </a:pPr>
            <a:r>
              <a:rPr lang="en-US" altLang="en-US" sz="2400" dirty="0"/>
              <a:t>Use the ORDER BY clause to sort query results in a specific order.</a:t>
            </a:r>
          </a:p>
          <a:p>
            <a:pPr marL="0" indent="0">
              <a:buNone/>
            </a:pPr>
            <a:endParaRPr lang="en-US" altLang="en-US" sz="2400" dirty="0"/>
          </a:p>
          <a:p>
            <a:pPr marL="114300" lvl="1" indent="0">
              <a:buNone/>
            </a:pPr>
            <a:r>
              <a:rPr lang="en-US" altLang="en-US" sz="2400" dirty="0"/>
              <a:t>Ascending order (No keyword; this is the default.)</a:t>
            </a:r>
          </a:p>
          <a:p>
            <a:pPr marL="114300" lvl="1" indent="0">
              <a:buNone/>
            </a:pPr>
            <a:endParaRPr lang="en-US" altLang="en-US" sz="2400" dirty="0"/>
          </a:p>
          <a:p>
            <a:pPr marL="114300" lvl="1" indent="0">
              <a:buNone/>
            </a:pPr>
            <a:r>
              <a:rPr lang="en-US" altLang="en-US" sz="2400" dirty="0"/>
              <a:t>Descending order (by following the column name </a:t>
            </a:r>
            <a:br>
              <a:rPr lang="en-US" altLang="en-US" sz="2400" dirty="0"/>
            </a:br>
            <a:r>
              <a:rPr lang="en-US" altLang="en-US" sz="2400" dirty="0"/>
              <a:t>with the DESC keyword)</a:t>
            </a:r>
          </a:p>
        </p:txBody>
      </p:sp>
      <p:sp>
        <p:nvSpPr>
          <p:cNvPr id="4"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EF01A0AD-2861-4E43-A3CD-E4787983F907}" type="slidenum">
              <a:rPr lang="en-US" altLang="en-US" sz="1400">
                <a:solidFill>
                  <a:prstClr val="black"/>
                </a:solidFill>
              </a:rPr>
              <a:pPr/>
              <a:t>3</a:t>
            </a:fld>
            <a:endParaRPr lang="en-US" altLang="en-US" sz="1400">
              <a:solidFill>
                <a:prstClr val="black"/>
              </a:solidFill>
              <a:latin typeface="Times New Roman" panose="02020603050405020304" pitchFamily="18" charset="0"/>
            </a:endParaRPr>
          </a:p>
        </p:txBody>
      </p:sp>
    </p:spTree>
    <p:extLst>
      <p:ext uri="{BB962C8B-B14F-4D97-AF65-F5344CB8AC3E}">
        <p14:creationId xmlns:p14="http://schemas.microsoft.com/office/powerpoint/2010/main" val="26576949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altLang="en-US"/>
              <a:t>Ordering Data</a:t>
            </a:r>
          </a:p>
        </p:txBody>
      </p:sp>
      <p:sp>
        <p:nvSpPr>
          <p:cNvPr id="18435" name="Rectangle 3"/>
          <p:cNvSpPr>
            <a:spLocks noGrp="1" noChangeArrowheads="1"/>
          </p:cNvSpPr>
          <p:nvPr>
            <p:ph idx="1"/>
          </p:nvPr>
        </p:nvSpPr>
        <p:spPr>
          <a:xfrm>
            <a:off x="838199" y="1825625"/>
            <a:ext cx="11022623" cy="4351338"/>
          </a:xfrm>
        </p:spPr>
        <p:txBody>
          <a:bodyPr>
            <a:normAutofit/>
          </a:bodyPr>
          <a:lstStyle/>
          <a:p>
            <a:pPr marL="0" indent="0">
              <a:buNone/>
            </a:pPr>
            <a:r>
              <a:rPr lang="en-US" altLang="en-US" sz="2400" dirty="0"/>
              <a:t>In an ORDER BY clause, order the query results by specifying:</a:t>
            </a:r>
          </a:p>
          <a:p>
            <a:pPr marL="114300" lvl="1" indent="0">
              <a:buNone/>
            </a:pPr>
            <a:r>
              <a:rPr lang="en-US" altLang="en-US" sz="2400" dirty="0"/>
              <a:t>Any column name from any table in the FROM clause, even if the column is not in the SELECT list</a:t>
            </a:r>
          </a:p>
          <a:p>
            <a:pPr marL="114300" lvl="1" indent="0">
              <a:buNone/>
            </a:pPr>
            <a:endParaRPr lang="en-US" altLang="en-US" sz="2400" dirty="0"/>
          </a:p>
          <a:p>
            <a:pPr marL="114300" lvl="1" indent="0">
              <a:buNone/>
            </a:pPr>
            <a:r>
              <a:rPr lang="en-US" altLang="en-US" sz="2400" dirty="0"/>
              <a:t>A  column name or a number representing the position of an item in the SELECT list</a:t>
            </a:r>
          </a:p>
          <a:p>
            <a:pPr marL="114300" lvl="1" indent="0">
              <a:buNone/>
            </a:pPr>
            <a:endParaRPr lang="en-US" altLang="en-US" sz="2400" dirty="0"/>
          </a:p>
          <a:p>
            <a:pPr marL="114300" lvl="1" indent="0">
              <a:buNone/>
            </a:pPr>
            <a:r>
              <a:rPr lang="en-US" altLang="en-US" sz="2400" dirty="0"/>
              <a:t>An expression </a:t>
            </a:r>
          </a:p>
          <a:p>
            <a:pPr marL="114300" lvl="1" indent="0">
              <a:buNone/>
            </a:pPr>
            <a:endParaRPr lang="en-US" altLang="en-US" sz="2400" dirty="0"/>
          </a:p>
          <a:p>
            <a:pPr marL="114300" lvl="1" indent="0">
              <a:buNone/>
            </a:pPr>
            <a:r>
              <a:rPr lang="en-US" altLang="en-US" sz="2400" dirty="0"/>
              <a:t>A combination of any of the above, with individual items separated by commas</a:t>
            </a:r>
          </a:p>
        </p:txBody>
      </p:sp>
      <p:sp>
        <p:nvSpPr>
          <p:cNvPr id="4"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CDB004E7-F139-4411-8FAF-B9AC7C0EDDDE}" type="slidenum">
              <a:rPr lang="en-US" altLang="en-US" sz="1400">
                <a:solidFill>
                  <a:prstClr val="black"/>
                </a:solidFill>
              </a:rPr>
              <a:pPr/>
              <a:t>4</a:t>
            </a:fld>
            <a:endParaRPr lang="en-US" altLang="en-US" sz="1400">
              <a:solidFill>
                <a:prstClr val="black"/>
              </a:solidFill>
              <a:latin typeface="Times New Roman" panose="02020603050405020304" pitchFamily="18" charset="0"/>
            </a:endParaRPr>
          </a:p>
        </p:txBody>
      </p:sp>
    </p:spTree>
    <p:extLst>
      <p:ext uri="{BB962C8B-B14F-4D97-AF65-F5344CB8AC3E}">
        <p14:creationId xmlns:p14="http://schemas.microsoft.com/office/powerpoint/2010/main" val="12106446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9"/>
          <p:cNvSpPr>
            <a:spLocks noGrp="1" noChangeArrowheads="1"/>
          </p:cNvSpPr>
          <p:nvPr>
            <p:ph idx="1"/>
          </p:nvPr>
        </p:nvSpPr>
        <p:spPr>
          <a:xfrm>
            <a:off x="471638" y="1414851"/>
            <a:ext cx="9442383" cy="1357225"/>
          </a:xfrm>
        </p:spPr>
        <p:txBody>
          <a:bodyPr/>
          <a:lstStyle/>
          <a:p>
            <a:pPr marL="0" indent="0">
              <a:buNone/>
            </a:pPr>
            <a:r>
              <a:rPr lang="en-US" altLang="en-US" sz="2400" dirty="0"/>
              <a:t>From the </a:t>
            </a:r>
            <a:r>
              <a:rPr lang="en-US" altLang="en-US" sz="2800" b="1" dirty="0" err="1">
                <a:latin typeface="Courier New" panose="02070309020205020404" pitchFamily="49" charset="0"/>
              </a:rPr>
              <a:t>orion.Employee_payroll</a:t>
            </a:r>
            <a:r>
              <a:rPr lang="en-US" altLang="en-US" dirty="0"/>
              <a:t> </a:t>
            </a:r>
            <a:r>
              <a:rPr lang="en-US" altLang="en-US" sz="2400" dirty="0"/>
              <a:t>table, list the employee ID and salary of all employees hired prior to January 1, 1979, in descending salary order.</a:t>
            </a:r>
          </a:p>
        </p:txBody>
      </p:sp>
      <p:sp>
        <p:nvSpPr>
          <p:cNvPr id="6"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CC478EA0-5DAB-4F60-AC61-DD66686DA00C}" type="slidenum">
              <a:rPr lang="en-US" altLang="en-US" sz="1400">
                <a:solidFill>
                  <a:prstClr val="black"/>
                </a:solidFill>
              </a:rPr>
              <a:pPr/>
              <a:t>5</a:t>
            </a:fld>
            <a:endParaRPr lang="en-US" altLang="en-US" sz="1400">
              <a:solidFill>
                <a:prstClr val="black"/>
              </a:solidFill>
              <a:latin typeface="Times New Roman" panose="02020603050405020304" pitchFamily="18" charset="0"/>
            </a:endParaRPr>
          </a:p>
        </p:txBody>
      </p:sp>
      <p:sp>
        <p:nvSpPr>
          <p:cNvPr id="2" name="Rectangle 1"/>
          <p:cNvSpPr/>
          <p:nvPr/>
        </p:nvSpPr>
        <p:spPr>
          <a:xfrm>
            <a:off x="1192822" y="3548451"/>
            <a:ext cx="10160977" cy="2308324"/>
          </a:xfrm>
          <a:prstGeom prst="rect">
            <a:avLst/>
          </a:prstGeom>
        </p:spPr>
        <p:txBody>
          <a:bodyPr wrap="square">
            <a:spAutoFit/>
          </a:bodyPr>
          <a:lstStyle/>
          <a:p>
            <a:r>
              <a:rPr lang="en-US" sz="2400" b="1" dirty="0" err="1">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err="1">
                <a:solidFill>
                  <a:srgbClr val="000080"/>
                </a:solidFill>
                <a:latin typeface="Lucida Console" panose="020B0609040504020204" pitchFamily="49" charset="0"/>
              </a:rPr>
              <a:t>sql</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Employee_ID</a:t>
            </a:r>
            <a:r>
              <a:rPr lang="en-US" sz="2400" dirty="0">
                <a:solidFill>
                  <a:srgbClr val="000000"/>
                </a:solidFill>
                <a:latin typeface="Lucida Console" panose="020B0609040504020204" pitchFamily="49" charset="0"/>
              </a:rPr>
              <a:t>, Salary</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orion.Employee_payroll</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Employee_Hire_Date</a:t>
            </a:r>
            <a:r>
              <a:rPr lang="en-US" sz="2400" dirty="0">
                <a:solidFill>
                  <a:srgbClr val="000000"/>
                </a:solidFill>
                <a:latin typeface="Lucida Console" panose="020B0609040504020204" pitchFamily="49" charset="0"/>
              </a:rPr>
              <a:t> &lt; </a:t>
            </a:r>
            <a:r>
              <a:rPr lang="en-US" sz="2400" b="1" dirty="0">
                <a:solidFill>
                  <a:srgbClr val="008080"/>
                </a:solidFill>
                <a:latin typeface="Lucida Console" panose="020B0609040504020204" pitchFamily="49" charset="0"/>
              </a:rPr>
              <a:t>'01JAN1979'd</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order</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by</a:t>
            </a:r>
            <a:r>
              <a:rPr lang="en-US" sz="2400" dirty="0">
                <a:solidFill>
                  <a:srgbClr val="000000"/>
                </a:solidFill>
                <a:latin typeface="Lucida Console" panose="020B0609040504020204" pitchFamily="49" charset="0"/>
              </a:rPr>
              <a:t> Salary </a:t>
            </a:r>
            <a:r>
              <a:rPr lang="en-US" sz="2400" dirty="0" err="1">
                <a:solidFill>
                  <a:srgbClr val="0000FF"/>
                </a:solidFill>
                <a:latin typeface="Lucida Console" panose="020B0609040504020204" pitchFamily="49" charset="0"/>
              </a:rPr>
              <a:t>desc</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quit</a:t>
            </a:r>
            <a:r>
              <a:rPr lang="en-US" sz="2400" dirty="0">
                <a:solidFill>
                  <a:srgbClr val="000000"/>
                </a:solidFill>
                <a:latin typeface="Lucida Console" panose="020B0609040504020204" pitchFamily="49" charset="0"/>
              </a:rPr>
              <a:t>;</a:t>
            </a:r>
          </a:p>
        </p:txBody>
      </p:sp>
    </p:spTree>
    <p:custDataLst>
      <p:tags r:id="rId1"/>
    </p:custDataLst>
    <p:extLst>
      <p:ext uri="{BB962C8B-B14F-4D97-AF65-F5344CB8AC3E}">
        <p14:creationId xmlns:p14="http://schemas.microsoft.com/office/powerpoint/2010/main" val="38539022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819150" y="27781"/>
            <a:ext cx="10515600" cy="1325563"/>
          </a:xfrm>
        </p:spPr>
        <p:txBody>
          <a:bodyPr/>
          <a:lstStyle/>
          <a:p>
            <a:pPr eaLnBrk="1" hangingPunct="1"/>
            <a:r>
              <a:rPr lang="en-US" altLang="en-US" dirty="0"/>
              <a:t>Producing an Ordered Report</a:t>
            </a:r>
          </a:p>
        </p:txBody>
      </p:sp>
      <p:sp>
        <p:nvSpPr>
          <p:cNvPr id="8"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99951E13-0C38-4CCA-B8EE-8CC8368D5052}" type="slidenum">
              <a:rPr lang="en-US" altLang="en-US" sz="1400">
                <a:solidFill>
                  <a:prstClr val="black"/>
                </a:solidFill>
              </a:rPr>
              <a:pPr/>
              <a:t>6</a:t>
            </a:fld>
            <a:endParaRPr lang="en-US" altLang="en-US" sz="1400">
              <a:solidFill>
                <a:prstClr val="black"/>
              </a:solidFill>
              <a:latin typeface="Times New Roman" panose="02020603050405020304" pitchFamily="18" charset="0"/>
            </a:endParaRPr>
          </a:p>
        </p:txBody>
      </p:sp>
      <p:sp>
        <p:nvSpPr>
          <p:cNvPr id="24583" name="Rectangle 8"/>
          <p:cNvSpPr>
            <a:spLocks noChangeArrowheads="1"/>
          </p:cNvSpPr>
          <p:nvPr/>
        </p:nvSpPr>
        <p:spPr bwMode="auto">
          <a:xfrm>
            <a:off x="958362" y="1353344"/>
            <a:ext cx="9407769" cy="90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lIns="0" tIns="0" rIns="0" bIns="0"/>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20000"/>
              </a:spcBef>
              <a:spcAft>
                <a:spcPct val="0"/>
              </a:spcAft>
              <a:buClr>
                <a:prstClr val="black"/>
              </a:buClr>
              <a:buFont typeface="Monotype Sorts" panose="05010101010101010101" pitchFamily="2" charset="2"/>
              <a:buNone/>
            </a:pPr>
            <a:r>
              <a:rPr lang="en-US" altLang="en-US" dirty="0">
                <a:solidFill>
                  <a:prstClr val="black"/>
                </a:solidFill>
              </a:rPr>
              <a:t>Sort output in descending order of amount and then by employee ID.</a:t>
            </a:r>
          </a:p>
        </p:txBody>
      </p:sp>
      <p:sp>
        <p:nvSpPr>
          <p:cNvPr id="2" name="Rectangle 1"/>
          <p:cNvSpPr/>
          <p:nvPr/>
        </p:nvSpPr>
        <p:spPr>
          <a:xfrm>
            <a:off x="1289539" y="2680327"/>
            <a:ext cx="6096000" cy="2677656"/>
          </a:xfrm>
          <a:prstGeom prst="rect">
            <a:avLst/>
          </a:prstGeom>
        </p:spPr>
        <p:txBody>
          <a:bodyPr>
            <a:spAutoFit/>
          </a:bodyPr>
          <a:lstStyle/>
          <a:p>
            <a:r>
              <a:rPr lang="en-US" sz="2400" b="1" dirty="0" err="1">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err="1">
                <a:solidFill>
                  <a:srgbClr val="000080"/>
                </a:solidFill>
                <a:latin typeface="Lucida Console" panose="020B0609040504020204" pitchFamily="49" charset="0"/>
              </a:rPr>
              <a:t>sql</a:t>
            </a:r>
            <a:r>
              <a:rPr lang="en-US" sz="2400" dirty="0">
                <a:solidFill>
                  <a:srgbClr val="000000"/>
                </a:solidFill>
                <a:latin typeface="Lucida Console" panose="020B0609040504020204" pitchFamily="49" charset="0"/>
              </a:rPr>
              <a:t>;</a:t>
            </a:r>
          </a:p>
          <a:p>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Employee_ID</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max(Qtr1,Qtr2,Qtr3,Qtr4)</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orion.Employee_donations</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Paid_By</a:t>
            </a:r>
            <a:r>
              <a:rPr lang="en-US" sz="2400" dirty="0">
                <a:solidFill>
                  <a:srgbClr val="000000"/>
                </a:solidFill>
                <a:latin typeface="Lucida Console" panose="020B0609040504020204" pitchFamily="49" charset="0"/>
              </a:rPr>
              <a:t>=</a:t>
            </a:r>
            <a:r>
              <a:rPr lang="en-US" sz="2400" dirty="0">
                <a:solidFill>
                  <a:srgbClr val="800080"/>
                </a:solidFill>
                <a:latin typeface="Lucida Console" panose="020B0609040504020204" pitchFamily="49" charset="0"/>
              </a:rPr>
              <a:t>"Cash or Check"</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order</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by</a:t>
            </a:r>
            <a:r>
              <a:rPr lang="en-US" sz="2400" dirty="0">
                <a:solidFill>
                  <a:srgbClr val="000000"/>
                </a:solidFill>
                <a:latin typeface="Lucida Console" panose="020B0609040504020204" pitchFamily="49" charset="0"/>
              </a:rPr>
              <a:t> </a:t>
            </a:r>
            <a:r>
              <a:rPr lang="en-US" sz="2400" b="1" dirty="0">
                <a:solidFill>
                  <a:srgbClr val="008080"/>
                </a:solidFill>
                <a:latin typeface="Lucida Console" panose="020B0609040504020204" pitchFamily="49" charset="0"/>
              </a:rPr>
              <a:t>2</a:t>
            </a:r>
            <a:r>
              <a:rPr lang="en-US" sz="2400" dirty="0">
                <a:solidFill>
                  <a:srgbClr val="000000"/>
                </a:solidFill>
                <a:latin typeface="Lucida Console" panose="020B0609040504020204" pitchFamily="49" charset="0"/>
              </a:rPr>
              <a:t> </a:t>
            </a:r>
            <a:r>
              <a:rPr lang="en-US" sz="2400" dirty="0" err="1">
                <a:solidFill>
                  <a:srgbClr val="0000FF"/>
                </a:solidFill>
                <a:latin typeface="Lucida Console" panose="020B0609040504020204" pitchFamily="49" charset="0"/>
              </a:rPr>
              <a:t>desc</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Employee_ID</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quit</a:t>
            </a:r>
            <a:r>
              <a:rPr lang="en-US" sz="2400" dirty="0">
                <a:solidFill>
                  <a:srgbClr val="000000"/>
                </a:solidFill>
                <a:latin typeface="Lucida Console" panose="020B0609040504020204" pitchFamily="49" charset="0"/>
              </a:rPr>
              <a:t>;</a:t>
            </a:r>
          </a:p>
        </p:txBody>
      </p:sp>
    </p:spTree>
    <p:custDataLst>
      <p:tags r:id="rId1"/>
    </p:custDataLst>
    <p:extLst>
      <p:ext uri="{BB962C8B-B14F-4D97-AF65-F5344CB8AC3E}">
        <p14:creationId xmlns:p14="http://schemas.microsoft.com/office/powerpoint/2010/main" val="32881186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altLang="en-US" dirty="0"/>
              <a:t>Enhancing Query Output</a:t>
            </a:r>
          </a:p>
        </p:txBody>
      </p:sp>
      <p:sp>
        <p:nvSpPr>
          <p:cNvPr id="26627" name="Rectangle 3"/>
          <p:cNvSpPr>
            <a:spLocks noGrp="1" noChangeArrowheads="1"/>
          </p:cNvSpPr>
          <p:nvPr>
            <p:ph idx="1"/>
          </p:nvPr>
        </p:nvSpPr>
        <p:spPr>
          <a:xfrm>
            <a:off x="642891" y="1506029"/>
            <a:ext cx="10515600" cy="4351338"/>
          </a:xfrm>
        </p:spPr>
        <p:txBody>
          <a:bodyPr>
            <a:normAutofit/>
          </a:bodyPr>
          <a:lstStyle/>
          <a:p>
            <a:pPr marL="0" indent="0">
              <a:buNone/>
            </a:pPr>
            <a:r>
              <a:rPr lang="en-US" altLang="en-US" sz="2800" dirty="0"/>
              <a:t>You can use SAS formats and labels to customize PROC SQL output. </a:t>
            </a:r>
          </a:p>
          <a:p>
            <a:pPr marL="0" indent="0">
              <a:buNone/>
            </a:pPr>
            <a:r>
              <a:rPr lang="en-US" altLang="en-US" sz="2800" dirty="0"/>
              <a:t>In the SELECT list, after the column name, but before the commas that separate the columns, you can include:</a:t>
            </a:r>
          </a:p>
          <a:p>
            <a:pPr marL="0" indent="0">
              <a:buNone/>
            </a:pPr>
            <a:endParaRPr lang="en-US" altLang="en-US" sz="2800" dirty="0"/>
          </a:p>
          <a:p>
            <a:pPr marL="114300" lvl="1" indent="0">
              <a:buNone/>
            </a:pPr>
            <a:r>
              <a:rPr lang="en-US" altLang="en-US" sz="2800" dirty="0"/>
              <a:t>Text in quotation marks (ANSI) or the LABEL= column modifier (SAS enhancement) to alter the column heading</a:t>
            </a:r>
          </a:p>
          <a:p>
            <a:pPr marL="114300" lvl="1" indent="0">
              <a:buNone/>
            </a:pPr>
            <a:endParaRPr lang="en-US" altLang="en-US" sz="2800" dirty="0"/>
          </a:p>
          <a:p>
            <a:pPr marL="114300" lvl="1" indent="0">
              <a:buNone/>
            </a:pPr>
            <a:r>
              <a:rPr lang="en-US" altLang="en-US" sz="2800" dirty="0"/>
              <a:t>The FORMAT= column modifier to alter the appearance of the values in that column</a:t>
            </a:r>
          </a:p>
        </p:txBody>
      </p:sp>
      <p:sp>
        <p:nvSpPr>
          <p:cNvPr id="4"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61669588-B0A8-4A64-A4E5-6832C91977F2}" type="slidenum">
              <a:rPr lang="en-US" altLang="en-US" sz="1400">
                <a:solidFill>
                  <a:prstClr val="black"/>
                </a:solidFill>
              </a:rPr>
              <a:pPr/>
              <a:t>7</a:t>
            </a:fld>
            <a:endParaRPr lang="en-US" altLang="en-US" sz="1400">
              <a:solidFill>
                <a:prstClr val="black"/>
              </a:solidFill>
              <a:latin typeface="Times New Roman" panose="02020603050405020304" pitchFamily="18" charset="0"/>
            </a:endParaRPr>
          </a:p>
        </p:txBody>
      </p:sp>
    </p:spTree>
    <p:extLst>
      <p:ext uri="{BB962C8B-B14F-4D97-AF65-F5344CB8AC3E}">
        <p14:creationId xmlns:p14="http://schemas.microsoft.com/office/powerpoint/2010/main" val="20325086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idx="1"/>
          </p:nvPr>
        </p:nvSpPr>
        <p:spPr>
          <a:xfrm>
            <a:off x="287800" y="68889"/>
            <a:ext cx="11699984" cy="1503879"/>
          </a:xfrm>
        </p:spPr>
        <p:txBody>
          <a:bodyPr>
            <a:normAutofit/>
          </a:bodyPr>
          <a:lstStyle/>
          <a:p>
            <a:pPr marL="0" indent="0">
              <a:buNone/>
            </a:pPr>
            <a:r>
              <a:rPr lang="en-US" altLang="en-US" sz="2400" dirty="0"/>
              <a:t>Prepare a report that shows the employee ID of each Orion Star employee who makes charitable donations, lists the amount of the highest quarterly donation and the recipients. Rows should be sorted first in descending order of amount, and then by employee ID.</a:t>
            </a:r>
          </a:p>
        </p:txBody>
      </p:sp>
      <p:sp>
        <p:nvSpPr>
          <p:cNvPr id="6"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BB5750B2-9B99-41EC-95A6-8DC9C85941F4}" type="slidenum">
              <a:rPr lang="en-US" altLang="en-US" sz="1400">
                <a:solidFill>
                  <a:prstClr val="black"/>
                </a:solidFill>
              </a:rPr>
              <a:pPr/>
              <a:t>8</a:t>
            </a:fld>
            <a:endParaRPr lang="en-US" altLang="en-US" sz="1400">
              <a:solidFill>
                <a:prstClr val="black"/>
              </a:solidFill>
              <a:latin typeface="Times New Roman" panose="02020603050405020304" pitchFamily="18" charset="0"/>
            </a:endParaRPr>
          </a:p>
        </p:txBody>
      </p:sp>
      <p:sp>
        <p:nvSpPr>
          <p:cNvPr id="16389" name="Text Box 5"/>
          <p:cNvSpPr txBox="1">
            <a:spLocks noChangeArrowheads="1"/>
          </p:cNvSpPr>
          <p:nvPr/>
        </p:nvSpPr>
        <p:spPr bwMode="auto">
          <a:xfrm>
            <a:off x="3124201" y="3581400"/>
            <a:ext cx="179601" cy="548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lIns="88900" tIns="88900" rIns="88900" bIns="8890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0"/>
              </a:spcBef>
              <a:spcAft>
                <a:spcPct val="0"/>
              </a:spcAft>
            </a:pPr>
            <a:endParaRPr lang="en-US" altLang="en-US" noProof="1">
              <a:solidFill>
                <a:prstClr val="black"/>
              </a:solidFill>
              <a:latin typeface="SAS Monospace" panose="020B0609020202020204" pitchFamily="49" charset="0"/>
            </a:endParaRPr>
          </a:p>
        </p:txBody>
      </p:sp>
      <p:pic>
        <p:nvPicPr>
          <p:cNvPr id="2" name="Picture 1"/>
          <p:cNvPicPr>
            <a:picLocks noChangeAspect="1"/>
          </p:cNvPicPr>
          <p:nvPr/>
        </p:nvPicPr>
        <p:blipFill>
          <a:blip r:embed="rId2"/>
          <a:stretch>
            <a:fillRect/>
          </a:stretch>
        </p:blipFill>
        <p:spPr>
          <a:xfrm>
            <a:off x="653561" y="2035177"/>
            <a:ext cx="8763000" cy="4686300"/>
          </a:xfrm>
          <a:prstGeom prst="rect">
            <a:avLst/>
          </a:prstGeom>
        </p:spPr>
      </p:pic>
    </p:spTree>
    <p:extLst>
      <p:ext uri="{BB962C8B-B14F-4D97-AF65-F5344CB8AC3E}">
        <p14:creationId xmlns:p14="http://schemas.microsoft.com/office/powerpoint/2010/main" val="11256282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838200" y="0"/>
            <a:ext cx="10515600" cy="763589"/>
          </a:xfrm>
        </p:spPr>
        <p:txBody>
          <a:bodyPr/>
          <a:lstStyle/>
          <a:p>
            <a:pPr eaLnBrk="1" hangingPunct="1"/>
            <a:r>
              <a:rPr lang="en-US" altLang="en-US" dirty="0"/>
              <a:t>Enhancing Query Output</a:t>
            </a:r>
          </a:p>
        </p:txBody>
      </p:sp>
      <p:sp>
        <p:nvSpPr>
          <p:cNvPr id="8"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2AE15FDF-5FF8-4B15-A302-63C3E9B8E59F}" type="slidenum">
              <a:rPr lang="en-US" altLang="en-US" sz="1400">
                <a:solidFill>
                  <a:prstClr val="black"/>
                </a:solidFill>
              </a:rPr>
              <a:pPr/>
              <a:t>9</a:t>
            </a:fld>
            <a:endParaRPr lang="en-US" altLang="en-US" sz="1400">
              <a:solidFill>
                <a:prstClr val="black"/>
              </a:solidFill>
              <a:latin typeface="Times New Roman" panose="02020603050405020304" pitchFamily="18" charset="0"/>
            </a:endParaRPr>
          </a:p>
        </p:txBody>
      </p:sp>
      <p:sp>
        <p:nvSpPr>
          <p:cNvPr id="27654" name="Rectangle 25"/>
          <p:cNvSpPr>
            <a:spLocks noChangeArrowheads="1"/>
          </p:cNvSpPr>
          <p:nvPr/>
        </p:nvSpPr>
        <p:spPr bwMode="auto">
          <a:xfrm>
            <a:off x="530352" y="840284"/>
            <a:ext cx="11512296" cy="127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lIns="0" tIns="0" rIns="0" bIns="0"/>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20000"/>
              </a:spcBef>
              <a:spcAft>
                <a:spcPct val="0"/>
              </a:spcAft>
              <a:buClr>
                <a:prstClr val="black"/>
              </a:buClr>
              <a:buFont typeface="Monotype Sorts" panose="05010101010101010101" pitchFamily="2" charset="2"/>
              <a:buNone/>
            </a:pPr>
            <a:r>
              <a:rPr lang="en-US" altLang="en-US" dirty="0">
                <a:solidFill>
                  <a:prstClr val="black"/>
                </a:solidFill>
              </a:rPr>
              <a:t>You can enhance a report by displaying column labels instead of variable names, and formatting cash amounts with dollar signs and commas.</a:t>
            </a:r>
          </a:p>
        </p:txBody>
      </p:sp>
      <p:sp>
        <p:nvSpPr>
          <p:cNvPr id="2" name="Rectangle 1"/>
          <p:cNvSpPr/>
          <p:nvPr/>
        </p:nvSpPr>
        <p:spPr>
          <a:xfrm>
            <a:off x="637032" y="2038224"/>
            <a:ext cx="10298723" cy="4154984"/>
          </a:xfrm>
          <a:prstGeom prst="rect">
            <a:avLst/>
          </a:prstGeom>
        </p:spPr>
        <p:txBody>
          <a:bodyPr wrap="square">
            <a:spAutoFit/>
          </a:bodyPr>
          <a:lstStyle/>
          <a:p>
            <a:r>
              <a:rPr lang="en-US" sz="2400" b="1" dirty="0" err="1">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err="1">
                <a:solidFill>
                  <a:srgbClr val="000080"/>
                </a:solidFill>
                <a:latin typeface="Lucida Console" panose="020B0609040504020204" pitchFamily="49" charset="0"/>
              </a:rPr>
              <a:t>sql</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Employee_ID</a:t>
            </a:r>
            <a:r>
              <a:rPr lang="en-US" sz="2400" dirty="0">
                <a:solidFill>
                  <a:srgbClr val="000000"/>
                </a:solidFill>
                <a:latin typeface="Lucida Console" panose="020B0609040504020204" pitchFamily="49" charset="0"/>
              </a:rPr>
              <a:t> </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label</a:t>
            </a:r>
            <a:r>
              <a:rPr lang="en-US" sz="2400" dirty="0">
                <a:solidFill>
                  <a:srgbClr val="000000"/>
                </a:solidFill>
                <a:latin typeface="Lucida Console" panose="020B0609040504020204" pitchFamily="49" charset="0"/>
              </a:rPr>
              <a:t>=</a:t>
            </a:r>
            <a:r>
              <a:rPr lang="en-US" sz="2400" dirty="0">
                <a:solidFill>
                  <a:srgbClr val="800080"/>
                </a:solidFill>
                <a:latin typeface="Lucida Console" panose="020B0609040504020204" pitchFamily="49" charset="0"/>
              </a:rPr>
              <a:t>"Employee Identifier"</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sum(Qtr1,Qtr2,Qtr3,Qtr4) </a:t>
            </a:r>
          </a:p>
          <a:p>
            <a:r>
              <a:rPr lang="en-US" sz="2400" dirty="0">
                <a:solidFill>
                  <a:srgbClr val="000000"/>
                </a:solidFill>
                <a:latin typeface="Lucida Console" panose="020B0609040504020204" pitchFamily="49" charset="0"/>
              </a:rPr>
              <a:t>	     </a:t>
            </a:r>
            <a:r>
              <a:rPr lang="en-US" sz="2400" dirty="0">
                <a:solidFill>
                  <a:srgbClr val="800080"/>
                </a:solidFill>
                <a:latin typeface="Lucida Console" panose="020B0609040504020204" pitchFamily="49" charset="0"/>
              </a:rPr>
              <a:t>"Annual Donation"</a:t>
            </a:r>
            <a:r>
              <a:rPr lang="en-US" sz="2400" dirty="0">
                <a:solidFill>
                  <a:srgbClr val="000000"/>
                </a:solidFill>
                <a:latin typeface="Lucida Console" panose="020B0609040504020204" pitchFamily="49" charset="0"/>
              </a:rPr>
              <a:t> format=</a:t>
            </a:r>
            <a:r>
              <a:rPr lang="en-US" sz="2400" dirty="0">
                <a:solidFill>
                  <a:srgbClr val="008080"/>
                </a:solidFill>
                <a:latin typeface="Lucida Console" panose="020B0609040504020204" pitchFamily="49" charset="0"/>
              </a:rPr>
              <a:t>dollar7.2</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Recipients</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orion.Employee_donations</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Paid_By</a:t>
            </a:r>
            <a:r>
              <a:rPr lang="en-US" sz="2400" dirty="0">
                <a:solidFill>
                  <a:srgbClr val="000000"/>
                </a:solidFill>
                <a:latin typeface="Lucida Console" panose="020B0609040504020204" pitchFamily="49" charset="0"/>
              </a:rPr>
              <a:t>=</a:t>
            </a:r>
            <a:r>
              <a:rPr lang="en-US" sz="2400" dirty="0">
                <a:solidFill>
                  <a:srgbClr val="800080"/>
                </a:solidFill>
                <a:latin typeface="Lucida Console" panose="020B0609040504020204" pitchFamily="49" charset="0"/>
              </a:rPr>
              <a:t>"Cash or Check"</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order</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by</a:t>
            </a:r>
            <a:r>
              <a:rPr lang="en-US" sz="2400" dirty="0">
                <a:solidFill>
                  <a:srgbClr val="000000"/>
                </a:solidFill>
                <a:latin typeface="Lucida Console" panose="020B0609040504020204" pitchFamily="49" charset="0"/>
              </a:rPr>
              <a:t> </a:t>
            </a:r>
            <a:r>
              <a:rPr lang="en-US" sz="2400" b="1" dirty="0">
                <a:solidFill>
                  <a:srgbClr val="008080"/>
                </a:solidFill>
                <a:latin typeface="Lucida Console" panose="020B0609040504020204" pitchFamily="49" charset="0"/>
              </a:rPr>
              <a:t>2</a:t>
            </a:r>
            <a:r>
              <a:rPr lang="en-US" sz="2400" dirty="0">
                <a:solidFill>
                  <a:srgbClr val="000000"/>
                </a:solidFill>
                <a:latin typeface="Lucida Console" panose="020B0609040504020204" pitchFamily="49" charset="0"/>
              </a:rPr>
              <a:t> </a:t>
            </a:r>
            <a:r>
              <a:rPr lang="en-US" sz="2400" dirty="0" err="1">
                <a:solidFill>
                  <a:srgbClr val="0000FF"/>
                </a:solidFill>
                <a:latin typeface="Lucida Console" panose="020B0609040504020204" pitchFamily="49" charset="0"/>
              </a:rPr>
              <a:t>desc</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quit</a:t>
            </a:r>
            <a:r>
              <a:rPr lang="en-US" sz="2400" dirty="0">
                <a:solidFill>
                  <a:srgbClr val="000000"/>
                </a:solidFill>
                <a:latin typeface="Lucida Console" panose="020B0609040504020204" pitchFamily="49" charset="0"/>
              </a:rPr>
              <a:t>;</a:t>
            </a:r>
          </a:p>
        </p:txBody>
      </p:sp>
    </p:spTree>
    <p:custDataLst>
      <p:tags r:id="rId1"/>
    </p:custDataLst>
    <p:extLst>
      <p:ext uri="{BB962C8B-B14F-4D97-AF65-F5344CB8AC3E}">
        <p14:creationId xmlns:p14="http://schemas.microsoft.com/office/powerpoint/2010/main" val="397614933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LIDETYPE" val="Organizer"/>
  <p:tag name="SECTIONCOUNT" val="2"/>
  <p:tag name="SHAPETABLE" val="Group 75"/>
</p:tagLst>
</file>

<file path=ppt/tags/tag2.xml><?xml version="1.0" encoding="utf-8"?>
<p:tagLst xmlns:a="http://schemas.openxmlformats.org/drawingml/2006/main" xmlns:r="http://schemas.openxmlformats.org/officeDocument/2006/relationships" xmlns:p="http://schemas.openxmlformats.org/presentationml/2006/main">
  <p:tag name="PLACEWARE-AUD-PRESENTER-NOTES" val="m03d1.sas"/>
</p:tagLst>
</file>

<file path=ppt/tags/tag3.xml><?xml version="1.0" encoding="utf-8"?>
<p:tagLst xmlns:a="http://schemas.openxmlformats.org/drawingml/2006/main" xmlns:r="http://schemas.openxmlformats.org/officeDocument/2006/relationships" xmlns:p="http://schemas.openxmlformats.org/presentationml/2006/main">
  <p:tag name="PLACEWARE-AUD-PRESENTER-NOTES" val="m03d1.sas"/>
</p:tagLst>
</file>

<file path=ppt/tags/tag4.xml><?xml version="1.0" encoding="utf-8"?>
<p:tagLst xmlns:a="http://schemas.openxmlformats.org/drawingml/2006/main" xmlns:r="http://schemas.openxmlformats.org/officeDocument/2006/relationships" xmlns:p="http://schemas.openxmlformats.org/presentationml/2006/main">
  <p:tag name="PLACEWARE-AUD-PRESENTER-NOTES" val="m03d1.sas"/>
</p:tagLst>
</file>

<file path=ppt/tags/tag5.xml><?xml version="1.0" encoding="utf-8"?>
<p:tagLst xmlns:a="http://schemas.openxmlformats.org/drawingml/2006/main" xmlns:r="http://schemas.openxmlformats.org/officeDocument/2006/relationships" xmlns:p="http://schemas.openxmlformats.org/presentationml/2006/main">
  <p:tag name="PLACEWARE-AUD-PRESENTER-NOTES" val="m03p1.sas"/>
</p:tagLst>
</file>

<file path=ppt/tags/tag6.xml><?xml version="1.0" encoding="utf-8"?>
<p:tagLst xmlns:a="http://schemas.openxmlformats.org/drawingml/2006/main" xmlns:r="http://schemas.openxmlformats.org/officeDocument/2006/relationships" xmlns:p="http://schemas.openxmlformats.org/presentationml/2006/main">
  <p:tag name="PLACEWARE-AUD-PRESENTER-NOTES" val="m03p1.sas"/>
</p:tagLst>
</file>

<file path=ppt/tags/tag7.xml><?xml version="1.0" encoding="utf-8"?>
<p:tagLst xmlns:a="http://schemas.openxmlformats.org/drawingml/2006/main" xmlns:r="http://schemas.openxmlformats.org/officeDocument/2006/relationships" xmlns:p="http://schemas.openxmlformats.org/presentationml/2006/main">
  <p:tag name="PLACEWARE-AUD-PRESENTER-NOTES" val="m03p1.sas"/>
</p:tagLst>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249</TotalTime>
  <Words>576</Words>
  <Application>Microsoft Office PowerPoint</Application>
  <PresentationFormat>Widescreen</PresentationFormat>
  <Paragraphs>108</Paragraphs>
  <Slides>12</Slides>
  <Notes>9</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12</vt:i4>
      </vt:variant>
    </vt:vector>
  </HeadingPairs>
  <TitlesOfParts>
    <vt:vector size="21" baseType="lpstr">
      <vt:lpstr>Arial</vt:lpstr>
      <vt:lpstr>Calibri</vt:lpstr>
      <vt:lpstr>Calibri Light</vt:lpstr>
      <vt:lpstr>Courier New</vt:lpstr>
      <vt:lpstr>Lucida Console</vt:lpstr>
      <vt:lpstr>Monotype Sorts</vt:lpstr>
      <vt:lpstr>SAS Monospace</vt:lpstr>
      <vt:lpstr>Times New Roman</vt:lpstr>
      <vt:lpstr>1_Office Theme</vt:lpstr>
      <vt:lpstr>PowerPoint Presentation</vt:lpstr>
      <vt:lpstr>Ordering Data</vt:lpstr>
      <vt:lpstr>Ordering Data </vt:lpstr>
      <vt:lpstr>Ordering Data</vt:lpstr>
      <vt:lpstr>PowerPoint Presentation</vt:lpstr>
      <vt:lpstr>Producing an Ordered Report</vt:lpstr>
      <vt:lpstr>Enhancing Query Output</vt:lpstr>
      <vt:lpstr>PowerPoint Presentation</vt:lpstr>
      <vt:lpstr>Enhancing Query Output</vt:lpstr>
      <vt:lpstr>Produce a report of bonus values for all active employees. Bonuses are 5% of salary. </vt:lpstr>
      <vt:lpstr>Enhancing Query Output</vt:lpstr>
      <vt:lpstr>Enhancing Query Output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 McGee</dc:creator>
  <cp:lastModifiedBy>Dan McGee</cp:lastModifiedBy>
  <cp:revision>15</cp:revision>
  <dcterms:created xsi:type="dcterms:W3CDTF">2014-12-20T17:55:43Z</dcterms:created>
  <dcterms:modified xsi:type="dcterms:W3CDTF">2016-12-29T18:41:41Z</dcterms:modified>
</cp:coreProperties>
</file>