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696BC-AC0D-4A05-BFE3-C39A2E1D07F7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3E72E-CCC7-4E3E-A672-FE7BA8ACE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9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2805D6-CDF3-417D-9E14-5A63707B6908}" type="slidenum">
              <a:rPr lang="en-US" altLang="en-US" sz="1200">
                <a:solidFill>
                  <a:srgbClr val="000000"/>
                </a:solidFill>
              </a:rPr>
              <a:pPr/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385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15EDA7-C04E-4F2C-9EF6-D9B82072EC0D}" type="slidenum">
              <a:rPr lang="en-US" altLang="en-US" sz="1200">
                <a:solidFill>
                  <a:srgbClr val="000000"/>
                </a:solidFill>
              </a:rPr>
              <a:pPr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s103d05</a:t>
            </a:r>
          </a:p>
        </p:txBody>
      </p:sp>
    </p:spTree>
    <p:extLst>
      <p:ext uri="{BB962C8B-B14F-4D97-AF65-F5344CB8AC3E}">
        <p14:creationId xmlns:p14="http://schemas.microsoft.com/office/powerpoint/2010/main" val="3496517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3EAE4E-5CCA-4BCA-BEC1-F0C22A039B0E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s103d06</a:t>
            </a:r>
          </a:p>
        </p:txBody>
      </p:sp>
    </p:spTree>
    <p:extLst>
      <p:ext uri="{BB962C8B-B14F-4D97-AF65-F5344CB8AC3E}">
        <p14:creationId xmlns:p14="http://schemas.microsoft.com/office/powerpoint/2010/main" val="2349815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2B487C-5332-4380-9253-1FA4BFBC9472}" type="slidenum">
              <a:rPr lang="en-US" altLang="en-US" sz="1200">
                <a:solidFill>
                  <a:srgbClr val="000000"/>
                </a:solidFill>
              </a:rPr>
              <a:pPr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s103d06</a:t>
            </a:r>
          </a:p>
        </p:txBody>
      </p:sp>
    </p:spTree>
    <p:extLst>
      <p:ext uri="{BB962C8B-B14F-4D97-AF65-F5344CB8AC3E}">
        <p14:creationId xmlns:p14="http://schemas.microsoft.com/office/powerpoint/2010/main" val="363196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C77490-0D19-4ABB-B7FF-310A086238AA}" type="slidenum">
              <a:rPr lang="en-US" altLang="en-US" sz="1200">
                <a:solidFill>
                  <a:srgbClr val="000000"/>
                </a:solidFill>
              </a:rPr>
              <a:pPr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s103d07</a:t>
            </a:r>
          </a:p>
        </p:txBody>
      </p:sp>
    </p:spTree>
    <p:extLst>
      <p:ext uri="{BB962C8B-B14F-4D97-AF65-F5344CB8AC3E}">
        <p14:creationId xmlns:p14="http://schemas.microsoft.com/office/powerpoint/2010/main" val="113583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025033-606B-410D-99FF-DEF393645A7B}" type="slidenum">
              <a:rPr lang="en-US" altLang="en-US" sz="1200">
                <a:solidFill>
                  <a:srgbClr val="000000"/>
                </a:solidFill>
              </a:rPr>
              <a:pPr/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Type answer here</a:t>
            </a:r>
          </a:p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60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6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7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2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0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3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8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4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34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3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1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5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BECC1-A274-47D9-92D1-6B28544D13B4}" type="datetimeFigureOut">
              <a:rPr lang="en-US" smtClean="0"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C764A-6AD3-4AA7-B699-9317A813F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1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C0A11B7-1D6B-4E23-86FE-8F4B8220C66F}" type="slidenum">
              <a:rPr lang="en-US" altLang="en-US" sz="1400">
                <a:solidFill>
                  <a:prstClr val="black"/>
                </a:solidFill>
              </a:rPr>
              <a:pPr/>
              <a:t>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3" name="Module Title"/>
          <p:cNvSpPr>
            <a:spLocks noChangeArrowheads="1"/>
          </p:cNvSpPr>
          <p:nvPr/>
        </p:nvSpPr>
        <p:spPr bwMode="auto">
          <a:xfrm>
            <a:off x="1564958" y="2525776"/>
            <a:ext cx="8234362" cy="174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+mn-lt"/>
              </a:rPr>
              <a:t>Summarizing Data with</a:t>
            </a:r>
          </a:p>
          <a:p>
            <a:pPr algn="ctr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4400" b="1" dirty="0">
              <a:latin typeface="+mn-lt"/>
            </a:endParaRPr>
          </a:p>
          <a:p>
            <a:pPr algn="ctr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+mn-lt"/>
              </a:rPr>
              <a:t>Summary Functions</a:t>
            </a:r>
          </a:p>
        </p:txBody>
      </p:sp>
      <p:sp>
        <p:nvSpPr>
          <p:cNvPr id="35849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0342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8F162D-B87B-4424-AFDE-018A836F3C0D}" type="slidenum">
              <a:rPr lang="en-US" altLang="en-US" sz="1400">
                <a:solidFill>
                  <a:prstClr val="black"/>
                </a:solidFill>
              </a:rPr>
              <a:pPr/>
              <a:t>10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3124200" y="3581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  <p:sp>
        <p:nvSpPr>
          <p:cNvPr id="51207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51208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  <p:sp>
        <p:nvSpPr>
          <p:cNvPr id="51210" name="Text Box 9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51212" name="Text Box 11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4823" y="1093373"/>
            <a:ext cx="106562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'The Average Salary is:'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'The Mean Salary is:'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mean(Salary)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2051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50000"/>
              </a:spcBef>
              <a:tabLst>
                <a:tab pos="1489075" algn="l"/>
              </a:tabLst>
            </a:pPr>
            <a:r>
              <a:rPr lang="en-US" altLang="en-US" b="1" dirty="0">
                <a:latin typeface="+mn-lt"/>
              </a:rPr>
              <a:t>How a summary function works in SQL depends on the number of columns specified.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73608" y="2674784"/>
            <a:ext cx="10515600" cy="2910967"/>
          </a:xfrm>
        </p:spPr>
        <p:txBody>
          <a:bodyPr>
            <a:normAutofit/>
          </a:bodyPr>
          <a:lstStyle/>
          <a:p>
            <a:pPr marL="114300" lvl="1" indent="0">
              <a:buNone/>
              <a:tabLst>
                <a:tab pos="1489075" algn="l"/>
              </a:tabLst>
            </a:pPr>
            <a:r>
              <a:rPr lang="en-US" altLang="en-US" sz="2800" dirty="0"/>
              <a:t>If the summary function specifies only one column, the statistic is calculated for the column (using values from one or more rows).</a:t>
            </a:r>
          </a:p>
          <a:p>
            <a:pPr marL="114300" lvl="1" indent="0">
              <a:buNone/>
              <a:tabLst>
                <a:tab pos="1489075" algn="l"/>
              </a:tabLst>
            </a:pPr>
            <a:endParaRPr lang="en-US" altLang="en-US" sz="2800" dirty="0"/>
          </a:p>
          <a:p>
            <a:pPr marL="114300" lvl="1" indent="0">
              <a:buNone/>
              <a:tabLst>
                <a:tab pos="1489075" algn="l"/>
              </a:tabLst>
            </a:pPr>
            <a:endParaRPr lang="en-US" altLang="en-US" sz="2800" dirty="0"/>
          </a:p>
          <a:p>
            <a:pPr marL="114300" lvl="1" indent="0">
              <a:buNone/>
              <a:tabLst>
                <a:tab pos="1489075" algn="l"/>
              </a:tabLst>
            </a:pPr>
            <a:r>
              <a:rPr lang="en-US" altLang="en-US" sz="2800" dirty="0"/>
              <a:t>If the summary function specifies more than one column, the statistic is calculated for the row (using values from the listed columns).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7EE88C-15CB-48BA-9243-99DC77C50466}" type="slidenum">
              <a:rPr lang="en-US" altLang="en-US" sz="1400">
                <a:solidFill>
                  <a:prstClr val="black"/>
                </a:solidFill>
              </a:rPr>
              <a:pPr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408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4"/>
          <p:cNvSpPr>
            <a:spLocks noGrp="1" noChangeArrowheads="1"/>
          </p:cNvSpPr>
          <p:nvPr>
            <p:ph type="title"/>
          </p:nvPr>
        </p:nvSpPr>
        <p:spPr>
          <a:xfrm>
            <a:off x="2625115" y="0"/>
            <a:ext cx="5509846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The SUM Function (Review)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B413D7-469F-4E9B-B817-AE04A78B930A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1796" name="Text Box 68"/>
          <p:cNvSpPr txBox="1">
            <a:spLocks noChangeArrowheads="1"/>
          </p:cNvSpPr>
          <p:nvPr/>
        </p:nvSpPr>
        <p:spPr bwMode="auto">
          <a:xfrm>
            <a:off x="2895601" y="2895601"/>
            <a:ext cx="4968875" cy="6778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/>
              </a:rPr>
              <a:t>SUM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argument1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&lt;,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argument2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400" i="1" dirty="0">
                <a:solidFill>
                  <a:srgbClr val="000000"/>
                </a:solidFill>
                <a:latin typeface="Arial"/>
              </a:rPr>
              <a:t>...&gt;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72967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title"/>
          </p:nvPr>
        </p:nvSpPr>
        <p:spPr>
          <a:xfrm>
            <a:off x="621322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+mn-lt"/>
              </a:rPr>
              <a:t>Summary Functions -- include multiple columns to summarize by row.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9AC2A4-8C06-42F7-9ECC-C8727CCDE6C7}" type="slidenum">
              <a:rPr lang="en-US" altLang="en-US" sz="1400">
                <a:solidFill>
                  <a:prstClr val="black"/>
                </a:solidFill>
              </a:rPr>
              <a:pPr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1322" y="1832035"/>
            <a:ext cx="1024596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'Employee Identifier'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Qtr1,Qtr2,Qtr3,Qtr4,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sum(Qtr1,Qtr2,Qtr3,Qtr4)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'Annual Donation'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comma9.2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orion.Employee_donations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Paid_By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"Cash or Check"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7774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5"/>
          <p:cNvSpPr>
            <a:spLocks noGrp="1" noChangeArrowheads="1"/>
          </p:cNvSpPr>
          <p:nvPr>
            <p:ph type="title"/>
          </p:nvPr>
        </p:nvSpPr>
        <p:spPr>
          <a:xfrm>
            <a:off x="463296" y="337693"/>
            <a:ext cx="10515600" cy="1325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Summary Functions – Include a single column to obtain the summary over all rows.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49DBC7-AC64-4ED1-94A2-B76B802DE0EF}" type="slidenum">
              <a:rPr lang="en-US" altLang="en-US" sz="1400">
                <a:solidFill>
                  <a:prstClr val="black"/>
                </a:solidFill>
              </a:rPr>
              <a:pPr/>
              <a:t>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0" name="Text Box 11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41991" name="Text Box 13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6331" y="2521059"/>
            <a:ext cx="10058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sum(Qtr1)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'Total Quarter 1 Donations'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orion.Employee_Donations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6916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Summary Functions a comparison with proc means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9CF092-69D0-4E5D-998A-5C15AB002E1F}" type="slidenum">
              <a:rPr lang="en-US" altLang="en-US" sz="1400">
                <a:solidFill>
                  <a:prstClr val="black"/>
                </a:solidFill>
              </a:rPr>
              <a:pPr/>
              <a:t>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8746" y="2890391"/>
            <a:ext cx="10506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orion.Employee_donations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sum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maxdec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Qtr1;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628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COUNT Function</a:t>
            </a: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8ED6BC-9849-4AF9-BD57-B2D439E0A79D}" type="slidenum">
              <a:rPr lang="en-US" altLang="en-US" sz="1400">
                <a:solidFill>
                  <a:prstClr val="black"/>
                </a:solidFill>
              </a:rPr>
              <a:pPr/>
              <a:t>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03867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645169"/>
              </p:ext>
            </p:extLst>
          </p:nvPr>
        </p:nvGraphicFramePr>
        <p:xfrm>
          <a:off x="2209800" y="3365500"/>
          <a:ext cx="7848600" cy="2209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09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argument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 be:</a:t>
                      </a:r>
                    </a:p>
                    <a:p>
                      <a:pPr marL="1143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(asterisk) -- counts all rows</a:t>
                      </a:r>
                    </a:p>
                    <a:p>
                      <a:pPr marL="1143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1143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column name, counts the number of non-missing values in that column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 cap="flat">
                      <a:noFill/>
                    </a:lnR>
                    <a:lnT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3816" name="Text Box 40"/>
          <p:cNvSpPr txBox="1">
            <a:spLocks noChangeArrowheads="1"/>
          </p:cNvSpPr>
          <p:nvPr/>
        </p:nvSpPr>
        <p:spPr bwMode="auto">
          <a:xfrm>
            <a:off x="2491154" y="2042747"/>
            <a:ext cx="2981325" cy="6778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COUNT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(*|</a:t>
            </a:r>
            <a:r>
              <a:rPr lang="en-US" sz="2400" i="1" dirty="0">
                <a:solidFill>
                  <a:prstClr val="black"/>
                </a:solidFill>
                <a:latin typeface="Arial"/>
              </a:rPr>
              <a:t>argument</a:t>
            </a:r>
            <a:r>
              <a:rPr lang="en-US" sz="2400" dirty="0">
                <a:solidFill>
                  <a:prstClr val="black"/>
                </a:solidFill>
                <a:latin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97882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6669" y="355981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Summary Functions – Find the number of active employees.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1474BD-4032-43FF-8A05-3B5DFCEE8F0C}" type="slidenum">
              <a:rPr lang="en-US" altLang="en-US" sz="1400">
                <a:solidFill>
                  <a:prstClr val="black"/>
                </a:solidFill>
              </a:rPr>
              <a:pPr/>
              <a:t>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6669" y="2644170"/>
            <a:ext cx="105243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7481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Commonly used Summary Functions</a:t>
            </a:r>
          </a:p>
        </p:txBody>
      </p:sp>
      <p:sp>
        <p:nvSpPr>
          <p:cNvPr id="1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6DF91B-CB61-428D-8280-A1F409051DAB}" type="slidenum">
              <a:rPr lang="en-US" altLang="en-US" sz="1400">
                <a:solidFill>
                  <a:prstClr val="black"/>
                </a:solidFill>
              </a:rPr>
              <a:pPr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126" name="Group 446"/>
          <p:cNvGraphicFramePr>
            <a:graphicFrameLocks noGrp="1"/>
          </p:cNvGraphicFramePr>
          <p:nvPr/>
        </p:nvGraphicFramePr>
        <p:xfrm>
          <a:off x="2209800" y="1905001"/>
          <a:ext cx="7772400" cy="4404126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48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SQL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SAS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AVG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MEAN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returns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mean (average) value.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FREQ, N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returns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non-missing values.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MAX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returns the largest value.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MIN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MIN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returns the smallest non-missing value.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returns the sum of non-missing values.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NMISS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counts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missing values.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returns the standard deviation.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 cap="flat">
                      <a:noFill/>
                    </a:lnTlToBr>
                    <a:lnBlToTr cap="flat"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VAR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returns the variance.</a:t>
                      </a:r>
                    </a:p>
                  </a:txBody>
                  <a:tcPr marL="88900" marR="88900" marT="88887" marB="8888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lg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4237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2"/>
  <p:tag name="SHAPETABLE" val="Group 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d2.s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d2.sa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d2.sa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d2.sa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3p2.sa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Quiz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362</Words>
  <Application>Microsoft Office PowerPoint</Application>
  <PresentationFormat>Widescreen</PresentationFormat>
  <Paragraphs>110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Lucida Console</vt:lpstr>
      <vt:lpstr>Monotype Sorts</vt:lpstr>
      <vt:lpstr>SAS Monospace</vt:lpstr>
      <vt:lpstr>Times New Roman</vt:lpstr>
      <vt:lpstr>Office Theme</vt:lpstr>
      <vt:lpstr>PowerPoint Presentation</vt:lpstr>
      <vt:lpstr>How a summary function works in SQL depends on the number of columns specified.</vt:lpstr>
      <vt:lpstr>The SUM Function (Review)</vt:lpstr>
      <vt:lpstr>Summary Functions -- include multiple columns to summarize by row.</vt:lpstr>
      <vt:lpstr>Summary Functions – Include a single column to obtain the summary over all rows.</vt:lpstr>
      <vt:lpstr>Summary Functions a comparison with proc means</vt:lpstr>
      <vt:lpstr>The COUNT Function</vt:lpstr>
      <vt:lpstr>Summary Functions – Find the number of active employees.</vt:lpstr>
      <vt:lpstr>Commonly used Summary Functions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</cp:revision>
  <dcterms:created xsi:type="dcterms:W3CDTF">2016-12-27T17:26:51Z</dcterms:created>
  <dcterms:modified xsi:type="dcterms:W3CDTF">2016-12-27T17:27:56Z</dcterms:modified>
</cp:coreProperties>
</file>