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64" r:id="rId3"/>
    <p:sldId id="256" r:id="rId4"/>
    <p:sldId id="257" r:id="rId5"/>
    <p:sldId id="258" r:id="rId6"/>
    <p:sldId id="259" r:id="rId7"/>
    <p:sldId id="260" r:id="rId8"/>
    <p:sldId id="261" r:id="rId9"/>
    <p:sldId id="262" r:id="rId10"/>
    <p:sldId id="265"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46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630605-9DBD-49B1-AAD2-64B230A4F15B}" type="datetimeFigureOut">
              <a:rPr lang="en-US" smtClean="0"/>
              <a:t>12/29/2016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38EB7A-4FD1-4221-B1FF-A4092592B394}" type="slidenum">
              <a:rPr lang="en-US" smtClean="0"/>
              <a:t>‹#›</a:t>
            </a:fld>
            <a:endParaRPr lang="en-US"/>
          </a:p>
        </p:txBody>
      </p:sp>
    </p:spTree>
    <p:extLst>
      <p:ext uri="{BB962C8B-B14F-4D97-AF65-F5344CB8AC3E}">
        <p14:creationId xmlns:p14="http://schemas.microsoft.com/office/powerpoint/2010/main" val="701582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37BD24A6-92D8-4029-944C-BBE4090F997D}" type="slidenum">
              <a:rPr kumimoji="0" lang="en-US" altLang="en-US" sz="1200" b="0" i="0" u="none" strike="noStrike" kern="0" cap="none" spc="0" normalizeH="0" baseline="0" noProof="0">
                <a:ln>
                  <a:noFill/>
                </a:ln>
                <a:solidFill>
                  <a:srgbClr val="000000"/>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US" altLang="en-US" sz="1200" b="0" i="0" u="none" strike="noStrike" kern="0" cap="none" spc="0" normalizeH="0" baseline="0" noProof="0">
              <a:ln>
                <a:noFill/>
              </a:ln>
              <a:solidFill>
                <a:srgbClr val="000000"/>
              </a:solidFill>
              <a:effectLst/>
              <a:uLnTx/>
              <a:uFillTx/>
              <a:latin typeface="Arial" panose="020B0604020202020204" pitchFamily="34"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Type answer here</a:t>
            </a:r>
          </a:p>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2225149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5650EB54-F8C3-4663-ACB8-AB065AE13107}" type="slidenum">
              <a:rPr kumimoji="0" lang="en-US" altLang="en-US" sz="1200" b="0" i="0" u="none" strike="noStrike" kern="0" cap="none" spc="0" normalizeH="0" baseline="0" noProof="0">
                <a:ln>
                  <a:noFill/>
                </a:ln>
                <a:solidFill>
                  <a:srgbClr val="000000"/>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US" altLang="en-US" sz="1200" b="0" i="0" u="none" strike="noStrike" kern="0" cap="none" spc="0" normalizeH="0" baseline="0" noProof="0">
              <a:ln>
                <a:noFill/>
              </a:ln>
              <a:solidFill>
                <a:srgbClr val="000000"/>
              </a:solidFill>
              <a:effectLst/>
              <a:uLnTx/>
              <a:uFillTx/>
              <a:latin typeface="Arial" panose="020B0604020202020204" pitchFamily="34"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Times New Roman" panose="02020603050405020304" pitchFamily="18" charset="0"/>
              </a:rPr>
              <a:t>s103d08</a:t>
            </a:r>
          </a:p>
        </p:txBody>
      </p:sp>
    </p:spTree>
    <p:extLst>
      <p:ext uri="{BB962C8B-B14F-4D97-AF65-F5344CB8AC3E}">
        <p14:creationId xmlns:p14="http://schemas.microsoft.com/office/powerpoint/2010/main" val="1246193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1A4B7FFD-C7DE-4021-9972-480D79FC6789}" type="slidenum">
              <a:rPr kumimoji="0" lang="en-US" altLang="en-US" sz="1200" b="0" i="0" u="none" strike="noStrike" kern="0" cap="none" spc="0" normalizeH="0" baseline="0" noProof="0">
                <a:ln>
                  <a:noFill/>
                </a:ln>
                <a:solidFill>
                  <a:srgbClr val="000000"/>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5</a:t>
            </a:fld>
            <a:endParaRPr kumimoji="0" lang="en-US" altLang="en-US" sz="1200" b="0" i="0" u="none" strike="noStrike" kern="0" cap="none" spc="0" normalizeH="0" baseline="0" noProof="0">
              <a:ln>
                <a:noFill/>
              </a:ln>
              <a:solidFill>
                <a:srgbClr val="000000"/>
              </a:solidFill>
              <a:effectLst/>
              <a:uLnTx/>
              <a:uFillTx/>
              <a:latin typeface="Arial" panose="020B0604020202020204" pitchFamily="34" charset="0"/>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Times New Roman" panose="02020603050405020304" pitchFamily="18" charset="0"/>
              </a:rPr>
              <a:t>s103d09</a:t>
            </a:r>
          </a:p>
        </p:txBody>
      </p:sp>
    </p:spTree>
    <p:extLst>
      <p:ext uri="{BB962C8B-B14F-4D97-AF65-F5344CB8AC3E}">
        <p14:creationId xmlns:p14="http://schemas.microsoft.com/office/powerpoint/2010/main" val="3369839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38A460D0-8018-46C0-ABD4-9A8076307F00}" type="slidenum">
              <a:rPr kumimoji="0" lang="en-US" altLang="en-US" sz="1200" b="0" i="0" u="none" strike="noStrike" kern="0" cap="none" spc="0" normalizeH="0" baseline="0" noProof="0">
                <a:ln>
                  <a:noFill/>
                </a:ln>
                <a:solidFill>
                  <a:srgbClr val="000000"/>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6</a:t>
            </a:fld>
            <a:endParaRPr kumimoji="0" lang="en-US" altLang="en-US" sz="1200" b="0" i="0" u="none" strike="noStrike" kern="0" cap="none" spc="0" normalizeH="0" baseline="0" noProof="0">
              <a:ln>
                <a:noFill/>
              </a:ln>
              <a:solidFill>
                <a:srgbClr val="000000"/>
              </a:solidFill>
              <a:effectLst/>
              <a:uLnTx/>
              <a:uFillTx/>
              <a:latin typeface="Arial" panose="020B0604020202020204" pitchFamily="34" charset="0"/>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Times New Roman" panose="02020603050405020304" pitchFamily="18" charset="0"/>
              </a:rPr>
              <a:t>s103d10</a:t>
            </a:r>
            <a:r>
              <a:rPr lang="en-US" altLang="en-US">
                <a:latin typeface="Times New Roman" panose="02020603050405020304" pitchFamily="18" charset="0"/>
              </a:rPr>
              <a:t> </a:t>
            </a:r>
          </a:p>
          <a:p>
            <a:pPr eaLnBrk="1" hangingPunct="1"/>
            <a:r>
              <a:rPr lang="en-US" altLang="en-US">
                <a:latin typeface="Times New Roman" panose="02020603050405020304" pitchFamily="18" charset="0"/>
              </a:rPr>
              <a:t>I deliberately used this example AFTER the GROUP BY stuff to try to differentiate the way that PEOPLE talk about grouping things from the TECHNICAL SQL "GROUP BY" clause. My intent is to expose the students to more "business language" when framing problems that need to be solved with code. I expect that many of them will wonder “Where’s the group by?” I want to point out that when the boss asks for grouped output, it doesn't necessarily translate to GROUP BY in the SQL code.</a:t>
            </a:r>
          </a:p>
          <a:p>
            <a:pPr eaLnBrk="1" hangingPunct="1"/>
            <a:endParaRPr lang="en-US" altLang="en-US">
              <a:latin typeface="Times New Roman" panose="02020603050405020304" pitchFamily="18" charset="0"/>
            </a:endParaRPr>
          </a:p>
        </p:txBody>
      </p:sp>
    </p:spTree>
    <p:extLst>
      <p:ext uri="{BB962C8B-B14F-4D97-AF65-F5344CB8AC3E}">
        <p14:creationId xmlns:p14="http://schemas.microsoft.com/office/powerpoint/2010/main" val="3245495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3C531F70-E66D-4806-8896-D4FA60454467}" type="slidenum">
              <a:rPr kumimoji="0" lang="en-US" altLang="en-US" sz="1200" b="0" i="0" u="none" strike="noStrike" kern="0" cap="none" spc="0" normalizeH="0" baseline="0" noProof="0">
                <a:ln>
                  <a:noFill/>
                </a:ln>
                <a:solidFill>
                  <a:srgbClr val="000000"/>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8</a:t>
            </a:fld>
            <a:endParaRPr kumimoji="0" lang="en-US" altLang="en-US" sz="1200" b="0" i="0" u="none" strike="noStrike" kern="0" cap="none" spc="0" normalizeH="0" baseline="0" noProof="0">
              <a:ln>
                <a:noFill/>
              </a:ln>
              <a:solidFill>
                <a:srgbClr val="000000"/>
              </a:solidFill>
              <a:effectLst/>
              <a:uLnTx/>
              <a:uFillTx/>
              <a:latin typeface="Arial" panose="020B0604020202020204" pitchFamily="34" charset="0"/>
            </a:endParaRPr>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a:latin typeface="Times New Roman" panose="02020603050405020304" pitchFamily="18" charset="0"/>
              </a:rPr>
              <a:t>s103d11</a:t>
            </a:r>
          </a:p>
        </p:txBody>
      </p:sp>
    </p:spTree>
    <p:extLst>
      <p:ext uri="{BB962C8B-B14F-4D97-AF65-F5344CB8AC3E}">
        <p14:creationId xmlns:p14="http://schemas.microsoft.com/office/powerpoint/2010/main" val="1114390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889C0F8-C3F4-443E-BC50-147420631764}"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3866462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89C0F8-C3F4-443E-BC50-147420631764}"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361573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89C0F8-C3F4-443E-BC50-147420631764}"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3005979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8C5DAD6-5D03-4886-AA36-DB7488C956C3}"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7544667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B25225-2B59-4DBD-8CA4-5DB3D7133E7A}"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862737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24F245C-0DDB-4422-9382-2E161FEBA5D4}"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3435423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F13F9D7-F980-4B00-B590-3A661A58FC6D}"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782418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A9B5A62-8E36-46F0-B9B3-45060028CFDD}"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609491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BFDF35A-4C6D-4E86-8132-5B0FB55E4014}"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40280332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FA76B06-C7A8-4B3B-9A2E-D94337E278D2}"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083671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8A2734F-D1A9-4993-8CB0-BF73560B57B3}"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044780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89C0F8-C3F4-443E-BC50-147420631764}"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32743030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B461A94-1A91-458D-99DE-F8F87B69484F}"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4853110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EFF588B-619C-4076-98A2-C6D8C7D97FA7}"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9674018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C7CBE2-DDE9-4BC7-99A0-31C0D35ED6B4}" type="datetimeFigureOut">
              <a:rPr lang="en-US">
                <a:solidFill>
                  <a:prstClr val="black">
                    <a:tint val="75000"/>
                  </a:prstClr>
                </a:solidFill>
              </a:rPr>
              <a:pPr/>
              <a:t>12/29/2016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65EDBA-1163-4212-832F-8D5475775A31}" type="slidenum">
              <a:rPr lang="en-US" altLang="en-US">
                <a:solidFill>
                  <a:prstClr val="black">
                    <a:tint val="75000"/>
                  </a:prstClr>
                </a:solidFill>
              </a:rPr>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4272048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889C0F8-C3F4-443E-BC50-147420631764}" type="datetimeFigureOut">
              <a:rPr lang="en-US" smtClean="0"/>
              <a:t>12/29/2016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3373009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889C0F8-C3F4-443E-BC50-147420631764}" type="datetimeFigureOut">
              <a:rPr lang="en-US" smtClean="0"/>
              <a:t>12/29/2016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385200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889C0F8-C3F4-443E-BC50-147420631764}" type="datetimeFigureOut">
              <a:rPr lang="en-US" smtClean="0"/>
              <a:t>12/29/2016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373264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889C0F8-C3F4-443E-BC50-147420631764}" type="datetimeFigureOut">
              <a:rPr lang="en-US" smtClean="0"/>
              <a:t>12/29/2016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1591463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89C0F8-C3F4-443E-BC50-147420631764}" type="datetimeFigureOut">
              <a:rPr lang="en-US" smtClean="0"/>
              <a:t>12/29/2016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94339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889C0F8-C3F4-443E-BC50-147420631764}" type="datetimeFigureOut">
              <a:rPr lang="en-US" smtClean="0"/>
              <a:t>12/29/2016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504143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889C0F8-C3F4-443E-BC50-147420631764}" type="datetimeFigureOut">
              <a:rPr lang="en-US" smtClean="0"/>
              <a:t>12/29/2016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0D441-8694-4A6B-9CC7-CB87FB0A0C04}" type="slidenum">
              <a:rPr lang="en-US" smtClean="0"/>
              <a:t>‹#›</a:t>
            </a:fld>
            <a:endParaRPr lang="en-US"/>
          </a:p>
        </p:txBody>
      </p:sp>
    </p:spTree>
    <p:extLst>
      <p:ext uri="{BB962C8B-B14F-4D97-AF65-F5344CB8AC3E}">
        <p14:creationId xmlns:p14="http://schemas.microsoft.com/office/powerpoint/2010/main" val="2014064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89C0F8-C3F4-443E-BC50-147420631764}" type="datetimeFigureOut">
              <a:rPr lang="en-US" smtClean="0"/>
              <a:t>12/29/2016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70D441-8694-4A6B-9CC7-CB87FB0A0C04}" type="slidenum">
              <a:rPr lang="en-US" smtClean="0"/>
              <a:t>‹#›</a:t>
            </a:fld>
            <a:endParaRPr lang="en-US"/>
          </a:p>
        </p:txBody>
      </p:sp>
    </p:spTree>
    <p:extLst>
      <p:ext uri="{BB962C8B-B14F-4D97-AF65-F5344CB8AC3E}">
        <p14:creationId xmlns:p14="http://schemas.microsoft.com/office/powerpoint/2010/main" val="2244139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eaLnBrk="0" fontAlgn="base" hangingPunct="0">
              <a:spcBef>
                <a:spcPct val="0"/>
              </a:spcBef>
              <a:spcAft>
                <a:spcPct val="0"/>
              </a:spcAft>
            </a:pPr>
            <a:fld id="{DDC7CBE2-DDE9-4BC7-99A0-31C0D35ED6B4}" type="datetimeFigureOut">
              <a:rPr lang="en-US">
                <a:solidFill>
                  <a:prstClr val="black">
                    <a:tint val="75000"/>
                  </a:prstClr>
                </a:solidFill>
                <a:latin typeface="Arial" panose="020B0604020202020204" pitchFamily="34" charset="0"/>
              </a:rPr>
              <a:pPr eaLnBrk="0" fontAlgn="base" hangingPunct="0">
                <a:spcBef>
                  <a:spcPct val="0"/>
                </a:spcBef>
                <a:spcAft>
                  <a:spcPct val="0"/>
                </a:spcAft>
              </a:pPr>
              <a:t>12/29/2016</a:t>
            </a:fld>
            <a:endParaRPr lang="en-US">
              <a:solidFill>
                <a:prstClr val="black">
                  <a:tint val="75000"/>
                </a:prstClr>
              </a:solidFill>
              <a:latin typeface="Arial" panose="020B0604020202020204" pitchFamily="34" charset="0"/>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eaLnBrk="0" fontAlgn="base" hangingPunct="0">
              <a:spcBef>
                <a:spcPct val="0"/>
              </a:spcBef>
              <a:spcAft>
                <a:spcPct val="0"/>
              </a:spcAft>
            </a:pPr>
            <a:endParaRPr lang="en-US">
              <a:solidFill>
                <a:prstClr val="black">
                  <a:tint val="75000"/>
                </a:prstClr>
              </a:solidFill>
              <a:latin typeface="Arial" panose="020B0604020202020204" pitchFamily="34" charset="0"/>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eaLnBrk="0" fontAlgn="base" hangingPunct="0">
              <a:spcBef>
                <a:spcPct val="0"/>
              </a:spcBef>
              <a:spcAft>
                <a:spcPct val="0"/>
              </a:spcAft>
            </a:pPr>
            <a:fld id="{3B78AA4F-CB3F-4415-A18E-41BCDFC5288B}" type="slidenum">
              <a:rPr lang="en-US" altLang="en-US">
                <a:solidFill>
                  <a:prstClr val="black">
                    <a:tint val="75000"/>
                  </a:prstClr>
                </a:solidFill>
                <a:latin typeface="Arial" panose="020B0604020202020204" pitchFamily="34" charset="0"/>
              </a:rPr>
              <a:pPr eaLnBrk="0" fontAlgn="base" hangingPunct="0">
                <a:spcBef>
                  <a:spcPct val="0"/>
                </a:spcBef>
                <a:spcAft>
                  <a:spcPct val="0"/>
                </a:spcAft>
              </a:pPr>
              <a:t>‹#›</a:t>
            </a:fld>
            <a:endParaRPr lang="en-US" altLang="en-US">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1495457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4540" y="2766219"/>
            <a:ext cx="8122920" cy="1325563"/>
          </a:xfrm>
        </p:spPr>
        <p:txBody>
          <a:bodyPr>
            <a:normAutofit/>
          </a:bodyPr>
          <a:lstStyle/>
          <a:p>
            <a:r>
              <a:rPr lang="en-US" sz="5400" b="1" dirty="0">
                <a:latin typeface="+mn-lt"/>
              </a:rPr>
              <a:t>Grouping Summary Results</a:t>
            </a:r>
          </a:p>
        </p:txBody>
      </p:sp>
    </p:spTree>
    <p:extLst>
      <p:ext uri="{BB962C8B-B14F-4D97-AF65-F5344CB8AC3E}">
        <p14:creationId xmlns:p14="http://schemas.microsoft.com/office/powerpoint/2010/main" val="3818224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07611" y="1"/>
            <a:ext cx="2707257" cy="1199072"/>
          </a:xfrm>
        </p:spPr>
        <p:txBody>
          <a:bodyPr/>
          <a:lstStyle/>
          <a:p>
            <a:r>
              <a:rPr lang="en-US" dirty="0"/>
              <a:t>Having clause</a:t>
            </a:r>
          </a:p>
        </p:txBody>
      </p:sp>
      <p:sp>
        <p:nvSpPr>
          <p:cNvPr id="2" name="Slide Number Placeholder 1"/>
          <p:cNvSpPr>
            <a:spLocks noGrp="1"/>
          </p:cNvSpPr>
          <p:nvPr>
            <p:ph type="sldNum" sz="quarter" idx="12"/>
          </p:nvPr>
        </p:nvSpPr>
        <p:spPr/>
        <p:txBody>
          <a:bodyPr/>
          <a:lstStyle/>
          <a:p>
            <a:fld id="{AFA76B06-C7A8-4B3B-9A2E-D94337E278D2}" type="slidenum">
              <a:rPr lang="en-US" altLang="en-US" smtClean="0">
                <a:solidFill>
                  <a:prstClr val="black">
                    <a:tint val="75000"/>
                  </a:prstClr>
                </a:solidFill>
              </a:rPr>
              <a:pPr/>
              <a:t>10</a:t>
            </a:fld>
            <a:endParaRPr lang="en-US" altLang="en-US">
              <a:solidFill>
                <a:prstClr val="black">
                  <a:tint val="75000"/>
                </a:prstClr>
              </a:solidFill>
              <a:latin typeface="Times New Roman" panose="02020603050405020304" pitchFamily="18" charset="0"/>
            </a:endParaRPr>
          </a:p>
        </p:txBody>
      </p:sp>
      <p:sp>
        <p:nvSpPr>
          <p:cNvPr id="4" name="Rectangle 3"/>
          <p:cNvSpPr/>
          <p:nvPr/>
        </p:nvSpPr>
        <p:spPr>
          <a:xfrm>
            <a:off x="517584" y="1736446"/>
            <a:ext cx="10136038" cy="3785652"/>
          </a:xfrm>
          <a:prstGeom prst="rect">
            <a:avLst/>
          </a:prstGeom>
        </p:spPr>
        <p:txBody>
          <a:bodyPr wrap="square">
            <a:spAutoFit/>
          </a:bodyPr>
          <a:lstStyle/>
          <a:p>
            <a:r>
              <a:rPr lang="en-US" sz="2400" dirty="0" err="1">
                <a:solidFill>
                  <a:srgbClr val="0000FF"/>
                </a:solidFill>
                <a:latin typeface="Lucida Console" panose="020B0609040504020204" pitchFamily="49" charset="0"/>
              </a:rPr>
              <a:t>libname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misc</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"&amp;path/</a:t>
            </a:r>
            <a:r>
              <a:rPr lang="en-US" sz="2400" dirty="0" err="1">
                <a:solidFill>
                  <a:srgbClr val="800080"/>
                </a:solidFill>
                <a:latin typeface="Lucida Console" panose="020B0609040504020204" pitchFamily="49" charset="0"/>
              </a:rPr>
              <a:t>MiscData</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err="1">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sql</a:t>
            </a:r>
            <a:r>
              <a:rPr lang="en-US" sz="2400" dirty="0">
                <a:solidFill>
                  <a:srgbClr val="000000"/>
                </a:solidFill>
                <a:latin typeface="Lucida Console" panose="020B0609040504020204" pitchFamily="49" charset="0"/>
              </a:rPr>
              <a:t>;</a:t>
            </a: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select</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jobcode,avg</a:t>
            </a:r>
            <a:r>
              <a:rPr lang="en-US" sz="2400" dirty="0">
                <a:solidFill>
                  <a:srgbClr val="000000"/>
                </a:solidFill>
                <a:latin typeface="Lucida Console" panose="020B0609040504020204" pitchFamily="49" charset="0"/>
              </a:rPr>
              <a:t>(salary) </a:t>
            </a:r>
            <a:r>
              <a:rPr lang="en-US" sz="2400" dirty="0">
                <a:solidFill>
                  <a:srgbClr val="0000FF"/>
                </a:solidFill>
                <a:latin typeface="Lucida Console" panose="020B0609040504020204" pitchFamily="49" charset="0"/>
              </a:rPr>
              <a:t>as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from</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misc.payrollmaster</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group</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having</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Avg</a:t>
            </a:r>
            <a:r>
              <a:rPr lang="en-US" sz="2400" dirty="0">
                <a:solidFill>
                  <a:srgbClr val="000000"/>
                </a:solidFill>
                <a:latin typeface="Lucida Console" panose="020B0609040504020204" pitchFamily="49" charset="0"/>
              </a:rPr>
              <a:t>&gt;</a:t>
            </a:r>
            <a:r>
              <a:rPr lang="en-US" sz="2400" b="1" dirty="0">
                <a:solidFill>
                  <a:srgbClr val="008080"/>
                </a:solidFill>
                <a:latin typeface="Lucida Console" panose="020B0609040504020204" pitchFamily="49" charset="0"/>
              </a:rPr>
              <a:t>40000</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order</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by</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endParaRPr lang="en-US" sz="2400" dirty="0">
              <a:solidFill>
                <a:srgbClr val="000000"/>
              </a:solidFill>
              <a:latin typeface="Lucida Console" panose="020B0609040504020204" pitchFamily="49" charset="0"/>
            </a:endParaRPr>
          </a:p>
          <a:p>
            <a:r>
              <a:rPr lang="en-US" sz="2400" dirty="0">
                <a:solidFill>
                  <a:srgbClr val="000000"/>
                </a:solidFill>
                <a:latin typeface="Lucida Console" panose="020B0609040504020204" pitchFamily="49" charset="0"/>
              </a:rPr>
              <a:t>	;</a:t>
            </a:r>
          </a:p>
          <a:p>
            <a:r>
              <a:rPr lang="en-US" sz="2400" b="1" dirty="0">
                <a:solidFill>
                  <a:srgbClr val="000080"/>
                </a:solidFill>
                <a:latin typeface="Lucida Console" panose="020B0609040504020204" pitchFamily="49" charset="0"/>
              </a:rPr>
              <a:t>quit</a:t>
            </a:r>
            <a:endParaRPr lang="en-US" sz="2400" dirty="0">
              <a:solidFill>
                <a:srgbClr val="000000"/>
              </a:solidFill>
              <a:latin typeface="Lucida Console" panose="020B0609040504020204" pitchFamily="49" charset="0"/>
            </a:endParaRPr>
          </a:p>
        </p:txBody>
      </p:sp>
    </p:spTree>
    <p:extLst>
      <p:ext uri="{BB962C8B-B14F-4D97-AF65-F5344CB8AC3E}">
        <p14:creationId xmlns:p14="http://schemas.microsoft.com/office/powerpoint/2010/main" val="2565886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632960" y="0"/>
            <a:ext cx="3176016" cy="1325563"/>
          </a:xfrm>
          <a:noFill/>
        </p:spPr>
        <p:txBody>
          <a:bodyPr/>
          <a:lstStyle/>
          <a:p>
            <a:pPr eaLnBrk="1" hangingPunct="1"/>
            <a:r>
              <a:rPr lang="en-US" altLang="en-US" b="1" dirty="0">
                <a:latin typeface="+mn-lt"/>
              </a:rPr>
              <a:t>Group by clause</a:t>
            </a:r>
          </a:p>
        </p:txBody>
      </p:sp>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1BA0D1BF-82F2-4E21-9550-C05AA4C89E25}" type="slidenum">
              <a:rPr kumimoji="0" lang="en-US" altLang="en-US" sz="1400" b="0" i="0" u="none" strike="noStrike" kern="0" cap="none" spc="0" normalizeH="0" baseline="0" noProof="0">
                <a:ln>
                  <a:noFill/>
                </a:ln>
                <a:solidFill>
                  <a:prstClr val="black"/>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US" altLang="en-US" sz="1400" b="0" i="0" u="none" strike="noStrike" kern="0" cap="none" spc="0" normalizeH="0" baseline="0" noProof="0">
              <a:ln>
                <a:noFill/>
              </a:ln>
              <a:solidFill>
                <a:prstClr val="black"/>
              </a:solidFill>
              <a:effectLst/>
              <a:uLnTx/>
              <a:uFillTx/>
              <a:latin typeface="Times New Roman" panose="02020603050405020304" pitchFamily="18" charset="0"/>
            </a:endParaRPr>
          </a:p>
        </p:txBody>
      </p:sp>
      <p:sp>
        <p:nvSpPr>
          <p:cNvPr id="3" name="Rectangle 2"/>
          <p:cNvSpPr/>
          <p:nvPr/>
        </p:nvSpPr>
        <p:spPr>
          <a:xfrm>
            <a:off x="650631" y="2397949"/>
            <a:ext cx="8493369" cy="304698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proc</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sql</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Employee_Gender</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(Salary)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Average</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orion.Employee_Payroll</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where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Employee_Term_Date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is missing</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group</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by</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Employee_Gender</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quit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p:txBody>
      </p:sp>
    </p:spTree>
    <p:custDataLst>
      <p:tags r:id="rId1"/>
    </p:custDataLst>
    <p:extLst>
      <p:ext uri="{BB962C8B-B14F-4D97-AF65-F5344CB8AC3E}">
        <p14:creationId xmlns:p14="http://schemas.microsoft.com/office/powerpoint/2010/main" val="664336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altLang="en-US"/>
              <a:t>Grouping Data</a:t>
            </a:r>
          </a:p>
        </p:txBody>
      </p:sp>
      <p:sp>
        <p:nvSpPr>
          <p:cNvPr id="61443" name="Rectangle 3"/>
          <p:cNvSpPr>
            <a:spLocks noGrp="1" noChangeArrowheads="1"/>
          </p:cNvSpPr>
          <p:nvPr>
            <p:ph idx="1"/>
          </p:nvPr>
        </p:nvSpPr>
        <p:spPr/>
        <p:txBody>
          <a:bodyPr>
            <a:normAutofit/>
          </a:bodyPr>
          <a:lstStyle/>
          <a:p>
            <a:pPr marL="0" indent="0">
              <a:buNone/>
            </a:pPr>
            <a:r>
              <a:rPr lang="en-US" altLang="en-US" sz="2800" dirty="0"/>
              <a:t>Use the GROUP BY clause to:</a:t>
            </a:r>
          </a:p>
          <a:p>
            <a:pPr marL="0" indent="0">
              <a:buNone/>
            </a:pPr>
            <a:endParaRPr lang="en-US" altLang="en-US" sz="2800" dirty="0"/>
          </a:p>
          <a:p>
            <a:pPr marL="114300" lvl="1" indent="0">
              <a:buNone/>
            </a:pPr>
            <a:r>
              <a:rPr lang="en-US" altLang="en-US" sz="2800" dirty="0"/>
              <a:t>Classify the data into groups based on the values of one or more columns</a:t>
            </a:r>
          </a:p>
          <a:p>
            <a:pPr marL="114300" lvl="1" indent="0">
              <a:buNone/>
            </a:pPr>
            <a:endParaRPr lang="en-US" altLang="en-US" sz="2800" dirty="0"/>
          </a:p>
          <a:p>
            <a:pPr marL="114300" lvl="1" indent="0">
              <a:buNone/>
            </a:pPr>
            <a:endParaRPr lang="en-US" altLang="en-US" sz="2800" dirty="0"/>
          </a:p>
          <a:p>
            <a:pPr marL="114300" lvl="1" indent="0">
              <a:buNone/>
            </a:pPr>
            <a:r>
              <a:rPr lang="en-US" altLang="en-US" sz="2800" dirty="0"/>
              <a:t>Calculate statistics for each unique value of the grouping columns</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7F1505F3-3280-4719-81CB-112EE358FD9F}" type="slidenum">
              <a:rPr kumimoji="0" lang="en-US" altLang="en-US" sz="1400" b="0" i="0" u="none" strike="noStrike" kern="0" cap="none" spc="0" normalizeH="0" baseline="0" noProof="0">
                <a:ln>
                  <a:noFill/>
                </a:ln>
                <a:solidFill>
                  <a:prstClr val="black"/>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3</a:t>
            </a:fld>
            <a:endParaRPr kumimoji="0" lang="en-US" altLang="en-US" sz="1400" b="0" i="0" u="none" strike="noStrike" kern="0" cap="none" spc="0" normalizeH="0" baseline="0" noProof="0">
              <a:ln>
                <a:noFill/>
              </a:ln>
              <a:solidFill>
                <a:prstClr val="black"/>
              </a:solidFill>
              <a:effectLst/>
              <a:uLnTx/>
              <a:uFillTx/>
              <a:latin typeface="Times New Roman" panose="02020603050405020304" pitchFamily="18" charset="0"/>
            </a:endParaRPr>
          </a:p>
        </p:txBody>
      </p:sp>
    </p:spTree>
    <p:extLst>
      <p:ext uri="{BB962C8B-B14F-4D97-AF65-F5344CB8AC3E}">
        <p14:creationId xmlns:p14="http://schemas.microsoft.com/office/powerpoint/2010/main" val="550598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ltLang="en-US" dirty="0"/>
              <a:t>Grouping Data</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D2CB4810-EE88-4828-B556-8D73AB517492}" type="slidenum">
              <a:rPr kumimoji="0" lang="en-US" altLang="en-US" sz="1400" b="0" i="0" u="none" strike="noStrike" kern="0" cap="none" spc="0" normalizeH="0" baseline="0" noProof="0">
                <a:ln>
                  <a:noFill/>
                </a:ln>
                <a:solidFill>
                  <a:prstClr val="black"/>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4</a:t>
            </a:fld>
            <a:endParaRPr kumimoji="0" lang="en-US" altLang="en-US" sz="1400" b="0" i="0" u="none" strike="noStrike" kern="0" cap="none" spc="0" normalizeH="0" baseline="0" noProof="0">
              <a:ln>
                <a:noFill/>
              </a:ln>
              <a:solidFill>
                <a:prstClr val="black"/>
              </a:solidFill>
              <a:effectLst/>
              <a:uLnTx/>
              <a:uFillTx/>
              <a:latin typeface="Times New Roman" panose="02020603050405020304" pitchFamily="18" charset="0"/>
            </a:endParaRPr>
          </a:p>
        </p:txBody>
      </p:sp>
      <p:sp>
        <p:nvSpPr>
          <p:cNvPr id="62469" name="Text Box 6"/>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1">
              <a:ln>
                <a:noFill/>
              </a:ln>
              <a:solidFill>
                <a:prstClr val="black"/>
              </a:solidFill>
              <a:effectLst/>
              <a:uLnTx/>
              <a:uFillTx/>
              <a:latin typeface="Courier New" panose="02070309020205020404" pitchFamily="49" charset="0"/>
            </a:endParaRPr>
          </a:p>
        </p:txBody>
      </p:sp>
      <p:sp>
        <p:nvSpPr>
          <p:cNvPr id="4" name="Rectangle 3"/>
          <p:cNvSpPr/>
          <p:nvPr/>
        </p:nvSpPr>
        <p:spPr>
          <a:xfrm>
            <a:off x="1222131" y="2397949"/>
            <a:ext cx="9513277" cy="353943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err="1">
                <a:ln>
                  <a:noFill/>
                </a:ln>
                <a:solidFill>
                  <a:srgbClr val="000080"/>
                </a:solidFill>
                <a:effectLst/>
                <a:uLnTx/>
                <a:uFillTx/>
                <a:latin typeface="Lucida Console" panose="020B0609040504020204" pitchFamily="49" charset="0"/>
              </a:rPr>
              <a:t>proc</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1" i="0" u="none" strike="noStrike" kern="0" cap="none" spc="0" normalizeH="0" baseline="0" noProof="0" dirty="0" err="1">
                <a:ln>
                  <a:noFill/>
                </a:ln>
                <a:solidFill>
                  <a:srgbClr val="000080"/>
                </a:solidFill>
                <a:effectLst/>
                <a:uLnTx/>
                <a:uFillTx/>
                <a:latin typeface="Lucida Console" panose="020B0609040504020204" pitchFamily="49" charset="0"/>
              </a:rPr>
              <a:t>sql</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male,chd10yr,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0" i="0" u="none" strike="noStrike" kern="0" cap="none" spc="0" normalizeH="0" baseline="0" noProof="0" dirty="0" err="1">
                <a:ln>
                  <a:noFill/>
                </a:ln>
                <a:solidFill>
                  <a:srgbClr val="000000"/>
                </a:solidFill>
                <a:effectLst/>
                <a:uLnTx/>
                <a:uFillTx/>
                <a:latin typeface="Lucida Console" panose="020B0609040504020204" pitchFamily="49" charset="0"/>
              </a:rPr>
              <a:t>avg</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a:t>
            </a:r>
            <a:r>
              <a:rPr kumimoji="0" lang="en-US" sz="2800" b="0" i="0" u="none" strike="noStrike" kern="0" cap="none" spc="0" normalizeH="0" baseline="0" noProof="0" dirty="0" err="1">
                <a:ln>
                  <a:noFill/>
                </a:ln>
                <a:solidFill>
                  <a:srgbClr val="000000"/>
                </a:solidFill>
                <a:effectLst/>
                <a:uLnTx/>
                <a:uFillTx/>
                <a:latin typeface="Lucida Console" panose="020B0609040504020204" pitchFamily="49" charset="0"/>
              </a:rPr>
              <a:t>chol</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0" i="0" u="none" strike="noStrike" kern="0" cap="none" spc="0" normalizeH="0" baseline="0" noProof="0" dirty="0" err="1">
                <a:ln>
                  <a:noFill/>
                </a:ln>
                <a:solidFill>
                  <a:srgbClr val="000000"/>
                </a:solidFill>
                <a:effectLst/>
                <a:uLnTx/>
                <a:uFillTx/>
                <a:latin typeface="Lucida Console" panose="020B0609040504020204" pitchFamily="49" charset="0"/>
              </a:rPr>
              <a:t>avg_chol</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n(</a:t>
            </a:r>
            <a:r>
              <a:rPr kumimoji="0" lang="en-US" sz="2800" b="0" i="0" u="none" strike="noStrike" kern="0" cap="none" spc="0" normalizeH="0" baseline="0" noProof="0" dirty="0" err="1">
                <a:ln>
                  <a:noFill/>
                </a:ln>
                <a:solidFill>
                  <a:srgbClr val="000000"/>
                </a:solidFill>
                <a:effectLst/>
                <a:uLnTx/>
                <a:uFillTx/>
                <a:latin typeface="Lucida Console" panose="020B0609040504020204" pitchFamily="49" charset="0"/>
              </a:rPr>
              <a:t>chol</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0" i="0" u="none" strike="noStrike" kern="0" cap="none" spc="0" normalizeH="0" baseline="0" noProof="0" dirty="0" err="1">
                <a:ln>
                  <a:noFill/>
                </a:ln>
                <a:solidFill>
                  <a:srgbClr val="000000"/>
                </a:solidFill>
                <a:effectLst/>
                <a:uLnTx/>
                <a:uFillTx/>
                <a:latin typeface="Lucida Console" panose="020B0609040504020204" pitchFamily="49" charset="0"/>
              </a:rPr>
              <a:t>n_chol</a:t>
            </a:r>
            <a:endPar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s5238.chd5238</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0" i="0" u="none" strike="noStrike" kern="0" cap="none" spc="0" normalizeH="0" baseline="0" noProof="0" dirty="0">
                <a:ln>
                  <a:noFill/>
                </a:ln>
                <a:solidFill>
                  <a:srgbClr val="0000FF"/>
                </a:solidFill>
                <a:effectLst/>
                <a:uLnTx/>
                <a:uFillTx/>
                <a:latin typeface="Lucida Console" panose="020B0609040504020204" pitchFamily="49" charset="0"/>
              </a:rPr>
              <a:t>group</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800" b="0" i="0" u="none" strike="noStrike" kern="0" cap="none" spc="0" normalizeH="0" baseline="0" noProof="0" dirty="0">
                <a:ln>
                  <a:noFill/>
                </a:ln>
                <a:solidFill>
                  <a:srgbClr val="0000FF"/>
                </a:solidFill>
                <a:effectLst/>
                <a:uLnTx/>
                <a:uFillTx/>
                <a:latin typeface="Lucida Console" panose="020B0609040504020204" pitchFamily="49" charset="0"/>
              </a:rPr>
              <a:t>by</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 male, chd10yr</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000080"/>
                </a:solidFill>
                <a:effectLst/>
                <a:uLnTx/>
                <a:uFillTx/>
                <a:latin typeface="Lucida Console" panose="020B0609040504020204" pitchFamily="49" charset="0"/>
              </a:rPr>
              <a:t>quit</a:t>
            </a:r>
            <a:r>
              <a:rPr kumimoji="0" lang="en-US" sz="2800" b="0" i="0" u="none" strike="noStrike" kern="0" cap="none" spc="0" normalizeH="0" baseline="0" noProof="0" dirty="0">
                <a:ln>
                  <a:noFill/>
                </a:ln>
                <a:solidFill>
                  <a:srgbClr val="000000"/>
                </a:solidFill>
                <a:effectLst/>
                <a:uLnTx/>
                <a:uFillTx/>
                <a:latin typeface="Lucida Console" panose="020B0609040504020204" pitchFamily="49" charset="0"/>
              </a:rPr>
              <a:t>;</a:t>
            </a:r>
            <a:endParaRPr kumimoji="0" lang="en-US" sz="2800" b="0" i="0" u="none" strike="noStrike" kern="0" cap="none" spc="0" normalizeH="0" baseline="0" noProof="0" dirty="0">
              <a:ln>
                <a:noFill/>
              </a:ln>
              <a:solidFill>
                <a:sysClr val="windowText" lastClr="000000"/>
              </a:solidFill>
              <a:effectLst/>
              <a:uLnTx/>
              <a:uFillTx/>
            </a:endParaRPr>
          </a:p>
        </p:txBody>
      </p:sp>
    </p:spTree>
    <p:custDataLst>
      <p:tags r:id="rId1"/>
    </p:custDataLst>
    <p:extLst>
      <p:ext uri="{BB962C8B-B14F-4D97-AF65-F5344CB8AC3E}">
        <p14:creationId xmlns:p14="http://schemas.microsoft.com/office/powerpoint/2010/main" val="668448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marL="1431925" indent="-1431925"/>
            <a:r>
              <a:rPr lang="en-US" altLang="en-US" dirty="0"/>
              <a:t>Determine the total number of employees </a:t>
            </a:r>
            <a:br>
              <a:rPr lang="en-US" altLang="en-US" dirty="0"/>
            </a:br>
            <a:r>
              <a:rPr lang="en-US" altLang="en-US" dirty="0"/>
              <a:t>in each department.</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55787C32-0448-4FCC-AABC-0C98E2396648}" type="slidenum">
              <a:rPr kumimoji="0" lang="en-US" altLang="en-US" sz="1400" b="0" i="0" u="none" strike="noStrike" kern="0" cap="none" spc="0" normalizeH="0" baseline="0" noProof="0">
                <a:ln>
                  <a:noFill/>
                </a:ln>
                <a:solidFill>
                  <a:prstClr val="black"/>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5</a:t>
            </a:fld>
            <a:endParaRPr kumimoji="0" lang="en-US" altLang="en-US" sz="1400" b="0" i="0" u="none" strike="noStrike" kern="0" cap="none" spc="0" normalizeH="0" baseline="0" noProof="0">
              <a:ln>
                <a:noFill/>
              </a:ln>
              <a:solidFill>
                <a:prstClr val="black"/>
              </a:solidFill>
              <a:effectLst/>
              <a:uLnTx/>
              <a:uFillTx/>
              <a:latin typeface="Times New Roman" panose="02020603050405020304" pitchFamily="18" charset="0"/>
            </a:endParaRPr>
          </a:p>
        </p:txBody>
      </p:sp>
      <p:sp>
        <p:nvSpPr>
          <p:cNvPr id="67589" name="Text Box 6"/>
          <p:cNvSpPr txBox="1">
            <a:spLocks noChangeArrowheads="1"/>
          </p:cNvSpPr>
          <p:nvPr/>
        </p:nvSpPr>
        <p:spPr bwMode="auto">
          <a:xfrm>
            <a:off x="3124201" y="35814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1">
              <a:ln>
                <a:noFill/>
              </a:ln>
              <a:solidFill>
                <a:prstClr val="black"/>
              </a:solidFill>
              <a:effectLst/>
              <a:uLnTx/>
              <a:uFillTx/>
              <a:latin typeface="Courier New" panose="02070309020205020404" pitchFamily="49" charset="0"/>
            </a:endParaRPr>
          </a:p>
        </p:txBody>
      </p:sp>
      <p:sp>
        <p:nvSpPr>
          <p:cNvPr id="2" name="Rectangle 1"/>
          <p:cNvSpPr/>
          <p:nvPr/>
        </p:nvSpPr>
        <p:spPr>
          <a:xfrm>
            <a:off x="764931" y="2521059"/>
            <a:ext cx="8379069" cy="267765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proc</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sql</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Department, count(*)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Count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orion.Employee_Organization</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group</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by</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Department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quit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p:txBody>
      </p:sp>
    </p:spTree>
    <p:custDataLst>
      <p:tags r:id="rId1"/>
    </p:custDataLst>
    <p:extLst>
      <p:ext uri="{BB962C8B-B14F-4D97-AF65-F5344CB8AC3E}">
        <p14:creationId xmlns:p14="http://schemas.microsoft.com/office/powerpoint/2010/main" val="161257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7"/>
          <p:cNvSpPr>
            <a:spLocks noGrp="1" noChangeArrowheads="1"/>
          </p:cNvSpPr>
          <p:nvPr>
            <p:ph type="title"/>
          </p:nvPr>
        </p:nvSpPr>
        <p:spPr>
          <a:xfrm>
            <a:off x="838200" y="0"/>
            <a:ext cx="10515600" cy="1325563"/>
          </a:xfrm>
        </p:spPr>
        <p:txBody>
          <a:bodyPr>
            <a:normAutofit fontScale="90000"/>
          </a:bodyPr>
          <a:lstStyle/>
          <a:p>
            <a:r>
              <a:rPr lang="en-US" altLang="en-US" dirty="0"/>
              <a:t>Calculate each male employee’s salary as a percentage of all male employees’ salaries. Display the employee ID, salary, and percentage in decreasing order of percentage.</a:t>
            </a:r>
          </a:p>
        </p:txBody>
      </p:sp>
      <p:sp>
        <p:nvSpPr>
          <p:cNvPr id="7"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3AB4C4C5-6701-4AD2-855F-62F3DF29293C}" type="slidenum">
              <a:rPr kumimoji="0" lang="en-US" altLang="en-US" sz="1400" b="0" i="0" u="none" strike="noStrike" kern="0" cap="none" spc="0" normalizeH="0" baseline="0" noProof="0">
                <a:ln>
                  <a:noFill/>
                </a:ln>
                <a:solidFill>
                  <a:prstClr val="black"/>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6</a:t>
            </a:fld>
            <a:endParaRPr kumimoji="0" lang="en-US" altLang="en-US" sz="1400" b="0" i="0" u="none" strike="noStrike" kern="0" cap="none" spc="0" normalizeH="0" baseline="0" noProof="0">
              <a:ln>
                <a:noFill/>
              </a:ln>
              <a:solidFill>
                <a:prstClr val="black"/>
              </a:solidFill>
              <a:effectLst/>
              <a:uLnTx/>
              <a:uFillTx/>
              <a:latin typeface="Times New Roman" panose="02020603050405020304" pitchFamily="18" charset="0"/>
            </a:endParaRPr>
          </a:p>
        </p:txBody>
      </p:sp>
      <p:sp>
        <p:nvSpPr>
          <p:cNvPr id="69639" name="Animation Flag"/>
          <p:cNvSpPr txBox="1">
            <a:spLocks noChangeArrowheads="1"/>
          </p:cNvSpPr>
          <p:nvPr/>
        </p:nvSpPr>
        <p:spPr bwMode="auto">
          <a:xfrm>
            <a:off x="10096501" y="6451600"/>
            <a:ext cx="3968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prstClr val="black"/>
                </a:solidFill>
                <a:effectLst/>
                <a:uLnTx/>
                <a:uFillTx/>
                <a:latin typeface="Arial" panose="020B0604020202020204" pitchFamily="34" charset="0"/>
              </a:rPr>
              <a:t>...</a:t>
            </a:r>
          </a:p>
        </p:txBody>
      </p:sp>
      <p:sp>
        <p:nvSpPr>
          <p:cNvPr id="3" name="Rectangle 2"/>
          <p:cNvSpPr/>
          <p:nvPr/>
        </p:nvSpPr>
        <p:spPr>
          <a:xfrm>
            <a:off x="630114" y="1817583"/>
            <a:ext cx="10562493" cy="452431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proc</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sql</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title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800080"/>
                </a:solidFill>
                <a:effectLst/>
                <a:uLnTx/>
                <a:uFillTx/>
                <a:latin typeface="Lucida Console" panose="020B0609040504020204" pitchFamily="49" charset="0"/>
              </a:rPr>
              <a:t>"Male Employee Salaries"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Employee_ID</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Salary format=</a:t>
            </a:r>
            <a:r>
              <a:rPr kumimoji="0" lang="en-US" sz="2400" b="0" i="0" u="none" strike="noStrike" kern="0" cap="none" spc="0" normalizeH="0" baseline="0" noProof="0" dirty="0">
                <a:ln>
                  <a:noFill/>
                </a:ln>
                <a:solidFill>
                  <a:srgbClr val="008080"/>
                </a:solidFill>
                <a:effectLst/>
                <a:uLnTx/>
                <a:uFillTx/>
                <a:latin typeface="Lucida Console" panose="020B0609040504020204" pitchFamily="49" charset="0"/>
              </a:rPr>
              <a:t>comma12.</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Salary / sum(Salary)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format=</a:t>
            </a:r>
            <a:r>
              <a:rPr kumimoji="0" lang="en-US" sz="2400" b="0" i="0" u="none" strike="noStrike" kern="0" cap="none" spc="0" normalizeH="0" baseline="0" noProof="0" dirty="0">
                <a:ln>
                  <a:noFill/>
                </a:ln>
                <a:solidFill>
                  <a:srgbClr val="008080"/>
                </a:solidFill>
                <a:effectLst/>
                <a:uLnTx/>
                <a:uFillTx/>
                <a:latin typeface="Lucida Console" panose="020B0609040504020204" pitchFamily="49" charset="0"/>
              </a:rPr>
              <a:t>percent6.2</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orion.Employee_Payroll</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where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Employee_Gender</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r>
              <a:rPr kumimoji="0" lang="en-US" sz="2400" b="0" i="0" u="none" strike="noStrike" kern="0" cap="none" spc="0" normalizeH="0" baseline="0" noProof="0" dirty="0">
                <a:ln>
                  <a:noFill/>
                </a:ln>
                <a:solidFill>
                  <a:srgbClr val="800080"/>
                </a:solidFill>
                <a:effectLst/>
                <a:uLnTx/>
                <a:uFillTx/>
                <a:latin typeface="Lucida Console" panose="020B0609040504020204" pitchFamily="49" charset="0"/>
              </a:rPr>
              <a:t>"M"</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and</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Employee_Term_Date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is missing</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order</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by</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a:ln>
                  <a:noFill/>
                </a:ln>
                <a:solidFill>
                  <a:srgbClr val="008080"/>
                </a:solidFill>
                <a:effectLst/>
                <a:uLnTx/>
                <a:uFillTx/>
                <a:latin typeface="Lucida Console" panose="020B0609040504020204" pitchFamily="49" charset="0"/>
              </a:rPr>
              <a:t>3</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FF"/>
                </a:solidFill>
                <a:effectLst/>
                <a:uLnTx/>
                <a:uFillTx/>
                <a:latin typeface="Lucida Console" panose="020B0609040504020204" pitchFamily="49" charset="0"/>
              </a:rPr>
              <a:t>desc</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quit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title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p:txBody>
      </p:sp>
    </p:spTree>
    <p:custDataLst>
      <p:tags r:id="rId1"/>
    </p:custDataLst>
    <p:extLst>
      <p:ext uri="{BB962C8B-B14F-4D97-AF65-F5344CB8AC3E}">
        <p14:creationId xmlns:p14="http://schemas.microsoft.com/office/powerpoint/2010/main" val="189866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4"/>
          <p:cNvSpPr>
            <a:spLocks noGrp="1" noChangeArrowheads="1"/>
          </p:cNvSpPr>
          <p:nvPr>
            <p:ph type="title"/>
          </p:nvPr>
        </p:nvSpPr>
        <p:spPr/>
        <p:txBody>
          <a:bodyPr/>
          <a:lstStyle/>
          <a:p>
            <a:pPr eaLnBrk="1" hangingPunct="1"/>
            <a:r>
              <a:rPr lang="en-US" altLang="en-US" dirty="0"/>
              <a:t>Selecting Groups with the HAVING Clause</a:t>
            </a:r>
          </a:p>
        </p:txBody>
      </p:sp>
      <p:sp>
        <p:nvSpPr>
          <p:cNvPr id="73731" name="Rectangle 5"/>
          <p:cNvSpPr>
            <a:spLocks noGrp="1" noChangeArrowheads="1"/>
          </p:cNvSpPr>
          <p:nvPr>
            <p:ph idx="1"/>
          </p:nvPr>
        </p:nvSpPr>
        <p:spPr/>
        <p:txBody>
          <a:bodyPr>
            <a:normAutofit/>
          </a:bodyPr>
          <a:lstStyle/>
          <a:p>
            <a:pPr marL="342900" lvl="1" indent="0" eaLnBrk="1" hangingPunct="1">
              <a:buNone/>
            </a:pPr>
            <a:r>
              <a:rPr lang="en-US" altLang="en-US" sz="2800" dirty="0"/>
              <a:t>The WHERE clause is processed </a:t>
            </a:r>
            <a:r>
              <a:rPr lang="en-US" altLang="en-US" sz="2800" b="1" dirty="0"/>
              <a:t>before</a:t>
            </a:r>
            <a:r>
              <a:rPr lang="en-US" altLang="en-US" sz="2800" dirty="0"/>
              <a:t> a GROUP BY clause and determines which individual rows are available for grouping.</a:t>
            </a:r>
          </a:p>
          <a:p>
            <a:pPr marL="342900" lvl="1" indent="0" eaLnBrk="1" hangingPunct="1">
              <a:buNone/>
            </a:pPr>
            <a:endParaRPr lang="en-US" altLang="en-US" sz="2800" dirty="0"/>
          </a:p>
          <a:p>
            <a:pPr marL="342900" lvl="1" indent="0" eaLnBrk="1" hangingPunct="1">
              <a:buNone/>
            </a:pPr>
            <a:endParaRPr lang="en-US" altLang="en-US" sz="2800" dirty="0"/>
          </a:p>
          <a:p>
            <a:pPr marL="342900" lvl="1" indent="0" eaLnBrk="1" hangingPunct="1">
              <a:buNone/>
            </a:pPr>
            <a:r>
              <a:rPr lang="en-US" altLang="en-US" sz="2800" dirty="0"/>
              <a:t>The HAVING clause is processed </a:t>
            </a:r>
            <a:r>
              <a:rPr lang="en-US" altLang="en-US" sz="2800" b="1" dirty="0"/>
              <a:t>after</a:t>
            </a:r>
            <a:r>
              <a:rPr lang="en-US" altLang="en-US" sz="2800" dirty="0"/>
              <a:t> the GROUP BY clause and determines which groups will be displayed.</a:t>
            </a:r>
          </a:p>
        </p:txBody>
      </p:sp>
      <p:sp>
        <p:nvSpPr>
          <p:cNvPr id="4"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B37F2E59-16DE-4A23-91C9-B0040A45E2D3}" type="slidenum">
              <a:rPr kumimoji="0" lang="en-US" altLang="en-US" sz="1400" b="0" i="0" u="none" strike="noStrike" kern="0" cap="none" spc="0" normalizeH="0" baseline="0" noProof="0">
                <a:ln>
                  <a:noFill/>
                </a:ln>
                <a:solidFill>
                  <a:prstClr val="black"/>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US" altLang="en-US" sz="1400" b="0" i="0" u="none" strike="noStrike" kern="0" cap="none" spc="0" normalizeH="0" baseline="0" noProof="0">
              <a:ln>
                <a:noFill/>
              </a:ln>
              <a:solidFill>
                <a:prstClr val="black"/>
              </a:solidFill>
              <a:effectLst/>
              <a:uLnTx/>
              <a:uFillTx/>
              <a:latin typeface="Times New Roman" panose="02020603050405020304" pitchFamily="18" charset="0"/>
            </a:endParaRPr>
          </a:p>
        </p:txBody>
      </p:sp>
    </p:spTree>
    <p:extLst>
      <p:ext uri="{BB962C8B-B14F-4D97-AF65-F5344CB8AC3E}">
        <p14:creationId xmlns:p14="http://schemas.microsoft.com/office/powerpoint/2010/main" val="1888263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0"/>
          <p:cNvSpPr>
            <a:spLocks noGrp="1" noChangeArrowheads="1"/>
          </p:cNvSpPr>
          <p:nvPr>
            <p:ph type="title"/>
          </p:nvPr>
        </p:nvSpPr>
        <p:spPr/>
        <p:txBody>
          <a:bodyPr>
            <a:normAutofit fontScale="90000"/>
          </a:bodyPr>
          <a:lstStyle/>
          <a:p>
            <a:r>
              <a:rPr lang="en-US" altLang="en-US" dirty="0"/>
              <a:t>Selecting Groups with the HAVING Clause -- Display the names of the departments and the number of employees for departments with 25 or more employees</a:t>
            </a:r>
          </a:p>
        </p:txBody>
      </p:sp>
      <p:sp>
        <p:nvSpPr>
          <p:cNvPr id="8" name="Slide Number Placeholder 3"/>
          <p:cNvSpPr>
            <a:spLocks noGrp="1"/>
          </p:cNvSpPr>
          <p:nvPr>
            <p:ph type="sldNum" sz="quarter" idx="12"/>
          </p:nvPr>
        </p:nvSpPr>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5ABD7C08-E2BD-4DC1-B960-D831C3379685}" type="slidenum">
              <a:rPr kumimoji="0" lang="en-US" altLang="en-US" sz="1400" b="0" i="0" u="none" strike="noStrike" kern="0" cap="none" spc="0" normalizeH="0" baseline="0" noProof="0">
                <a:ln>
                  <a:noFill/>
                </a:ln>
                <a:solidFill>
                  <a:prstClr val="black"/>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8</a:t>
            </a:fld>
            <a:endParaRPr kumimoji="0" lang="en-US" altLang="en-US" sz="1400" b="0" i="0" u="none" strike="noStrike" kern="0" cap="none" spc="0" normalizeH="0" baseline="0" noProof="0">
              <a:ln>
                <a:noFill/>
              </a:ln>
              <a:solidFill>
                <a:prstClr val="black"/>
              </a:solidFill>
              <a:effectLst/>
              <a:uLnTx/>
              <a:uFillTx/>
              <a:latin typeface="Times New Roman" panose="02020603050405020304" pitchFamily="18" charset="0"/>
            </a:endParaRPr>
          </a:p>
        </p:txBody>
      </p:sp>
      <p:sp>
        <p:nvSpPr>
          <p:cNvPr id="74758" name="Text Box 6"/>
          <p:cNvSpPr txBox="1">
            <a:spLocks noChangeArrowheads="1"/>
          </p:cNvSpPr>
          <p:nvPr/>
        </p:nvSpPr>
        <p:spPr bwMode="auto">
          <a:xfrm>
            <a:off x="3135314" y="3314700"/>
            <a:ext cx="179601"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1">
              <a:ln>
                <a:noFill/>
              </a:ln>
              <a:solidFill>
                <a:prstClr val="black"/>
              </a:solidFill>
              <a:effectLst/>
              <a:uLnTx/>
              <a:uFillTx/>
              <a:latin typeface="Courier New" panose="02070309020205020404" pitchFamily="49" charset="0"/>
            </a:endParaRPr>
          </a:p>
        </p:txBody>
      </p:sp>
      <p:sp>
        <p:nvSpPr>
          <p:cNvPr id="4" name="Rectangle 3"/>
          <p:cNvSpPr/>
          <p:nvPr/>
        </p:nvSpPr>
        <p:spPr>
          <a:xfrm>
            <a:off x="1151791" y="2397949"/>
            <a:ext cx="9785839" cy="304698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proc</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err="1">
                <a:ln>
                  <a:noFill/>
                </a:ln>
                <a:solidFill>
                  <a:srgbClr val="000080"/>
                </a:solidFill>
                <a:effectLst/>
                <a:uLnTx/>
                <a:uFillTx/>
                <a:latin typeface="Lucida Console" panose="020B0609040504020204" pitchFamily="49" charset="0"/>
              </a:rPr>
              <a:t>sql</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select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Department, count(*)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as</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Count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from</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orion.Employee_Organization</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group</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by</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Department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having</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Count </a:t>
            </a:r>
            <a:r>
              <a:rPr kumimoji="0" lang="en-US" sz="2400" b="0" i="0" u="none" strike="noStrike" kern="0" cap="none" spc="0" normalizeH="0" baseline="0" noProof="0" dirty="0" err="1">
                <a:ln>
                  <a:noFill/>
                </a:ln>
                <a:solidFill>
                  <a:srgbClr val="000000"/>
                </a:solidFill>
                <a:effectLst/>
                <a:uLnTx/>
                <a:uFillTx/>
                <a:latin typeface="Lucida Console" panose="020B0609040504020204" pitchFamily="49" charset="0"/>
              </a:rPr>
              <a:t>ge</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1" i="0" u="none" strike="noStrike" kern="0" cap="none" spc="0" normalizeH="0" baseline="0" noProof="0" dirty="0">
                <a:ln>
                  <a:noFill/>
                </a:ln>
                <a:solidFill>
                  <a:srgbClr val="008080"/>
                </a:solidFill>
                <a:effectLst/>
                <a:uLnTx/>
                <a:uFillTx/>
                <a:latin typeface="Lucida Console" panose="020B0609040504020204" pitchFamily="49" charset="0"/>
              </a:rPr>
              <a:t>25</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order</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a:t>
            </a:r>
            <a:r>
              <a:rPr kumimoji="0" lang="en-US" sz="2400" b="0" i="0" u="none" strike="noStrike" kern="0" cap="none" spc="0" normalizeH="0" baseline="0" noProof="0" dirty="0">
                <a:ln>
                  <a:noFill/>
                </a:ln>
                <a:solidFill>
                  <a:srgbClr val="0000FF"/>
                </a:solidFill>
                <a:effectLst/>
                <a:uLnTx/>
                <a:uFillTx/>
                <a:latin typeface="Lucida Console" panose="020B0609040504020204" pitchFamily="49" charset="0"/>
              </a:rPr>
              <a:t>by</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 Count </a:t>
            </a:r>
            <a:r>
              <a:rPr kumimoji="0" lang="en-US" sz="2400" b="0" i="0" u="none" strike="noStrike" kern="0" cap="none" spc="0" normalizeH="0" baseline="0" noProof="0" dirty="0" err="1">
                <a:ln>
                  <a:noFill/>
                </a:ln>
                <a:solidFill>
                  <a:srgbClr val="0000FF"/>
                </a:solidFill>
                <a:effectLst/>
                <a:uLnTx/>
                <a:uFillTx/>
                <a:latin typeface="Lucida Console" panose="020B0609040504020204" pitchFamily="49" charset="0"/>
              </a:rPr>
              <a:t>desc</a:t>
            </a:r>
            <a:endPar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rgbClr val="000080"/>
                </a:solidFill>
                <a:effectLst/>
                <a:uLnTx/>
                <a:uFillTx/>
                <a:latin typeface="Lucida Console" panose="020B0609040504020204" pitchFamily="49" charset="0"/>
              </a:rPr>
              <a:t>quit</a:t>
            </a:r>
            <a:r>
              <a:rPr kumimoji="0" lang="en-US" sz="2400" b="0" i="0" u="none" strike="noStrike" kern="0" cap="none" spc="0" normalizeH="0" baseline="0" noProof="0" dirty="0">
                <a:ln>
                  <a:noFill/>
                </a:ln>
                <a:solidFill>
                  <a:srgbClr val="000000"/>
                </a:solidFill>
                <a:effectLst/>
                <a:uLnTx/>
                <a:uFillTx/>
                <a:latin typeface="Lucida Console" panose="020B0609040504020204" pitchFamily="49" charset="0"/>
              </a:rPr>
              <a:t>;</a:t>
            </a:r>
          </a:p>
        </p:txBody>
      </p:sp>
    </p:spTree>
    <p:custDataLst>
      <p:tags r:id="rId1"/>
    </p:custDataLst>
    <p:extLst>
      <p:ext uri="{BB962C8B-B14F-4D97-AF65-F5344CB8AC3E}">
        <p14:creationId xmlns:p14="http://schemas.microsoft.com/office/powerpoint/2010/main" val="1383479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2632" y="1"/>
            <a:ext cx="5077968" cy="1024128"/>
          </a:xfrm>
        </p:spPr>
        <p:txBody>
          <a:bodyPr/>
          <a:lstStyle/>
          <a:p>
            <a:r>
              <a:rPr lang="en-US" b="1" dirty="0">
                <a:latin typeface="+mn-lt"/>
              </a:rPr>
              <a:t>The </a:t>
            </a:r>
            <a:r>
              <a:rPr lang="en-US" b="1" dirty="0" err="1">
                <a:latin typeface="+mn-lt"/>
              </a:rPr>
              <a:t>payrollmaster</a:t>
            </a:r>
            <a:r>
              <a:rPr lang="en-US" b="1" dirty="0">
                <a:latin typeface="+mn-lt"/>
              </a:rPr>
              <a:t> data set.</a:t>
            </a:r>
          </a:p>
        </p:txBody>
      </p:sp>
      <p:sp>
        <p:nvSpPr>
          <p:cNvPr id="3" name="Slide Number Placeholder 2"/>
          <p:cNvSpPr>
            <a:spLocks noGrp="1"/>
          </p:cNvSpPr>
          <p:nvPr>
            <p:ph type="sldNum" sz="quarter" idx="12"/>
          </p:nvPr>
        </p:nvSpPr>
        <p:spPr/>
        <p:txBody>
          <a:bodyPr/>
          <a:lstStyle/>
          <a:p>
            <a:fld id="{5BFDF35A-4C6D-4E86-8132-5B0FB55E4014}" type="slidenum">
              <a:rPr lang="en-US" altLang="en-US" smtClean="0">
                <a:solidFill>
                  <a:prstClr val="black">
                    <a:tint val="75000"/>
                  </a:prstClr>
                </a:solidFill>
              </a:rPr>
              <a:pPr/>
              <a:t>9</a:t>
            </a:fld>
            <a:endParaRPr lang="en-US" altLang="en-US">
              <a:solidFill>
                <a:prstClr val="black">
                  <a:tint val="75000"/>
                </a:prstClr>
              </a:solidFill>
              <a:latin typeface="Times New Roman" panose="02020603050405020304" pitchFamily="18" charset="0"/>
            </a:endParaRPr>
          </a:p>
        </p:txBody>
      </p:sp>
      <p:sp>
        <p:nvSpPr>
          <p:cNvPr id="4" name="Rectangle 3"/>
          <p:cNvSpPr/>
          <p:nvPr/>
        </p:nvSpPr>
        <p:spPr>
          <a:xfrm>
            <a:off x="1045464" y="1434930"/>
            <a:ext cx="10308336" cy="2677656"/>
          </a:xfrm>
          <a:prstGeom prst="rect">
            <a:avLst/>
          </a:prstGeom>
        </p:spPr>
        <p:txBody>
          <a:bodyPr wrap="square">
            <a:spAutoFit/>
          </a:bodyPr>
          <a:lstStyle/>
          <a:p>
            <a:r>
              <a:rPr lang="en-US" sz="2400" dirty="0" err="1">
                <a:solidFill>
                  <a:srgbClr val="0000FF"/>
                </a:solidFill>
                <a:latin typeface="Lucida Console" panose="020B0609040504020204" pitchFamily="49" charset="0"/>
              </a:rPr>
              <a:t>libname</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misc</a:t>
            </a:r>
            <a:r>
              <a:rPr lang="en-US" sz="2400" dirty="0">
                <a:solidFill>
                  <a:srgbClr val="000000"/>
                </a:solidFill>
                <a:latin typeface="Lucida Console" panose="020B0609040504020204" pitchFamily="49" charset="0"/>
              </a:rPr>
              <a:t> </a:t>
            </a:r>
            <a:r>
              <a:rPr lang="en-US" sz="2400" dirty="0">
                <a:solidFill>
                  <a:srgbClr val="800080"/>
                </a:solidFill>
                <a:latin typeface="Lucida Console" panose="020B0609040504020204" pitchFamily="49" charset="0"/>
              </a:rPr>
              <a:t>"&amp;path/</a:t>
            </a:r>
            <a:r>
              <a:rPr lang="en-US" sz="2400" dirty="0" err="1">
                <a:solidFill>
                  <a:srgbClr val="800080"/>
                </a:solidFill>
                <a:latin typeface="Lucida Console" panose="020B0609040504020204" pitchFamily="49" charset="0"/>
              </a:rPr>
              <a:t>MiscData</a:t>
            </a:r>
            <a:r>
              <a:rPr lang="en-US" sz="2400" dirty="0">
                <a:solidFill>
                  <a:srgbClr val="800080"/>
                </a:solidFill>
                <a:latin typeface="Lucida Console" panose="020B0609040504020204" pitchFamily="49" charset="0"/>
              </a:rPr>
              <a:t>"</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a:solidFill>
                  <a:srgbClr val="000080"/>
                </a:solidFill>
                <a:latin typeface="Lucida Console" panose="020B0609040504020204" pitchFamily="49" charset="0"/>
              </a:rPr>
              <a:t>contents</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misc.payrollmaster;</a:t>
            </a:r>
            <a:r>
              <a:rPr lang="en-US" sz="2400" b="1" dirty="0" err="1">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p>
          <a:p>
            <a:endParaRPr lang="en-US" sz="2400" dirty="0">
              <a:solidFill>
                <a:srgbClr val="000000"/>
              </a:solidFill>
              <a:latin typeface="Lucida Console" panose="020B0609040504020204" pitchFamily="49" charset="0"/>
            </a:endParaRPr>
          </a:p>
          <a:p>
            <a:r>
              <a:rPr lang="en-US" sz="2400" b="1" dirty="0">
                <a:solidFill>
                  <a:srgbClr val="000080"/>
                </a:solidFill>
                <a:latin typeface="Lucida Console" panose="020B0609040504020204" pitchFamily="49" charset="0"/>
              </a:rPr>
              <a:t>proc</a:t>
            </a:r>
            <a:r>
              <a:rPr lang="en-US" sz="2400" dirty="0">
                <a:solidFill>
                  <a:srgbClr val="000000"/>
                </a:solidFill>
                <a:latin typeface="Lucida Console" panose="020B0609040504020204" pitchFamily="49" charset="0"/>
              </a:rPr>
              <a:t> </a:t>
            </a:r>
            <a:r>
              <a:rPr lang="en-US" sz="2400" b="1" dirty="0" err="1">
                <a:solidFill>
                  <a:srgbClr val="000080"/>
                </a:solidFill>
                <a:latin typeface="Lucida Console" panose="020B0609040504020204" pitchFamily="49" charset="0"/>
              </a:rPr>
              <a:t>freq</a:t>
            </a:r>
            <a:r>
              <a:rPr lang="en-US" sz="2400" dirty="0">
                <a:solidFill>
                  <a:srgbClr val="000000"/>
                </a:solidFill>
                <a:latin typeface="Lucida Console" panose="020B0609040504020204" pitchFamily="49" charset="0"/>
              </a:rPr>
              <a:t> </a:t>
            </a:r>
            <a:r>
              <a:rPr lang="en-US" sz="2400" dirty="0">
                <a:solidFill>
                  <a:srgbClr val="0000FF"/>
                </a:solidFill>
                <a:latin typeface="Lucida Console" panose="020B0609040504020204" pitchFamily="49" charset="0"/>
              </a:rPr>
              <a:t>data</a:t>
            </a:r>
            <a:r>
              <a:rPr lang="en-US" sz="2400" dirty="0">
                <a:solidFill>
                  <a:srgbClr val="000000"/>
                </a:solidFill>
                <a:latin typeface="Lucida Console" panose="020B0609040504020204" pitchFamily="49" charset="0"/>
              </a:rPr>
              <a:t>=</a:t>
            </a:r>
            <a:r>
              <a:rPr lang="en-US" sz="2400" dirty="0" err="1">
                <a:solidFill>
                  <a:srgbClr val="000000"/>
                </a:solidFill>
                <a:latin typeface="Lucida Console" panose="020B0609040504020204" pitchFamily="49" charset="0"/>
              </a:rPr>
              <a:t>misc.payrollmaster</a:t>
            </a:r>
            <a:r>
              <a:rPr lang="en-US" sz="2400" dirty="0">
                <a:solidFill>
                  <a:srgbClr val="000000"/>
                </a:solidFill>
                <a:latin typeface="Lucida Console" panose="020B0609040504020204" pitchFamily="49" charset="0"/>
              </a:rPr>
              <a:t>;</a:t>
            </a:r>
          </a:p>
          <a:p>
            <a:r>
              <a:rPr lang="en-US" sz="2400" dirty="0">
                <a:solidFill>
                  <a:srgbClr val="0000FF"/>
                </a:solidFill>
                <a:latin typeface="Lucida Console" panose="020B0609040504020204" pitchFamily="49" charset="0"/>
              </a:rPr>
              <a:t>tables</a:t>
            </a:r>
            <a:r>
              <a:rPr lang="en-US" sz="2400" dirty="0">
                <a:solidFill>
                  <a:srgbClr val="000000"/>
                </a:solidFill>
                <a:latin typeface="Lucida Console" panose="020B0609040504020204" pitchFamily="49" charset="0"/>
              </a:rPr>
              <a:t> </a:t>
            </a:r>
            <a:r>
              <a:rPr lang="en-US" sz="2400" dirty="0" err="1">
                <a:solidFill>
                  <a:srgbClr val="000000"/>
                </a:solidFill>
                <a:latin typeface="Lucida Console" panose="020B0609040504020204" pitchFamily="49" charset="0"/>
              </a:rPr>
              <a:t>jobcode</a:t>
            </a:r>
            <a:r>
              <a:rPr lang="en-US" sz="2400" dirty="0">
                <a:solidFill>
                  <a:srgbClr val="000000"/>
                </a:solidFill>
                <a:latin typeface="Lucida Console" panose="020B0609040504020204" pitchFamily="49" charset="0"/>
              </a:rPr>
              <a:t>;</a:t>
            </a:r>
          </a:p>
          <a:p>
            <a:r>
              <a:rPr lang="en-US" sz="2400" b="1" dirty="0">
                <a:solidFill>
                  <a:srgbClr val="000080"/>
                </a:solidFill>
                <a:latin typeface="Lucida Console" panose="020B0609040504020204" pitchFamily="49" charset="0"/>
              </a:rPr>
              <a:t>run</a:t>
            </a:r>
            <a:r>
              <a:rPr lang="en-US" sz="2400" dirty="0">
                <a:solidFill>
                  <a:srgbClr val="000000"/>
                </a:solidFill>
                <a:latin typeface="Lucida Console" panose="020B0609040504020204" pitchFamily="49" charset="0"/>
              </a:rPr>
              <a:t>;</a:t>
            </a:r>
            <a:endParaRPr lang="en-US" sz="2400" dirty="0"/>
          </a:p>
        </p:txBody>
      </p:sp>
    </p:spTree>
    <p:extLst>
      <p:ext uri="{BB962C8B-B14F-4D97-AF65-F5344CB8AC3E}">
        <p14:creationId xmlns:p14="http://schemas.microsoft.com/office/powerpoint/2010/main" val="28514661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ETYPE" val="Quiz"/>
</p:tagLst>
</file>

<file path=ppt/tags/tag2.xml><?xml version="1.0" encoding="utf-8"?>
<p:tagLst xmlns:a="http://schemas.openxmlformats.org/drawingml/2006/main" xmlns:r="http://schemas.openxmlformats.org/officeDocument/2006/relationships" xmlns:p="http://schemas.openxmlformats.org/presentationml/2006/main">
  <p:tag name="PLACEWARE-AUD-PRESENTER-NOTES" val="M03p2.sas"/>
</p:tagLst>
</file>

<file path=ppt/tags/tag3.xml><?xml version="1.0" encoding="utf-8"?>
<p:tagLst xmlns:a="http://schemas.openxmlformats.org/drawingml/2006/main" xmlns:r="http://schemas.openxmlformats.org/officeDocument/2006/relationships" xmlns:p="http://schemas.openxmlformats.org/presentationml/2006/main">
  <p:tag name="PLACEWARE-AUD-PRESENTER-NOTES" val="M03p2.sas"/>
</p:tagLst>
</file>

<file path=ppt/tags/tag4.xml><?xml version="1.0" encoding="utf-8"?>
<p:tagLst xmlns:a="http://schemas.openxmlformats.org/drawingml/2006/main" xmlns:r="http://schemas.openxmlformats.org/officeDocument/2006/relationships" xmlns:p="http://schemas.openxmlformats.org/presentationml/2006/main">
  <p:tag name="PLACEWARE-AUD-PRESENTER-NOTES" val="M03p2.sas"/>
</p:tagLst>
</file>

<file path=ppt/tags/tag5.xml><?xml version="1.0" encoding="utf-8"?>
<p:tagLst xmlns:a="http://schemas.openxmlformats.org/drawingml/2006/main" xmlns:r="http://schemas.openxmlformats.org/officeDocument/2006/relationships" xmlns:p="http://schemas.openxmlformats.org/presentationml/2006/main">
  <p:tag name="PLACEWARE-AUD-PRESENTER-NOTES" val="M03p2.sa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419</Words>
  <Application>Microsoft Office PowerPoint</Application>
  <PresentationFormat>Widescreen</PresentationFormat>
  <Paragraphs>100</Paragraphs>
  <Slides>10</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Calibri</vt:lpstr>
      <vt:lpstr>Calibri Light</vt:lpstr>
      <vt:lpstr>Courier New</vt:lpstr>
      <vt:lpstr>Lucida Console</vt:lpstr>
      <vt:lpstr>Times New Roman</vt:lpstr>
      <vt:lpstr>Office Theme</vt:lpstr>
      <vt:lpstr>1_Office Theme</vt:lpstr>
      <vt:lpstr>Grouping Summary Results</vt:lpstr>
      <vt:lpstr>Group by clause</vt:lpstr>
      <vt:lpstr>Grouping Data</vt:lpstr>
      <vt:lpstr>Grouping Data</vt:lpstr>
      <vt:lpstr>Determine the total number of employees  in each department.</vt:lpstr>
      <vt:lpstr>Calculate each male employee’s salary as a percentage of all male employees’ salaries. Display the employee ID, salary, and percentage in decreasing order of percentage.</vt:lpstr>
      <vt:lpstr>Selecting Groups with the HAVING Clause</vt:lpstr>
      <vt:lpstr>Selecting Groups with the HAVING Clause -- Display the names of the departments and the number of employees for departments with 25 or more employees</vt:lpstr>
      <vt:lpstr>The payrollmaster data set.</vt:lpstr>
      <vt:lpstr>Having clause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by</dc:title>
  <dc:creator>Dan McGee</dc:creator>
  <cp:lastModifiedBy>Dan McGee</cp:lastModifiedBy>
  <cp:revision>5</cp:revision>
  <dcterms:created xsi:type="dcterms:W3CDTF">2016-12-27T17:46:20Z</dcterms:created>
  <dcterms:modified xsi:type="dcterms:W3CDTF">2016-12-29T20:40:59Z</dcterms:modified>
</cp:coreProperties>
</file>