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sldIdLst>
    <p:sldId id="256" r:id="rId3"/>
    <p:sldId id="257" r:id="rId4"/>
    <p:sldId id="258" r:id="rId5"/>
    <p:sldId id="259" r:id="rId6"/>
    <p:sldId id="264" r:id="rId7"/>
    <p:sldId id="261" r:id="rId8"/>
    <p:sldId id="260" r:id="rId9"/>
    <p:sldId id="262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468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4C873C-B2DB-4502-9CBF-1E891AD77965}" type="datetimeFigureOut">
              <a:rPr lang="en-US" smtClean="0"/>
              <a:t>1/1/2017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89F2BA-C2F9-4F99-AD4D-8C749A6CAD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5772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A1D18B-3F83-45CE-9358-41CD1DB6B4D2}" type="slidenum">
              <a:rPr kumimoji="0" lang="en-US" alt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142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noProof="1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68677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AB0D88-F398-402D-B2ED-21BCB171B647}" type="slidenum">
              <a:rPr kumimoji="0" lang="en-US" alt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143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noProof="1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17588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64A339-30AC-4FC8-A459-7CD4F408C1C6}" type="slidenum">
              <a:rPr kumimoji="0" lang="en-US" alt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144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b="1">
                <a:latin typeface="Times New Roman" panose="02020603050405020304" pitchFamily="18" charset="0"/>
              </a:rPr>
              <a:t>s103d12</a:t>
            </a:r>
          </a:p>
        </p:txBody>
      </p:sp>
    </p:spTree>
    <p:extLst>
      <p:ext uri="{BB962C8B-B14F-4D97-AF65-F5344CB8AC3E}">
        <p14:creationId xmlns:p14="http://schemas.microsoft.com/office/powerpoint/2010/main" val="39133113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97EB7A-0DBA-49DE-92AD-D21DA4C5A756}" type="slidenum">
              <a:rPr kumimoji="0" lang="en-US" alt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145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b="1">
                <a:latin typeface="Times New Roman" panose="02020603050405020304" pitchFamily="18" charset="0"/>
              </a:rPr>
              <a:t>s103d13</a:t>
            </a:r>
          </a:p>
        </p:txBody>
      </p:sp>
    </p:spTree>
    <p:extLst>
      <p:ext uri="{BB962C8B-B14F-4D97-AF65-F5344CB8AC3E}">
        <p14:creationId xmlns:p14="http://schemas.microsoft.com/office/powerpoint/2010/main" val="1676425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14E7F-7EE4-4142-8B03-9155F82A90D2}" type="datetimeFigureOut">
              <a:rPr lang="en-US" smtClean="0"/>
              <a:t>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6AFB3-2975-44B0-88D6-FACFD5948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271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14E7F-7EE4-4142-8B03-9155F82A90D2}" type="datetimeFigureOut">
              <a:rPr lang="en-US" smtClean="0"/>
              <a:t>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6AFB3-2975-44B0-88D6-FACFD5948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647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14E7F-7EE4-4142-8B03-9155F82A90D2}" type="datetimeFigureOut">
              <a:rPr lang="en-US" smtClean="0"/>
              <a:t>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6AFB3-2975-44B0-88D6-FACFD5948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8011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7CBE2-DDE9-4BC7-99A0-31C0D35ED6B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1/1/2017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5DAD6-5D03-4886-AA36-DB7488C956C3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288070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7CBE2-DDE9-4BC7-99A0-31C0D35ED6B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1/1/2017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5225-2B59-4DBD-8CA4-5DB3D7133E7A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7558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7CBE2-DDE9-4BC7-99A0-31C0D35ED6B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1/1/2017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F245C-0DDB-4422-9382-2E161FEBA5D4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8450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7CBE2-DDE9-4BC7-99A0-31C0D35ED6B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1/1/2017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3F9D7-F980-4B00-B590-3A661A58FC6D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61525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7CBE2-DDE9-4BC7-99A0-31C0D35ED6B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1/1/2017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5A62-8E36-46F0-B9B3-45060028CFDD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14802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7CBE2-DDE9-4BC7-99A0-31C0D35ED6B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1/1/2017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DF35A-4C6D-4E86-8132-5B0FB55E4014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86057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7CBE2-DDE9-4BC7-99A0-31C0D35ED6B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1/1/2017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76B06-C7A8-4B3B-9A2E-D94337E278D2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0102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7CBE2-DDE9-4BC7-99A0-31C0D35ED6B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1/1/2017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2734F-D1A9-4993-8CB0-BF73560B57B3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8193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14E7F-7EE4-4142-8B03-9155F82A90D2}" type="datetimeFigureOut">
              <a:rPr lang="en-US" smtClean="0"/>
              <a:t>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6AFB3-2975-44B0-88D6-FACFD5948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9772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7CBE2-DDE9-4BC7-99A0-31C0D35ED6B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1/1/2017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61A94-1A91-458D-99DE-F8F87B69484F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39927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7CBE2-DDE9-4BC7-99A0-31C0D35ED6B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1/1/2017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F588B-619C-4076-98A2-C6D8C7D97FA7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57360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7CBE2-DDE9-4BC7-99A0-31C0D35ED6B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1/1/2017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5EDBA-1163-4212-832F-8D5475775A31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5060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14E7F-7EE4-4142-8B03-9155F82A90D2}" type="datetimeFigureOut">
              <a:rPr lang="en-US" smtClean="0"/>
              <a:t>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6AFB3-2975-44B0-88D6-FACFD5948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224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14E7F-7EE4-4142-8B03-9155F82A90D2}" type="datetimeFigureOut">
              <a:rPr lang="en-US" smtClean="0"/>
              <a:t>1/1/2017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6AFB3-2975-44B0-88D6-FACFD5948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850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14E7F-7EE4-4142-8B03-9155F82A90D2}" type="datetimeFigureOut">
              <a:rPr lang="en-US" smtClean="0"/>
              <a:t>1/1/2017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6AFB3-2975-44B0-88D6-FACFD5948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375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14E7F-7EE4-4142-8B03-9155F82A90D2}" type="datetimeFigureOut">
              <a:rPr lang="en-US" smtClean="0"/>
              <a:t>1/1/2017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6AFB3-2975-44B0-88D6-FACFD5948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818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14E7F-7EE4-4142-8B03-9155F82A90D2}" type="datetimeFigureOut">
              <a:rPr lang="en-US" smtClean="0"/>
              <a:t>1/1/2017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6AFB3-2975-44B0-88D6-FACFD5948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374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14E7F-7EE4-4142-8B03-9155F82A90D2}" type="datetimeFigureOut">
              <a:rPr lang="en-US" smtClean="0"/>
              <a:t>1/1/2017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6AFB3-2975-44B0-88D6-FACFD5948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970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14E7F-7EE4-4142-8B03-9155F82A90D2}" type="datetimeFigureOut">
              <a:rPr lang="en-US" smtClean="0"/>
              <a:t>1/1/2017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6AFB3-2975-44B0-88D6-FACFD5948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708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714E7F-7EE4-4142-8B03-9155F82A90D2}" type="datetimeFigureOut">
              <a:rPr lang="en-US" smtClean="0"/>
              <a:t>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6AFB3-2975-44B0-88D6-FACFD5948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939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DDC7CBE2-DDE9-4BC7-99A0-31C0D35ED6B4}" type="datetimeFigureOut">
              <a:rPr lang="en-US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1/1/2017</a:t>
            </a:fld>
            <a:endParaRPr lang="en-US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3B78AA4F-CB3F-4415-A18E-41BCDFC5288B}" type="slidenum">
              <a:rPr lang="en-US" altLang="en-US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1428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 more complex example</a:t>
            </a:r>
          </a:p>
        </p:txBody>
      </p:sp>
    </p:spTree>
    <p:extLst>
      <p:ext uri="{BB962C8B-B14F-4D97-AF65-F5344CB8AC3E}">
        <p14:creationId xmlns:p14="http://schemas.microsoft.com/office/powerpoint/2010/main" val="2743324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39"/>
          <p:cNvSpPr>
            <a:spLocks noChangeArrowheads="1"/>
          </p:cNvSpPr>
          <p:nvPr/>
        </p:nvSpPr>
        <p:spPr bwMode="auto">
          <a:xfrm>
            <a:off x="2438400" y="3675063"/>
            <a:ext cx="7239000" cy="1600200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 type="none" w="med" len="lg"/>
            <a:tailEnd type="none" w="med" len="lg"/>
          </a:ln>
        </p:spPr>
        <p:txBody>
          <a:bodyPr wrap="none" lIns="88900" tIns="88900" rIns="88900" bIns="88900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graphicFrame>
        <p:nvGraphicFramePr>
          <p:cNvPr id="210009" name="Group 8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8938517"/>
              </p:ext>
            </p:extLst>
          </p:nvPr>
        </p:nvGraphicFramePr>
        <p:xfrm>
          <a:off x="2578100" y="3687763"/>
          <a:ext cx="7010400" cy="1631950"/>
        </p:xfrm>
        <a:graphic>
          <a:graphicData uri="http://schemas.openxmlformats.org/drawingml/2006/table">
            <a:tbl>
              <a:tblPr/>
              <a:tblGrid>
                <a:gridCol w="2128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7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78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76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27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b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</a:b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Department 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b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</a:b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Managers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b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</a:b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Employees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E/M </a:t>
                      </a:r>
                      <a:b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</a:b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Ratio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Accounts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5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5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Administration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2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20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10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E4D8BE-52D9-4A94-9B60-0BC721525D76}" type="slidenum">
              <a:rPr kumimoji="0" lang="en-US" altLang="en-US" sz="1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sp>
        <p:nvSpPr>
          <p:cNvPr id="79890" name="Rectangle 4"/>
          <p:cNvSpPr>
            <a:spLocks noChangeArrowheads="1"/>
          </p:cNvSpPr>
          <p:nvPr/>
        </p:nvSpPr>
        <p:spPr bwMode="auto">
          <a:xfrm>
            <a:off x="1905000" y="1143000"/>
            <a:ext cx="83820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lIns="0" tIns="0" rIns="0" bIns="0"/>
          <a:lstStyle>
            <a:lvl1pPr>
              <a:tabLst>
                <a:tab pos="1428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1428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1428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1428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1428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28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28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28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28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28750" algn="l"/>
              </a:tabLst>
              <a:defRPr/>
            </a:pPr>
            <a:endParaRPr kumimoji="0" lang="en-US" altLang="en-US" sz="2400" b="0" i="0" u="none" strike="noStrike" kern="0" cap="none" spc="0" normalizeH="0" baseline="0" noProof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79891" name="Text Box 55"/>
          <p:cNvSpPr txBox="1">
            <a:spLocks noChangeArrowheads="1"/>
          </p:cNvSpPr>
          <p:nvPr/>
        </p:nvSpPr>
        <p:spPr bwMode="auto">
          <a:xfrm>
            <a:off x="2514601" y="5408613"/>
            <a:ext cx="1604963" cy="487362"/>
          </a:xfrm>
          <a:prstGeom prst="rect">
            <a:avLst/>
          </a:prstGeom>
          <a:solidFill>
            <a:srgbClr val="FFCC00"/>
          </a:solidFill>
          <a:ln w="38100" algn="ctr">
            <a:solidFill>
              <a:srgbClr val="000000"/>
            </a:solidFill>
            <a:miter lim="800000"/>
            <a:headEnd type="none" w="med" len="lg"/>
            <a:tailEnd type="none" w="med" len="lg"/>
          </a:ln>
        </p:spPr>
        <p:txBody>
          <a:bodyPr wrap="none" lIns="88900" tIns="88900" rIns="88900" bIns="889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Department</a:t>
            </a:r>
          </a:p>
        </p:txBody>
      </p:sp>
      <p:sp>
        <p:nvSpPr>
          <p:cNvPr id="79892" name="Text Box 56"/>
          <p:cNvSpPr txBox="1">
            <a:spLocks noChangeArrowheads="1"/>
          </p:cNvSpPr>
          <p:nvPr/>
        </p:nvSpPr>
        <p:spPr bwMode="auto">
          <a:xfrm>
            <a:off x="5486401" y="5408613"/>
            <a:ext cx="962025" cy="487362"/>
          </a:xfrm>
          <a:prstGeom prst="rect">
            <a:avLst/>
          </a:prstGeom>
          <a:solidFill>
            <a:srgbClr val="FFCC00"/>
          </a:solidFill>
          <a:ln w="38100">
            <a:solidFill>
              <a:srgbClr val="000000"/>
            </a:solidFill>
            <a:miter lim="800000"/>
            <a:headEnd type="none" w="med" len="lg"/>
            <a:tailEnd type="none" w="med" len="lg"/>
          </a:ln>
        </p:spPr>
        <p:txBody>
          <a:bodyPr wrap="none" lIns="88900" tIns="88900" rIns="45720" bIns="889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# Mgrs</a:t>
            </a:r>
          </a:p>
        </p:txBody>
      </p:sp>
      <p:sp>
        <p:nvSpPr>
          <p:cNvPr id="79893" name="Text Box 57"/>
          <p:cNvSpPr txBox="1">
            <a:spLocks noChangeArrowheads="1"/>
          </p:cNvSpPr>
          <p:nvPr/>
        </p:nvSpPr>
        <p:spPr bwMode="auto">
          <a:xfrm>
            <a:off x="8458166" y="5408613"/>
            <a:ext cx="1517723" cy="487313"/>
          </a:xfrm>
          <a:prstGeom prst="rect">
            <a:avLst/>
          </a:prstGeom>
          <a:solidFill>
            <a:srgbClr val="FFCC00"/>
          </a:solidFill>
          <a:ln w="38100">
            <a:solidFill>
              <a:srgbClr val="000000"/>
            </a:solidFill>
            <a:miter lim="800000"/>
            <a:headEnd type="none" w="med" len="lg"/>
            <a:tailEnd type="none" w="med" len="lg"/>
          </a:ln>
        </p:spPr>
        <p:txBody>
          <a:bodyPr wrap="none" lIns="88900" tIns="88900" rIns="45720" bIns="889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Emps</a:t>
            </a:r>
            <a:r>
              <a:rPr kumimoji="0" lang="en-US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/</a:t>
            </a:r>
            <a:r>
              <a:rPr kumimoji="0" lang="en-US" alt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Mgrs</a:t>
            </a:r>
            <a:endParaRPr kumimoji="0" lang="en-US" altLang="en-US" sz="2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79894" name="Line 58"/>
          <p:cNvSpPr>
            <a:spLocks noChangeShapeType="1"/>
          </p:cNvSpPr>
          <p:nvPr/>
        </p:nvSpPr>
        <p:spPr bwMode="auto">
          <a:xfrm flipV="1">
            <a:off x="3328988" y="5108575"/>
            <a:ext cx="0" cy="304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med" len="lg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88900" tIns="88900" rIns="88900" bIns="88900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79895" name="Line 59"/>
          <p:cNvSpPr>
            <a:spLocks noChangeShapeType="1"/>
          </p:cNvSpPr>
          <p:nvPr/>
        </p:nvSpPr>
        <p:spPr bwMode="auto">
          <a:xfrm flipV="1">
            <a:off x="6003925" y="5108575"/>
            <a:ext cx="0" cy="304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med" len="lg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88900" tIns="88900" rIns="88900" bIns="88900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79896" name="Line 60"/>
          <p:cNvSpPr>
            <a:spLocks noChangeShapeType="1"/>
          </p:cNvSpPr>
          <p:nvPr/>
        </p:nvSpPr>
        <p:spPr bwMode="auto">
          <a:xfrm flipV="1">
            <a:off x="9250363" y="5108575"/>
            <a:ext cx="0" cy="304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med" len="lg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88900" tIns="88900" rIns="88900" bIns="88900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79897" name="Text Box 61"/>
          <p:cNvSpPr txBox="1">
            <a:spLocks noChangeArrowheads="1"/>
          </p:cNvSpPr>
          <p:nvPr/>
        </p:nvSpPr>
        <p:spPr bwMode="auto">
          <a:xfrm>
            <a:off x="6997700" y="5408613"/>
            <a:ext cx="1047750" cy="487362"/>
          </a:xfrm>
          <a:prstGeom prst="rect">
            <a:avLst/>
          </a:prstGeom>
          <a:solidFill>
            <a:srgbClr val="FFCC00"/>
          </a:solidFill>
          <a:ln w="38100">
            <a:solidFill>
              <a:srgbClr val="000000"/>
            </a:solidFill>
            <a:miter lim="800000"/>
            <a:headEnd type="none" w="med" len="lg"/>
            <a:tailEnd type="none" w="med" len="lg"/>
          </a:ln>
        </p:spPr>
        <p:txBody>
          <a:bodyPr wrap="none" lIns="88900" tIns="88900" rIns="45720" bIns="889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# Emps</a:t>
            </a:r>
          </a:p>
        </p:txBody>
      </p:sp>
      <p:sp>
        <p:nvSpPr>
          <p:cNvPr id="79898" name="Line 62"/>
          <p:cNvSpPr>
            <a:spLocks noChangeShapeType="1"/>
          </p:cNvSpPr>
          <p:nvPr/>
        </p:nvSpPr>
        <p:spPr bwMode="auto">
          <a:xfrm flipV="1">
            <a:off x="7556500" y="5108575"/>
            <a:ext cx="0" cy="304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med" len="lg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88900" tIns="88900" rIns="88900" bIns="88900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79899" name="Rectangle 65"/>
          <p:cNvSpPr>
            <a:spLocks noChangeArrowheads="1"/>
          </p:cNvSpPr>
          <p:nvPr/>
        </p:nvSpPr>
        <p:spPr bwMode="auto">
          <a:xfrm>
            <a:off x="2315307" y="1041400"/>
            <a:ext cx="78486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eaLnBrk="0" fontAlgn="base" hangingPunct="0">
              <a:spcBef>
                <a:spcPts val="600"/>
              </a:spcBef>
              <a:spcAft>
                <a:spcPct val="0"/>
              </a:spcAft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</a:rPr>
              <a:t>Create a report that lists, for each department, the total number of managers, total number of employees, and the </a:t>
            </a:r>
            <a:r>
              <a:rPr lang="en-US" altLang="en-US" kern="0" dirty="0">
                <a:solidFill>
                  <a:prstClr val="black"/>
                </a:solidFill>
              </a:rPr>
              <a:t>Employee-to-Manager </a:t>
            </a: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</a:rPr>
              <a:t>(E/M) ratio. </a:t>
            </a:r>
          </a:p>
          <a:p>
            <a:pPr marL="0" marR="0" lvl="1" indent="0" defTabSz="91440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</a:rPr>
              <a:t>M/E Ratio= # Managers / # non-Manager Employees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</a:rPr>
              <a:t>A rough sketch of the desired report.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96935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Counting Rows Meeting a Specified Criteria</a:t>
            </a:r>
          </a:p>
        </p:txBody>
      </p:sp>
      <p:sp>
        <p:nvSpPr>
          <p:cNvPr id="80899" name="Rectangle 31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ct val="25000"/>
              </a:spcBef>
              <a:buNone/>
            </a:pPr>
            <a:r>
              <a:rPr lang="en-US" altLang="en-US" sz="2800" dirty="0"/>
              <a:t>This request is complicated by the need, in the same query, to count rows that </a:t>
            </a:r>
            <a:r>
              <a:rPr lang="en-US" altLang="en-US" sz="2800" b="1" dirty="0"/>
              <a:t>do</a:t>
            </a:r>
            <a:r>
              <a:rPr lang="en-US" altLang="en-US" sz="2800" dirty="0"/>
              <a:t> have </a:t>
            </a:r>
            <a:r>
              <a:rPr lang="en-US" altLang="en-US" sz="2800" b="1" dirty="0">
                <a:latin typeface="Courier New" panose="02070309020205020404" pitchFamily="49" charset="0"/>
              </a:rPr>
              <a:t>Manager</a:t>
            </a:r>
            <a:r>
              <a:rPr lang="en-US" altLang="en-US" sz="2800" dirty="0"/>
              <a:t> in the title, as well as rows that </a:t>
            </a:r>
            <a:r>
              <a:rPr lang="en-US" altLang="en-US" sz="2800" b="1" dirty="0"/>
              <a:t>do not</a:t>
            </a:r>
            <a:r>
              <a:rPr lang="en-US" altLang="en-US" sz="2800" dirty="0"/>
              <a:t>. You cannot use a WHERE clause to exclude either group.</a:t>
            </a:r>
          </a:p>
          <a:p>
            <a:pPr marL="0" indent="0">
              <a:spcBef>
                <a:spcPct val="25000"/>
              </a:spcBef>
              <a:buNone/>
            </a:pPr>
            <a:endParaRPr lang="en-US" altLang="en-US" sz="2800" dirty="0"/>
          </a:p>
          <a:p>
            <a:pPr marL="0" indent="0">
              <a:spcBef>
                <a:spcPct val="25000"/>
              </a:spcBef>
              <a:buNone/>
            </a:pPr>
            <a:endParaRPr lang="en-US" altLang="en-US" sz="2800" dirty="0"/>
          </a:p>
          <a:p>
            <a:pPr marL="0" indent="0">
              <a:spcBef>
                <a:spcPct val="25000"/>
              </a:spcBef>
              <a:buNone/>
            </a:pPr>
            <a:r>
              <a:rPr lang="en-US" altLang="en-US" sz="2800" dirty="0"/>
              <a:t>Use the FIND function in a Boolean expression to simplify the query.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73440C-80E8-4669-A6F9-DD7B2AF2A2A8}" type="slidenum">
              <a:rPr kumimoji="0" lang="en-US" altLang="en-US" sz="1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sp>
        <p:nvSpPr>
          <p:cNvPr id="80901" name="Text Box 3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</a:endParaRPr>
          </a:p>
        </p:txBody>
      </p:sp>
      <p:sp>
        <p:nvSpPr>
          <p:cNvPr id="80902" name="Rectangle 28"/>
          <p:cNvSpPr>
            <a:spLocks noChangeArrowheads="1"/>
          </p:cNvSpPr>
          <p:nvPr/>
        </p:nvSpPr>
        <p:spPr bwMode="auto">
          <a:xfrm>
            <a:off x="2209800" y="1071564"/>
            <a:ext cx="7848600" cy="304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25000"/>
              </a:spcBef>
              <a:spcAft>
                <a:spcPct val="0"/>
              </a:spcAft>
              <a:buClr>
                <a:prstClr val="black"/>
              </a:buClr>
              <a:buSzTx/>
              <a:buFont typeface="Monotype Sorts" panose="05010101010101010101" pitchFamily="2" charset="2"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85598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190"/>
          <p:cNvSpPr>
            <a:spLocks noGrp="1" noChangeArrowheads="1"/>
          </p:cNvSpPr>
          <p:nvPr>
            <p:ph type="title"/>
          </p:nvPr>
        </p:nvSpPr>
        <p:spPr>
          <a:xfrm>
            <a:off x="4356588" y="0"/>
            <a:ext cx="3478823" cy="569913"/>
          </a:xfrm>
        </p:spPr>
        <p:txBody>
          <a:bodyPr/>
          <a:lstStyle/>
          <a:p>
            <a:pPr eaLnBrk="1" hangingPunct="1"/>
            <a:r>
              <a:rPr lang="en-US" altLang="en-US" dirty="0"/>
              <a:t>The FIND Function </a:t>
            </a:r>
          </a:p>
        </p:txBody>
      </p:sp>
      <p:sp>
        <p:nvSpPr>
          <p:cNvPr id="81923" name="Rectangle 191"/>
          <p:cNvSpPr>
            <a:spLocks noGrp="1" noChangeArrowheads="1"/>
          </p:cNvSpPr>
          <p:nvPr>
            <p:ph idx="1"/>
          </p:nvPr>
        </p:nvSpPr>
        <p:spPr>
          <a:xfrm>
            <a:off x="442546" y="752477"/>
            <a:ext cx="9539654" cy="5786437"/>
          </a:xfrm>
        </p:spPr>
        <p:txBody>
          <a:bodyPr>
            <a:noAutofit/>
          </a:bodyPr>
          <a:lstStyle/>
          <a:p>
            <a:pPr marL="0" indent="0">
              <a:buNone/>
              <a:tabLst>
                <a:tab pos="1949450" algn="l"/>
              </a:tabLst>
              <a:defRPr/>
            </a:pPr>
            <a:r>
              <a:rPr lang="en-US" sz="2800" dirty="0"/>
              <a:t>The FIND function returns the starting position of the first</a:t>
            </a:r>
          </a:p>
          <a:p>
            <a:pPr marL="0" indent="0">
              <a:spcBef>
                <a:spcPct val="0"/>
              </a:spcBef>
              <a:buNone/>
              <a:tabLst>
                <a:tab pos="1949450" algn="l"/>
              </a:tabLst>
              <a:defRPr/>
            </a:pPr>
            <a:r>
              <a:rPr lang="en-US" sz="2800" dirty="0"/>
              <a:t>occurrence of a substring within a string (character value).</a:t>
            </a:r>
          </a:p>
          <a:p>
            <a:pPr marL="0" indent="0">
              <a:buNone/>
              <a:tabLst>
                <a:tab pos="1949450" algn="l"/>
              </a:tabLst>
              <a:defRPr/>
            </a:pPr>
            <a:r>
              <a:rPr lang="en-US" sz="2800" dirty="0"/>
              <a:t>General form of the FIND function: </a:t>
            </a:r>
          </a:p>
          <a:p>
            <a:pPr marL="0" indent="0">
              <a:buNone/>
              <a:tabLst>
                <a:tab pos="1949450" algn="l"/>
              </a:tabLst>
              <a:defRPr/>
            </a:pPr>
            <a:endParaRPr lang="en-US" sz="2800" dirty="0"/>
          </a:p>
          <a:p>
            <a:pPr marL="0" indent="0">
              <a:buNone/>
              <a:tabLst>
                <a:tab pos="1949450" algn="l"/>
              </a:tabLst>
              <a:defRPr/>
            </a:pPr>
            <a:endParaRPr lang="en-US" sz="2800" dirty="0"/>
          </a:p>
          <a:p>
            <a:pPr marL="0" indent="0">
              <a:buNone/>
              <a:tabLst>
                <a:tab pos="1949450" algn="l"/>
              </a:tabLst>
              <a:defRPr/>
            </a:pPr>
            <a:endParaRPr lang="en-US" sz="2800" dirty="0"/>
          </a:p>
          <a:p>
            <a:pPr marL="0" indent="0">
              <a:spcBef>
                <a:spcPct val="30000"/>
              </a:spcBef>
              <a:buNone/>
              <a:defRPr/>
            </a:pPr>
            <a:r>
              <a:rPr lang="en-US" sz="2800" i="1" dirty="0"/>
              <a:t>string	</a:t>
            </a:r>
            <a:r>
              <a:rPr lang="en-US" sz="2800" dirty="0"/>
              <a:t>constant, variable, or expression to be searched</a:t>
            </a:r>
          </a:p>
          <a:p>
            <a:pPr marL="0" indent="0">
              <a:spcBef>
                <a:spcPct val="30000"/>
              </a:spcBef>
              <a:buNone/>
              <a:defRPr/>
            </a:pPr>
            <a:r>
              <a:rPr lang="en-US" sz="2800" i="1" dirty="0"/>
              <a:t>substring		</a:t>
            </a:r>
            <a:r>
              <a:rPr lang="en-US" sz="2800" dirty="0"/>
              <a:t>constant, variable, or expression sought within the string</a:t>
            </a:r>
          </a:p>
          <a:p>
            <a:pPr marL="0" indent="0">
              <a:spcBef>
                <a:spcPct val="30000"/>
              </a:spcBef>
              <a:buNone/>
              <a:defRPr/>
            </a:pPr>
            <a:r>
              <a:rPr lang="en-US" sz="2800" i="1" dirty="0"/>
              <a:t>modifiers	</a:t>
            </a:r>
            <a:r>
              <a:rPr lang="en-US" sz="2800" dirty="0"/>
              <a:t>i=ignore case, t=trim trailing blanks</a:t>
            </a:r>
          </a:p>
          <a:p>
            <a:pPr marL="0" indent="0">
              <a:spcBef>
                <a:spcPct val="30000"/>
              </a:spcBef>
              <a:buNone/>
              <a:defRPr/>
            </a:pPr>
            <a:r>
              <a:rPr lang="en-US" sz="2800" i="1" dirty="0"/>
              <a:t>startpos	</a:t>
            </a:r>
            <a:r>
              <a:rPr lang="en-US" sz="2800" dirty="0"/>
              <a:t>an integer specifying the start position and direction of the search 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4D417D-5DAC-4FE3-B46E-0F0B54A38147}" type="slidenum">
              <a:rPr kumimoji="0" lang="en-US" altLang="en-US" sz="1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sp>
        <p:nvSpPr>
          <p:cNvPr id="195732" name="Text Box 148"/>
          <p:cNvSpPr txBox="1">
            <a:spLocks noChangeArrowheads="1"/>
          </p:cNvSpPr>
          <p:nvPr/>
        </p:nvSpPr>
        <p:spPr bwMode="auto">
          <a:xfrm>
            <a:off x="1400419" y="2447193"/>
            <a:ext cx="6718300" cy="677863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 type="none" w="med" len="lg"/>
            <a:tailEnd type="none" w="med" len="lg"/>
          </a:ln>
          <a:effectLst>
            <a:outerShdw dist="107763" dir="2700000" algn="ctr" rotWithShape="0">
              <a:srgbClr val="C0C0C0">
                <a:alpha val="50000"/>
              </a:srgbClr>
            </a:outerShdw>
          </a:effectLst>
        </p:spPr>
        <p:txBody>
          <a:bodyPr wrap="none" lIns="88900" tIns="152400" bIns="152400">
            <a:spAutoFit/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FIND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(</a:t>
            </a: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string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, </a:t>
            </a: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substring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&lt;,</a:t>
            </a: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modifier(s)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&gt;&lt;,</a:t>
            </a: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startpos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&gt;)</a:t>
            </a:r>
          </a:p>
        </p:txBody>
      </p:sp>
    </p:spTree>
    <p:extLst>
      <p:ext uri="{BB962C8B-B14F-4D97-AF65-F5344CB8AC3E}">
        <p14:creationId xmlns:p14="http://schemas.microsoft.com/office/powerpoint/2010/main" val="1414965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27904" y="264543"/>
            <a:ext cx="2161032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Example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DF35A-4C6D-4E86-8132-5B0FB55E4014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15896" y="1739360"/>
            <a:ext cx="950671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one;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job_title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"Administration Manager"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x=find(Job_Title,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"manager"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4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i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one;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9352" y="4317492"/>
            <a:ext cx="3009900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34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/>
              <a:t>The FIND Function -- Find the starting position of the substring </a:t>
            </a:r>
            <a:r>
              <a:rPr lang="en-US" altLang="en-US" sz="4000" b="1" dirty="0">
                <a:latin typeface="Courier New" panose="02070309020205020404" pitchFamily="49" charset="0"/>
              </a:rPr>
              <a:t>Manager</a:t>
            </a:r>
            <a:r>
              <a:rPr lang="en-US" altLang="en-US" dirty="0"/>
              <a:t> in the character variable </a:t>
            </a:r>
            <a:r>
              <a:rPr lang="en-US" altLang="en-US" sz="4000" b="1" dirty="0" err="1">
                <a:latin typeface="Courier New" panose="02070309020205020404" pitchFamily="49" charset="0"/>
              </a:rPr>
              <a:t>Job_Title</a:t>
            </a:r>
            <a:r>
              <a:rPr lang="en-US" altLang="en-US" dirty="0"/>
              <a:t>.</a:t>
            </a:r>
          </a:p>
        </p:txBody>
      </p:sp>
      <p:sp>
        <p:nvSpPr>
          <p:cNvPr id="82947" name="Rectangle 57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/>
              <a:t> 	</a:t>
            </a:r>
            <a:endParaRPr lang="en-US" altLang="en-US" sz="2800" b="1" dirty="0"/>
          </a:p>
          <a:p>
            <a:pPr marL="0" indent="0">
              <a:buNone/>
            </a:pPr>
            <a:endParaRPr lang="en-US" altLang="en-US" sz="2800" b="1" dirty="0">
              <a:latin typeface="Courier New" panose="02070309020205020404" pitchFamily="49" charset="0"/>
            </a:endParaRPr>
          </a:p>
          <a:p>
            <a:pPr marL="0" indent="0">
              <a:buNone/>
            </a:pPr>
            <a:endParaRPr lang="en-US" altLang="en-US" sz="2800" b="1" dirty="0">
              <a:latin typeface="Courier New" panose="02070309020205020404" pitchFamily="49" charset="0"/>
            </a:endParaRPr>
          </a:p>
          <a:p>
            <a:pPr marL="0" indent="0">
              <a:buNone/>
            </a:pPr>
            <a:endParaRPr lang="en-US" altLang="en-US" sz="2800" b="1" dirty="0">
              <a:latin typeface="Courier New" panose="02070309020205020404" pitchFamily="49" charset="0"/>
            </a:endParaRPr>
          </a:p>
          <a:p>
            <a:pPr marL="0" indent="0">
              <a:buNone/>
            </a:pPr>
            <a:endParaRPr lang="en-US" altLang="en-US" sz="2800" b="1" dirty="0">
              <a:latin typeface="Courier New" panose="02070309020205020404" pitchFamily="49" charset="0"/>
            </a:endParaRPr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The value returned by the FIND function is 16.</a:t>
            </a:r>
          </a:p>
        </p:txBody>
      </p:sp>
      <p:sp>
        <p:nvSpPr>
          <p:cNvPr id="13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2D309CE-E885-4F72-99F7-04A6F139962D}" type="slidenum">
              <a:rPr kumimoji="0" lang="en-US" altLang="en-US" sz="1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sp>
        <p:nvSpPr>
          <p:cNvPr id="82949" name="Rectangle 4"/>
          <p:cNvSpPr>
            <a:spLocks noChangeArrowheads="1"/>
          </p:cNvSpPr>
          <p:nvPr/>
        </p:nvSpPr>
        <p:spPr bwMode="auto">
          <a:xfrm>
            <a:off x="2209800" y="1143000"/>
            <a:ext cx="78486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prstClr val="black"/>
              </a:buClr>
              <a:buSzTx/>
              <a:buFont typeface="Monotype Sorts" panose="05010101010101010101" pitchFamily="2" charset="2"/>
              <a:buNone/>
              <a:tabLst/>
              <a:defRPr/>
            </a:pPr>
            <a:endParaRPr kumimoji="0" lang="en-US" altLang="en-US" sz="2800" b="1" i="0" u="none" strike="noStrike" kern="0" cap="none" spc="0" normalizeH="0" baseline="0" noProof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</a:endParaRPr>
          </a:p>
        </p:txBody>
      </p:sp>
      <p:graphicFrame>
        <p:nvGraphicFramePr>
          <p:cNvPr id="197219" name="Group 611"/>
          <p:cNvGraphicFramePr>
            <a:graphicFrameLocks noGrp="1"/>
          </p:cNvGraphicFramePr>
          <p:nvPr/>
        </p:nvGraphicFramePr>
        <p:xfrm>
          <a:off x="2108200" y="3352800"/>
          <a:ext cx="7937500" cy="1062038"/>
        </p:xfrm>
        <a:graphic>
          <a:graphicData uri="http://schemas.openxmlformats.org/drawingml/2006/table">
            <a:tbl>
              <a:tblPr/>
              <a:tblGrid>
                <a:gridCol w="317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286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</a:tblGrid>
              <a:tr h="426848">
                <a:tc gridSpan="9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Job_Title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1</a:t>
                      </a:r>
                    </a:p>
                  </a:txBody>
                  <a:tcPr marL="88900" marR="8890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noProof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marL="88900" marR="8890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noProof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marL="88900" marR="8890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noProof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marL="88900" marR="8890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noProof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marL="88900" marR="8890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noProof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marL="88900" marR="8890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noProof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marL="88900" marR="8890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noProof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marL="88900" marR="8890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noProof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marL="88900" marR="8890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noProof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marL="88900" marR="8890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marL="88900" marR="8890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noProof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marL="88900" marR="8890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noProof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marL="88900" marR="8890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noProof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marL="88900" marR="8890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noProof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marL="88900" marR="8890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noProof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marL="88900" marR="8890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759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1</a:t>
                      </a:r>
                    </a:p>
                  </a:txBody>
                  <a:tcPr marL="88900" marR="889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marL="88900" marR="889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3</a:t>
                      </a:r>
                    </a:p>
                  </a:txBody>
                  <a:tcPr marL="88900" marR="889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4</a:t>
                      </a:r>
                    </a:p>
                  </a:txBody>
                  <a:tcPr marL="88900" marR="889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5</a:t>
                      </a:r>
                    </a:p>
                  </a:txBody>
                  <a:tcPr marL="88900" marR="889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6</a:t>
                      </a:r>
                    </a:p>
                  </a:txBody>
                  <a:tcPr marL="88900" marR="889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7</a:t>
                      </a:r>
                    </a:p>
                  </a:txBody>
                  <a:tcPr marL="88900" marR="889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8</a:t>
                      </a:r>
                    </a:p>
                  </a:txBody>
                  <a:tcPr marL="88900" marR="889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9</a:t>
                      </a:r>
                    </a:p>
                  </a:txBody>
                  <a:tcPr marL="88900" marR="889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0</a:t>
                      </a:r>
                    </a:p>
                  </a:txBody>
                  <a:tcPr marL="88900" marR="889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1</a:t>
                      </a:r>
                    </a:p>
                  </a:txBody>
                  <a:tcPr marL="88900" marR="889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marL="88900" marR="889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3</a:t>
                      </a:r>
                    </a:p>
                  </a:txBody>
                  <a:tcPr marL="88900" marR="889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4</a:t>
                      </a:r>
                    </a:p>
                  </a:txBody>
                  <a:tcPr marL="88900" marR="889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5</a:t>
                      </a:r>
                    </a:p>
                  </a:txBody>
                  <a:tcPr marL="88900" marR="889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6</a:t>
                      </a:r>
                    </a:p>
                  </a:txBody>
                  <a:tcPr marL="88900" marR="889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7</a:t>
                      </a:r>
                    </a:p>
                  </a:txBody>
                  <a:tcPr marL="88900" marR="889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8</a:t>
                      </a:r>
                    </a:p>
                  </a:txBody>
                  <a:tcPr marL="88900" marR="889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9</a:t>
                      </a:r>
                    </a:p>
                  </a:txBody>
                  <a:tcPr marL="88900" marR="889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0</a:t>
                      </a:r>
                    </a:p>
                  </a:txBody>
                  <a:tcPr marL="88900" marR="889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1</a:t>
                      </a:r>
                    </a:p>
                  </a:txBody>
                  <a:tcPr marL="88900" marR="889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marL="88900" marR="889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3</a:t>
                      </a:r>
                    </a:p>
                  </a:txBody>
                  <a:tcPr marL="88900" marR="889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4</a:t>
                      </a:r>
                    </a:p>
                  </a:txBody>
                  <a:tcPr marL="88900" marR="889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5</a:t>
                      </a:r>
                    </a:p>
                  </a:txBody>
                  <a:tcPr marL="88900" marR="8890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759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A</a:t>
                      </a:r>
                    </a:p>
                  </a:txBody>
                  <a:tcPr marL="88900" marR="889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 cap="flat">
                      <a:noFill/>
                    </a:lnTlToBr>
                    <a:lnBlToTr cap="flat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d</a:t>
                      </a:r>
                    </a:p>
                  </a:txBody>
                  <a:tcPr marL="88900" marR="889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m</a:t>
                      </a:r>
                    </a:p>
                  </a:txBody>
                  <a:tcPr marL="88900" marR="889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i</a:t>
                      </a:r>
                    </a:p>
                  </a:txBody>
                  <a:tcPr marL="88900" marR="889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n</a:t>
                      </a:r>
                    </a:p>
                  </a:txBody>
                  <a:tcPr marL="88900" marR="889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i</a:t>
                      </a:r>
                    </a:p>
                  </a:txBody>
                  <a:tcPr marL="88900" marR="889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s</a:t>
                      </a:r>
                    </a:p>
                  </a:txBody>
                  <a:tcPr marL="88900" marR="889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t</a:t>
                      </a:r>
                    </a:p>
                  </a:txBody>
                  <a:tcPr marL="88900" marR="889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r</a:t>
                      </a:r>
                    </a:p>
                  </a:txBody>
                  <a:tcPr marL="88900" marR="889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a</a:t>
                      </a:r>
                    </a:p>
                  </a:txBody>
                  <a:tcPr marL="88900" marR="889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t</a:t>
                      </a:r>
                    </a:p>
                  </a:txBody>
                  <a:tcPr marL="88900" marR="889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i</a:t>
                      </a:r>
                    </a:p>
                  </a:txBody>
                  <a:tcPr marL="88900" marR="889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o</a:t>
                      </a:r>
                    </a:p>
                  </a:txBody>
                  <a:tcPr marL="88900" marR="889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n</a:t>
                      </a:r>
                    </a:p>
                  </a:txBody>
                  <a:tcPr marL="88900" marR="889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noProof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marL="88900" marR="889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M</a:t>
                      </a:r>
                    </a:p>
                  </a:txBody>
                  <a:tcPr marL="88900" marR="889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a</a:t>
                      </a:r>
                    </a:p>
                  </a:txBody>
                  <a:tcPr marL="88900" marR="889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n</a:t>
                      </a:r>
                    </a:p>
                  </a:txBody>
                  <a:tcPr marL="88900" marR="889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a</a:t>
                      </a:r>
                    </a:p>
                  </a:txBody>
                  <a:tcPr marL="88900" marR="889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g</a:t>
                      </a:r>
                    </a:p>
                  </a:txBody>
                  <a:tcPr marL="88900" marR="889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e</a:t>
                      </a:r>
                    </a:p>
                  </a:txBody>
                  <a:tcPr marL="88900" marR="889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r</a:t>
                      </a:r>
                    </a:p>
                  </a:txBody>
                  <a:tcPr marL="88900" marR="889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noProof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marL="88900" marR="889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noProof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marL="88900" marR="889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noProof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marL="88900" marR="889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3049" name="Text Box 516"/>
          <p:cNvSpPr txBox="1">
            <a:spLocks noChangeArrowheads="1"/>
          </p:cNvSpPr>
          <p:nvPr/>
        </p:nvSpPr>
        <p:spPr bwMode="auto">
          <a:xfrm>
            <a:off x="3303955" y="2651069"/>
            <a:ext cx="5448607" cy="416524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/>
            </a:solidFill>
            <a:miter lim="800000"/>
            <a:headEnd type="none" w="med" len="lg"/>
            <a:tailEnd type="none" w="med" len="lg"/>
          </a:ln>
        </p:spPr>
        <p:txBody>
          <a:bodyPr wrap="none" lIns="50800" tIns="50800" rIns="50800" bIns="508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</a:rPr>
              <a:t>find(Job_Title,"manager","</a:t>
            </a:r>
            <a:r>
              <a:rPr kumimoji="0" lang="en-US" altLang="en-US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</a:rPr>
              <a:t>i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</a:rPr>
              <a:t>")</a:t>
            </a:r>
          </a:p>
        </p:txBody>
      </p:sp>
      <p:sp>
        <p:nvSpPr>
          <p:cNvPr id="83050" name="Rectangle 517"/>
          <p:cNvSpPr>
            <a:spLocks noChangeArrowheads="1"/>
          </p:cNvSpPr>
          <p:nvPr/>
        </p:nvSpPr>
        <p:spPr bwMode="auto">
          <a:xfrm>
            <a:off x="2209800" y="4648200"/>
            <a:ext cx="800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prstClr val="black"/>
              </a:buClr>
              <a:buSzTx/>
              <a:buFont typeface="Monotype Sorts" panose="05010101010101010101" pitchFamily="2" charset="2"/>
              <a:buNone/>
              <a:tabLst/>
              <a:defRPr/>
            </a:pPr>
            <a:endParaRPr kumimoji="0" lang="en-US" altLang="en-US" sz="2800" b="1" i="0" u="none" strike="noStrike" kern="0" cap="none" spc="0" normalizeH="0" baseline="0" noProof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</a:endParaRPr>
          </a:p>
        </p:txBody>
      </p:sp>
      <p:sp>
        <p:nvSpPr>
          <p:cNvPr id="83051" name="AutoShape 519"/>
          <p:cNvSpPr>
            <a:spLocks noChangeArrowheads="1"/>
          </p:cNvSpPr>
          <p:nvPr/>
        </p:nvSpPr>
        <p:spPr bwMode="auto">
          <a:xfrm rot="5400000">
            <a:off x="6848475" y="3457575"/>
            <a:ext cx="381000" cy="304800"/>
          </a:xfrm>
          <a:prstGeom prst="rightArrow">
            <a:avLst>
              <a:gd name="adj1" fmla="val 49343"/>
              <a:gd name="adj2" fmla="val 46464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6601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A76B06-C7A8-4B3B-9A2E-D94337E278D2}" type="slidenum">
              <a:rPr kumimoji="0" lang="en-US" alt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800" b="0" i="0" u="none" strike="noStrike" kern="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67127" y="294446"/>
            <a:ext cx="94103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If the substring is not found in string, FIND returns a value of 0. </a:t>
            </a:r>
          </a:p>
        </p:txBody>
      </p:sp>
      <p:sp>
        <p:nvSpPr>
          <p:cNvPr id="4" name="Rectangle 3"/>
          <p:cNvSpPr/>
          <p:nvPr/>
        </p:nvSpPr>
        <p:spPr>
          <a:xfrm>
            <a:off x="1150135" y="1455896"/>
            <a:ext cx="1104186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one;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job_title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"Administration Manager"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x=find(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Job_Title,</a:t>
            </a:r>
            <a:r>
              <a:rPr lang="en-US" sz="24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"manager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one;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1841" y="4376737"/>
            <a:ext cx="2952750" cy="84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2642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3"/>
          <p:cNvSpPr>
            <a:spLocks noGrp="1" noChangeArrowheads="1"/>
          </p:cNvSpPr>
          <p:nvPr>
            <p:ph type="title"/>
          </p:nvPr>
        </p:nvSpPr>
        <p:spPr>
          <a:xfrm>
            <a:off x="3396760" y="0"/>
            <a:ext cx="5043853" cy="729994"/>
          </a:xfrm>
        </p:spPr>
        <p:txBody>
          <a:bodyPr/>
          <a:lstStyle/>
          <a:p>
            <a:pPr eaLnBrk="1" hangingPunct="1"/>
            <a:r>
              <a:rPr lang="en-US" altLang="en-US" dirty="0"/>
              <a:t>Using Boolean Expressions</a:t>
            </a:r>
          </a:p>
        </p:txBody>
      </p:sp>
      <p:sp>
        <p:nvSpPr>
          <p:cNvPr id="83971" name="Rectangle 4"/>
          <p:cNvSpPr>
            <a:spLocks noGrp="1" noChangeArrowheads="1"/>
          </p:cNvSpPr>
          <p:nvPr>
            <p:ph idx="1"/>
          </p:nvPr>
        </p:nvSpPr>
        <p:spPr>
          <a:xfrm>
            <a:off x="281354" y="931145"/>
            <a:ext cx="9372600" cy="12648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2800" dirty="0"/>
              <a:t>Boolean expressions evaluate to TRUE (1) or FALSE (0). They are used in this SELECT list to distinguish rows that have </a:t>
            </a:r>
            <a:r>
              <a:rPr lang="en-US" altLang="en-US" sz="2800" b="1" dirty="0">
                <a:latin typeface="Courier New" panose="02070309020205020404" pitchFamily="49" charset="0"/>
              </a:rPr>
              <a:t>Manager</a:t>
            </a:r>
            <a:r>
              <a:rPr lang="en-US" altLang="en-US" sz="2800" dirty="0"/>
              <a:t> in the </a:t>
            </a:r>
            <a:r>
              <a:rPr lang="en-US" altLang="en-US" sz="2800" b="1" dirty="0" err="1">
                <a:latin typeface="Courier New" panose="02070309020205020404" pitchFamily="49" charset="0"/>
              </a:rPr>
              <a:t>Job_Title</a:t>
            </a:r>
            <a:r>
              <a:rPr lang="en-US" altLang="en-US" sz="2800" dirty="0"/>
              <a:t> column.</a:t>
            </a:r>
          </a:p>
          <a:p>
            <a:pPr marL="0" indent="0">
              <a:buNone/>
            </a:pPr>
            <a:endParaRPr lang="en-US" altLang="en-US" sz="2800" dirty="0"/>
          </a:p>
          <a:p>
            <a:pPr marL="0" indent="0">
              <a:buNone/>
            </a:pPr>
            <a:endParaRPr lang="en-US" altLang="en-US" sz="2800" dirty="0"/>
          </a:p>
          <a:p>
            <a:pPr marL="0" indent="0">
              <a:buNone/>
            </a:pPr>
            <a:endParaRPr lang="en-US" altLang="en-US" sz="2800" dirty="0"/>
          </a:p>
          <a:p>
            <a:pPr marL="0" indent="0">
              <a:buNone/>
            </a:pPr>
            <a:endParaRPr lang="en-US" altLang="en-US" sz="2800" dirty="0"/>
          </a:p>
          <a:p>
            <a:pPr marL="0" indent="0">
              <a:buNone/>
            </a:pPr>
            <a:endParaRPr lang="en-US" altLang="en-US" sz="2800" dirty="0"/>
          </a:p>
          <a:p>
            <a:pPr marL="0" indent="0">
              <a:buNone/>
            </a:pPr>
            <a:endParaRPr lang="en-US" altLang="en-US" sz="2800" dirty="0"/>
          </a:p>
          <a:p>
            <a:pPr marL="0" indent="0">
              <a:buNone/>
            </a:pPr>
            <a:endParaRPr lang="en-US" altLang="en-US" sz="2800" dirty="0"/>
          </a:p>
          <a:p>
            <a:pPr marL="0" indent="0">
              <a:buNone/>
            </a:pPr>
            <a:endParaRPr lang="en-US" altLang="en-US" sz="2800" dirty="0"/>
          </a:p>
        </p:txBody>
      </p:sp>
      <p:sp>
        <p:nvSpPr>
          <p:cNvPr id="1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781C85-7CB0-4C95-B5C6-3A138800BC98}" type="slidenum">
              <a:rPr kumimoji="0" lang="en-US" altLang="en-US" sz="1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1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sp>
        <p:nvSpPr>
          <p:cNvPr id="83973" name="Rectangle 2"/>
          <p:cNvSpPr>
            <a:spLocks noChangeArrowheads="1"/>
          </p:cNvSpPr>
          <p:nvPr/>
        </p:nvSpPr>
        <p:spPr bwMode="auto">
          <a:xfrm>
            <a:off x="2197100" y="2819400"/>
            <a:ext cx="61722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83975" name="Text Box 11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</a:endParaRPr>
          </a:p>
        </p:txBody>
      </p:sp>
      <p:sp>
        <p:nvSpPr>
          <p:cNvPr id="83976" name="Text Box 14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AS Monospace" panose="020B0609020202020204" pitchFamily="49" charset="0"/>
            </a:endParaRPr>
          </a:p>
        </p:txBody>
      </p:sp>
      <p:sp>
        <p:nvSpPr>
          <p:cNvPr id="83977" name="Text Box 16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</a:endParaRPr>
          </a:p>
        </p:txBody>
      </p:sp>
      <p:sp>
        <p:nvSpPr>
          <p:cNvPr id="83978" name="Text Box 19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</a:endParaRPr>
          </a:p>
        </p:txBody>
      </p:sp>
      <p:sp>
        <p:nvSpPr>
          <p:cNvPr id="83979" name="Text Box 21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83577" y="2397127"/>
            <a:ext cx="1152671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Lucida Console" panose="020B0609040504020204" pitchFamily="49" charset="0"/>
              </a:rPr>
              <a:t>proc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Lucida Console" panose="020B0609040504020204" pitchFamily="49" charset="0"/>
              </a:rPr>
              <a:t>sql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Lucida Console" panose="020B0609040504020204" pitchFamily="49" charset="0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 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</a:rPr>
              <a:t>select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Department,Job_Title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,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         (find(Job_Title,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800080"/>
                </a:solidFill>
                <a:effectLst/>
                <a:uLnTx/>
                <a:uFillTx/>
                <a:latin typeface="Lucida Console" panose="020B0609040504020204" pitchFamily="49" charset="0"/>
              </a:rPr>
              <a:t>"manager"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,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800080"/>
                </a:solidFill>
                <a:effectLst/>
                <a:uLnTx/>
                <a:uFillTx/>
                <a:latin typeface="Lucida Console" panose="020B0609040504020204" pitchFamily="49" charset="0"/>
              </a:rPr>
              <a:t>"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800080"/>
                </a:solidFill>
                <a:effectLst/>
                <a:uLnTx/>
                <a:uFillTx/>
                <a:latin typeface="Lucida Console" panose="020B0609040504020204" pitchFamily="49" charset="0"/>
              </a:rPr>
              <a:t>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800080"/>
                </a:solidFill>
                <a:effectLst/>
                <a:uLnTx/>
                <a:uFillTx/>
                <a:latin typeface="Lucida Console" panose="020B0609040504020204" pitchFamily="49" charset="0"/>
              </a:rPr>
              <a:t>"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) &gt;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8080"/>
                </a:solidFill>
                <a:effectLst/>
                <a:uLnTx/>
                <a:uFillTx/>
                <a:latin typeface="Lucida Console" panose="020B0609040504020204" pitchFamily="49" charset="0"/>
              </a:rPr>
              <a:t>0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        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800080"/>
                </a:solidFill>
                <a:effectLst/>
                <a:uLnTx/>
                <a:uFillTx/>
                <a:latin typeface="Lucida Console" panose="020B0609040504020204" pitchFamily="49" charset="0"/>
              </a:rPr>
              <a:t>"Manager"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    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</a:rPr>
              <a:t>from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orion.Employee_Organization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ucida Console" panose="020B0609040504020204" pitchFamily="49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Lucida Console" panose="020B0609040504020204" pitchFamily="49" charset="0"/>
              </a:rPr>
              <a:t>quit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;</a:t>
            </a:r>
          </a:p>
        </p:txBody>
      </p:sp>
      <p:sp>
        <p:nvSpPr>
          <p:cNvPr id="3" name="Rectangle 2"/>
          <p:cNvSpPr/>
          <p:nvPr/>
        </p:nvSpPr>
        <p:spPr>
          <a:xfrm>
            <a:off x="483576" y="5477085"/>
            <a:ext cx="10870223" cy="86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68580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The Boolean expression will produce the value 1 when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</a:rPr>
              <a:t>Job_Title</a:t>
            </a:r>
            <a:r>
              <a:rPr kumimoji="0" lang="en-US" altLang="en-US" sz="21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r>
              <a:rPr kumimoji="0" lang="en-US" altLang="en-US" sz="2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contains the word 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</a:rPr>
              <a:t>Manager</a:t>
            </a:r>
            <a:r>
              <a:rPr kumimoji="0" lang="en-US" altLang="en-US" sz="2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and 0 when it does not.</a:t>
            </a:r>
          </a:p>
        </p:txBody>
      </p:sp>
    </p:spTree>
    <p:extLst>
      <p:ext uri="{BB962C8B-B14F-4D97-AF65-F5344CB8AC3E}">
        <p14:creationId xmlns:p14="http://schemas.microsoft.com/office/powerpoint/2010/main" val="32328248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18"/>
          <p:cNvSpPr>
            <a:spLocks noGrp="1" noChangeArrowheads="1"/>
          </p:cNvSpPr>
          <p:nvPr>
            <p:ph type="title"/>
          </p:nvPr>
        </p:nvSpPr>
        <p:spPr>
          <a:xfrm>
            <a:off x="838200" y="171208"/>
            <a:ext cx="10515600" cy="892173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Using Boolean Expressions -- For each department, calculate the percentage of people with the word </a:t>
            </a:r>
            <a:r>
              <a:rPr lang="en-US" altLang="en-US" i="1" dirty="0"/>
              <a:t>Manager</a:t>
            </a:r>
            <a:r>
              <a:rPr lang="en-US" altLang="en-US" dirty="0"/>
              <a:t> in the job title.</a:t>
            </a:r>
            <a:br>
              <a:rPr lang="en-US" altLang="en-US" dirty="0"/>
            </a:br>
            <a:endParaRPr lang="en-US" altLang="en-US" dirty="0"/>
          </a:p>
        </p:txBody>
      </p:sp>
      <p:sp>
        <p:nvSpPr>
          <p:cNvPr id="1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F6E4D8-B587-4381-AA0C-B5ECFF390126}" type="slidenum">
              <a:rPr kumimoji="0" lang="en-US" altLang="en-US" sz="1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1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sp>
        <p:nvSpPr>
          <p:cNvPr id="86021" name="Rectangle 5"/>
          <p:cNvSpPr>
            <a:spLocks noChangeArrowheads="1"/>
          </p:cNvSpPr>
          <p:nvPr/>
        </p:nvSpPr>
        <p:spPr bwMode="auto">
          <a:xfrm>
            <a:off x="1905000" y="1019176"/>
            <a:ext cx="83820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lIns="0" tIns="0" rIns="0" bIns="0"/>
          <a:lstStyle>
            <a:lvl1pPr>
              <a:tabLst>
                <a:tab pos="1428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1428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1428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1428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1428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28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28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28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28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28750" algn="l"/>
              </a:tabLst>
              <a:defRPr/>
            </a:pPr>
            <a:endParaRPr kumimoji="0" lang="en-US" altLang="en-US" sz="2400" b="0" i="0" u="none" strike="noStrike" kern="0" cap="none" spc="0" normalizeH="0" baseline="0" noProof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09016" y="1509713"/>
            <a:ext cx="1077163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"Manager to Employee Ratios"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Department,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sum((find(Job_Title,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"manager"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4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i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 &gt;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))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Managers,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sum((find(Job_Title,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"manager"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4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i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 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))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Employees,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calculated Employees/calculated Managers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"E/M Ratio"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format=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8.3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orion.Employee_Organization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group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Department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5837560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WARE-AUD-PRESENTER-NOTES" val="m03p3.sas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WARE-AUD-PRESENTER-NOTES" val="m03p3.sas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WARE-AUD-PRESENTER-NOTES" val="m03p3.sas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449</Words>
  <Application>Microsoft Office PowerPoint</Application>
  <PresentationFormat>Widescreen</PresentationFormat>
  <Paragraphs>151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20" baseType="lpstr">
      <vt:lpstr>Arial</vt:lpstr>
      <vt:lpstr>Calibri</vt:lpstr>
      <vt:lpstr>Calibri Light</vt:lpstr>
      <vt:lpstr>Comic Sans MS</vt:lpstr>
      <vt:lpstr>Courier New</vt:lpstr>
      <vt:lpstr>Lucida Console</vt:lpstr>
      <vt:lpstr>Monotype Sorts</vt:lpstr>
      <vt:lpstr>SAS Monospace</vt:lpstr>
      <vt:lpstr>Times New Roman</vt:lpstr>
      <vt:lpstr>Office Theme</vt:lpstr>
      <vt:lpstr>1_Office Theme</vt:lpstr>
      <vt:lpstr>A more complex example</vt:lpstr>
      <vt:lpstr>PowerPoint Presentation</vt:lpstr>
      <vt:lpstr>Counting Rows Meeting a Specified Criteria</vt:lpstr>
      <vt:lpstr>The FIND Function </vt:lpstr>
      <vt:lpstr>Example</vt:lpstr>
      <vt:lpstr>The FIND Function -- Find the starting position of the substring Manager in the character variable Job_Title.</vt:lpstr>
      <vt:lpstr>PowerPoint Presentation</vt:lpstr>
      <vt:lpstr>Using Boolean Expressions</vt:lpstr>
      <vt:lpstr>Using Boolean Expressions -- For each department, calculate the percentage of people with the word Manager in the job title.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more complex example</dc:title>
  <dc:creator>Dan McGee</dc:creator>
  <cp:lastModifiedBy>Dan McGee</cp:lastModifiedBy>
  <cp:revision>3</cp:revision>
  <dcterms:created xsi:type="dcterms:W3CDTF">2016-12-27T17:49:46Z</dcterms:created>
  <dcterms:modified xsi:type="dcterms:W3CDTF">2017-01-01T19:04:58Z</dcterms:modified>
</cp:coreProperties>
</file>