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7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38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6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87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06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79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61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4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213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041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57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752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9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6710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5266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13229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6438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2831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3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6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1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78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894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402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9E98D-25BF-42BB-99EE-ED064A138B10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5212-5DFE-4462-AA9D-AB1785559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8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E7996-078C-4EFD-970F-A8E905AAD03F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C3AA-F3CC-43A3-996E-E26A049FA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99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42288" y="2569464"/>
            <a:ext cx="10052304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Meta Analysis -- The Fixed Effects Model</a:t>
            </a:r>
          </a:p>
        </p:txBody>
      </p:sp>
    </p:spTree>
    <p:extLst>
      <p:ext uri="{BB962C8B-B14F-4D97-AF65-F5344CB8AC3E}">
        <p14:creationId xmlns:p14="http://schemas.microsoft.com/office/powerpoint/2010/main" val="219490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838200"/>
            <a:ext cx="8643256" cy="5852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 txBox="1">
            <a:spLocks/>
          </p:cNvSpPr>
          <p:nvPr/>
        </p:nvSpPr>
        <p:spPr>
          <a:xfrm>
            <a:off x="1897062" y="0"/>
            <a:ext cx="82296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Meta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857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217" y="402972"/>
            <a:ext cx="8823325" cy="585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7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76B06-C7A8-4B3B-9A2E-D94337E278D2}" type="slidenum">
              <a:rPr lang="en-US" altLang="en-US" sz="1800" ker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altLang="en-US" sz="1800" kern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32842" y="922438"/>
            <a:ext cx="8176847" cy="5101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kern="0" dirty="0">
                <a:solidFill>
                  <a:srgbClr val="008000"/>
                </a:solidFill>
                <a:latin typeface="Lucida Console" panose="020B0609040504020204" pitchFamily="49" charset="0"/>
              </a:rPr>
              <a:t>/*Specialist care for stroke patients from nine studies: comparing specialist</a:t>
            </a:r>
          </a:p>
          <a:p>
            <a:r>
              <a:rPr lang="en-US" sz="1050" kern="0" dirty="0">
                <a:solidFill>
                  <a:srgbClr val="008000"/>
                </a:solidFill>
                <a:latin typeface="Lucida Console" panose="020B0609040504020204" pitchFamily="49" charset="0"/>
              </a:rPr>
              <a:t>multidisciplinary team care for managing stroke inpatients with routine management</a:t>
            </a:r>
          </a:p>
          <a:p>
            <a:r>
              <a:rPr lang="en-US" sz="1050" kern="0" dirty="0">
                <a:solidFill>
                  <a:srgbClr val="008000"/>
                </a:solidFill>
                <a:latin typeface="Lucida Console" panose="020B0609040504020204" pitchFamily="49" charset="0"/>
              </a:rPr>
              <a:t>in general medical wards. </a:t>
            </a:r>
          </a:p>
          <a:p>
            <a:endParaRPr lang="en-US" sz="1050" kern="0" dirty="0">
              <a:solidFill>
                <a:srgbClr val="008000"/>
              </a:solidFill>
              <a:latin typeface="Lucida Console" panose="020B0609040504020204" pitchFamily="49" charset="0"/>
            </a:endParaRPr>
          </a:p>
          <a:p>
            <a:r>
              <a:rPr lang="en-US" sz="1050" kern="0" dirty="0">
                <a:solidFill>
                  <a:srgbClr val="008000"/>
                </a:solidFill>
                <a:latin typeface="Lucida Console" panose="020B0609040504020204" pitchFamily="49" charset="0"/>
              </a:rPr>
              <a:t>Data are from Normand, Meta-Analysis Tutorial, Stat Med 1989</a:t>
            </a:r>
          </a:p>
          <a:p>
            <a:r>
              <a:rPr lang="en-US" sz="1050" kern="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105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05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stroke;</a:t>
            </a:r>
          </a:p>
          <a:p>
            <a:r>
              <a:rPr lang="es-ES" sz="105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input</a:t>
            </a:r>
            <a:r>
              <a:rPr lang="es-E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s-ES" sz="105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source</a:t>
            </a:r>
            <a:r>
              <a:rPr lang="es-E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s-ES" sz="1050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$20.</a:t>
            </a:r>
            <a:r>
              <a:rPr lang="es-E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n1 los1 sd1 n2 los2 sd2;</a:t>
            </a:r>
          </a:p>
          <a:p>
            <a:r>
              <a:rPr lang="en-US" sz="105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n1 =</a:t>
            </a:r>
            <a:r>
              <a:rPr lang="en-US" sz="1050" kern="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strokes (specialist)"</a:t>
            </a:r>
            <a:endParaRPr lang="en-US" sz="105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los1 =</a:t>
            </a:r>
            <a:r>
              <a:rPr lang="en-US" sz="1050" kern="0" dirty="0">
                <a:solidFill>
                  <a:srgbClr val="800080"/>
                </a:solidFill>
                <a:latin typeface="Lucida Console" panose="020B0609040504020204" pitchFamily="49" charset="0"/>
              </a:rPr>
              <a:t>"Length of stay (specialist)"</a:t>
            </a:r>
            <a:endParaRPr lang="en-US" sz="105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sd1=</a:t>
            </a:r>
            <a:r>
              <a:rPr lang="en-US" sz="1050" kern="0" dirty="0">
                <a:solidFill>
                  <a:srgbClr val="800080"/>
                </a:solidFill>
                <a:latin typeface="Lucida Console" panose="020B0609040504020204" pitchFamily="49" charset="0"/>
              </a:rPr>
              <a:t>"Standard deviation (specialist)"</a:t>
            </a:r>
            <a:endParaRPr lang="en-US" sz="105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n2 =</a:t>
            </a:r>
            <a:r>
              <a:rPr lang="en-US" sz="1050" kern="0" dirty="0">
                <a:solidFill>
                  <a:srgbClr val="800080"/>
                </a:solidFill>
                <a:latin typeface="Lucida Console" panose="020B0609040504020204" pitchFamily="49" charset="0"/>
              </a:rPr>
              <a:t>"Number strokes (routine)"</a:t>
            </a:r>
            <a:endParaRPr lang="en-US" sz="105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los2 =</a:t>
            </a:r>
            <a:r>
              <a:rPr lang="en-US" sz="1050" kern="0" dirty="0">
                <a:solidFill>
                  <a:srgbClr val="800080"/>
                </a:solidFill>
                <a:latin typeface="Lucida Console" panose="020B0609040504020204" pitchFamily="49" charset="0"/>
              </a:rPr>
              <a:t>"Length of stay (routine)"</a:t>
            </a:r>
            <a:endParaRPr lang="en-US" sz="105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sd2=</a:t>
            </a:r>
            <a:r>
              <a:rPr lang="en-US" sz="1050" kern="0" dirty="0">
                <a:solidFill>
                  <a:srgbClr val="800080"/>
                </a:solidFill>
                <a:latin typeface="Lucida Console" panose="020B0609040504020204" pitchFamily="49" charset="0"/>
              </a:rPr>
              <a:t>"Standard deviation (routine)"</a:t>
            </a:r>
            <a:endParaRPr lang="en-US" sz="105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05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mndiff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=los1-los2;</a:t>
            </a:r>
          </a:p>
          <a:p>
            <a:r>
              <a:rPr lang="en-US" sz="105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vardiff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=sd1*sd1/n1+sd2*sd2/n2;</a:t>
            </a:r>
          </a:p>
          <a:p>
            <a:r>
              <a:rPr lang="en-US" sz="105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precdiff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050" b="1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105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vardiff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050" kern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datalines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Edinburgh            155 55 47 156 75 65  </a:t>
            </a:r>
          </a:p>
          <a:p>
            <a:r>
              <a:rPr lang="en-US" sz="105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Orpington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-Mild       31 27 7 32 29 4</a:t>
            </a:r>
          </a:p>
          <a:p>
            <a:r>
              <a:rPr lang="en-US" sz="105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Orpington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-Moderate   75 64 17 71 119 29</a:t>
            </a:r>
          </a:p>
          <a:p>
            <a:r>
              <a:rPr lang="en-US" sz="105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Orpington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-Severe     18 66 20 18 137 48 </a:t>
            </a: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Montreal-Home        8 14 8 13 18 11 </a:t>
            </a: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Montreal-Transfer    57 19 7 52 18 4 </a:t>
            </a: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Newcastle(1993)      34 52 45 33 41 34 </a:t>
            </a:r>
          </a:p>
          <a:p>
            <a:r>
              <a:rPr lang="fi-FI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Umea(1985)           110 21 16 183 31 27 </a:t>
            </a:r>
          </a:p>
          <a:p>
            <a:r>
              <a:rPr lang="sv-SE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Uppsala(1982)        60 30 27 52 23 20 </a:t>
            </a:r>
          </a:p>
          <a:p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105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05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105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105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284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76B06-C7A8-4B3B-9A2E-D94337E278D2}" type="slidenum">
              <a:rPr lang="en-US" altLang="en-US" sz="1800" ker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altLang="en-US" sz="1800" kern="0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71297" y="2022695"/>
            <a:ext cx="86868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5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5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SUM(</a:t>
            </a:r>
            <a:r>
              <a:rPr lang="en-US" sz="15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mndiff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*</a:t>
            </a:r>
            <a:r>
              <a:rPr lang="en-US" sz="15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precdiff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)/SUM(</a:t>
            </a:r>
            <a:r>
              <a:rPr lang="en-US" sz="15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precdiff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15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estimate, </a:t>
            </a:r>
          </a:p>
          <a:p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1500" b="1" kern="0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/SUM(</a:t>
            </a:r>
            <a:r>
              <a:rPr lang="en-US" sz="15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precdiff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15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5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VarEst</a:t>
            </a:r>
            <a:endParaRPr lang="en-US" sz="1500" kern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1500" kern="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500" kern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work.stroke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500" b="1" kern="0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500" kern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75915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196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Lucida Console</vt:lpstr>
      <vt:lpstr>Times New Roman</vt:lpstr>
      <vt:lpstr>Office Theme</vt:lpstr>
      <vt:lpstr>1_Office Theme</vt:lpstr>
      <vt:lpstr>Meta Analysis -- The Fixed Effects Model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 Analysis -- The Fixed Effects Model</dc:title>
  <dc:creator>Dan McGee</dc:creator>
  <cp:lastModifiedBy>Dan McGee</cp:lastModifiedBy>
  <cp:revision>6</cp:revision>
  <dcterms:created xsi:type="dcterms:W3CDTF">2016-12-29T15:48:52Z</dcterms:created>
  <dcterms:modified xsi:type="dcterms:W3CDTF">2017-01-02T19:07:32Z</dcterms:modified>
</cp:coreProperties>
</file>