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1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3BD5E-325B-47EF-933E-3638A02A3BC1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033B9-4E91-4A38-9ADC-0D0D220A2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899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6FD4611-8309-471B-8361-9500380EB68D}" type="slidenum">
              <a:rPr lang="en-US" altLang="en-US" sz="1200"/>
              <a:pPr/>
              <a:t>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904679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29BE-65EF-4F33-8F20-8963AFD8E91E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62CD1-0DD6-4335-B0D6-7842E21F9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990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29BE-65EF-4F33-8F20-8963AFD8E91E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62CD1-0DD6-4335-B0D6-7842E21F9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293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29BE-65EF-4F33-8F20-8963AFD8E91E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62CD1-0DD6-4335-B0D6-7842E21F9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349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29BE-65EF-4F33-8F20-8963AFD8E91E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62CD1-0DD6-4335-B0D6-7842E21F9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995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29BE-65EF-4F33-8F20-8963AFD8E91E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62CD1-0DD6-4335-B0D6-7842E21F9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280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29BE-65EF-4F33-8F20-8963AFD8E91E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62CD1-0DD6-4335-B0D6-7842E21F9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94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29BE-65EF-4F33-8F20-8963AFD8E91E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62CD1-0DD6-4335-B0D6-7842E21F9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62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29BE-65EF-4F33-8F20-8963AFD8E91E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62CD1-0DD6-4335-B0D6-7842E21F9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580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29BE-65EF-4F33-8F20-8963AFD8E91E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62CD1-0DD6-4335-B0D6-7842E21F9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472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29BE-65EF-4F33-8F20-8963AFD8E91E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62CD1-0DD6-4335-B0D6-7842E21F9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8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29BE-65EF-4F33-8F20-8963AFD8E91E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62CD1-0DD6-4335-B0D6-7842E21F9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906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29BE-65EF-4F33-8F20-8963AFD8E91E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62CD1-0DD6-4335-B0D6-7842E21F9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295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8872" y="2880360"/>
            <a:ext cx="3834384" cy="1325563"/>
          </a:xfrm>
        </p:spPr>
        <p:txBody>
          <a:bodyPr>
            <a:noAutofit/>
          </a:bodyPr>
          <a:lstStyle/>
          <a:p>
            <a:r>
              <a:rPr lang="en-US" sz="6000" b="1" dirty="0">
                <a:latin typeface="+mn-lt"/>
              </a:rPr>
              <a:t>Subqueries</a:t>
            </a:r>
          </a:p>
        </p:txBody>
      </p:sp>
    </p:spTree>
    <p:extLst>
      <p:ext uri="{BB962C8B-B14F-4D97-AF65-F5344CB8AC3E}">
        <p14:creationId xmlns:p14="http://schemas.microsoft.com/office/powerpoint/2010/main" val="4221738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5996" y="329"/>
            <a:ext cx="6420612" cy="904928"/>
          </a:xfrm>
        </p:spPr>
        <p:txBody>
          <a:bodyPr/>
          <a:lstStyle/>
          <a:p>
            <a:pPr eaLnBrk="1" hangingPunct="1"/>
            <a:r>
              <a:rPr lang="en-US" altLang="en-US" b="1" dirty="0">
                <a:latin typeface="+mn-lt"/>
              </a:rPr>
              <a:t>Queries versus Subqueries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69276" y="1147965"/>
            <a:ext cx="11570677" cy="577447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A query corresponds to a single SELECT statement within a PROC SQL step.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C50EAD-C868-4C1F-9627-0584894B8F9D}" type="slidenum">
              <a:rPr lang="en-US" altLang="en-US" sz="1400"/>
              <a:pPr/>
              <a:t>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65637" y="1725412"/>
            <a:ext cx="1117795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orion.Staff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avg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(Salary)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MeanSalary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orion.Staff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avg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(Salary)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MeanSalary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orion.Staff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having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avg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(Salary) &gt;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38041.51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535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74680" y="0"/>
            <a:ext cx="6960577" cy="64849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Queries versus Subqueries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59019" y="549311"/>
            <a:ext cx="11473962" cy="1735137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A </a:t>
            </a:r>
            <a:r>
              <a:rPr lang="en-US" altLang="en-US" b="1" i="1" dirty="0"/>
              <a:t>subquery</a:t>
            </a:r>
            <a:r>
              <a:rPr lang="en-US" altLang="en-US" dirty="0"/>
              <a:t> is a query (SELECT statement) that resides within an outer query (the main SELECT statement). </a:t>
            </a:r>
            <a:r>
              <a:rPr lang="en-US" altLang="en-US" b="1" dirty="0"/>
              <a:t>The subquery must be resolved before the main query can be resolved.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9E32CE7-E34B-4EA9-81B0-133C670905F5}" type="slidenum">
              <a:rPr lang="en-US" altLang="en-US" sz="1400"/>
              <a:pPr/>
              <a:t>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8440" name="AutoShape 20"/>
          <p:cNvSpPr>
            <a:spLocks/>
          </p:cNvSpPr>
          <p:nvPr/>
        </p:nvSpPr>
        <p:spPr bwMode="auto">
          <a:xfrm>
            <a:off x="8770518" y="4797472"/>
            <a:ext cx="1339850" cy="487363"/>
          </a:xfrm>
          <a:prstGeom prst="borderCallout1">
            <a:avLst>
              <a:gd name="adj1" fmla="val 45731"/>
              <a:gd name="adj2" fmla="val 0"/>
              <a:gd name="adj3" fmla="val -6097"/>
              <a:gd name="adj4" fmla="val -34319"/>
            </a:avLst>
          </a:prstGeom>
          <a:noFill/>
          <a:ln w="38100">
            <a:solidFill>
              <a:srgbClr val="FF0000"/>
            </a:solidFill>
            <a:miter lim="800000"/>
            <a:headEnd type="none" w="med" len="lg"/>
            <a:tailEnd type="triangle" w="med" len="lg"/>
          </a:ln>
        </p:spPr>
        <p:txBody>
          <a:bodyPr wrap="none" lIns="88900" tIns="88900" rIns="64008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000" b="1" dirty="0"/>
              <a:t>Subquery</a:t>
            </a:r>
          </a:p>
        </p:txBody>
      </p:sp>
      <p:sp>
        <p:nvSpPr>
          <p:cNvPr id="18441" name="AutoShape 21"/>
          <p:cNvSpPr>
            <a:spLocks/>
          </p:cNvSpPr>
          <p:nvPr/>
        </p:nvSpPr>
        <p:spPr bwMode="auto">
          <a:xfrm>
            <a:off x="9439148" y="2030478"/>
            <a:ext cx="1549400" cy="487362"/>
          </a:xfrm>
          <a:prstGeom prst="borderCallout1">
            <a:avLst>
              <a:gd name="adj1" fmla="val 48375"/>
              <a:gd name="adj2" fmla="val 0"/>
              <a:gd name="adj3" fmla="val 135671"/>
              <a:gd name="adj4" fmla="val -45894"/>
            </a:avLst>
          </a:prstGeom>
          <a:noFill/>
          <a:ln w="38100">
            <a:solidFill>
              <a:srgbClr val="FF0000"/>
            </a:solidFill>
            <a:miter lim="800000"/>
            <a:headEnd type="none" w="med" len="lg"/>
            <a:tailEnd type="triangle" w="med" len="lg"/>
          </a:ln>
        </p:spPr>
        <p:txBody>
          <a:bodyPr wrap="none" lIns="88900" tIns="88900" rIns="64008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000" b="1"/>
              <a:t>Main Query</a:t>
            </a:r>
          </a:p>
        </p:txBody>
      </p:sp>
      <p:sp>
        <p:nvSpPr>
          <p:cNvPr id="2" name="Rectangle 1"/>
          <p:cNvSpPr/>
          <p:nvPr/>
        </p:nvSpPr>
        <p:spPr>
          <a:xfrm>
            <a:off x="735990" y="2237847"/>
            <a:ext cx="947785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avg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(Salary)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MeanSalary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orion.Staff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having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avg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(Salary) &gt;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...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...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			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...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...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285989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74680" y="0"/>
            <a:ext cx="6960577" cy="64849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Queries versus Subqueries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59019" y="549311"/>
            <a:ext cx="11473962" cy="1735137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A </a:t>
            </a:r>
            <a:r>
              <a:rPr lang="en-US" altLang="en-US" b="1" i="1" dirty="0"/>
              <a:t>subquery</a:t>
            </a:r>
            <a:r>
              <a:rPr lang="en-US" altLang="en-US" dirty="0"/>
              <a:t> is a query (SELECT statement) that resides within an outer query (the main SELECT statement). </a:t>
            </a:r>
            <a:r>
              <a:rPr lang="en-US" altLang="en-US" b="1" dirty="0"/>
              <a:t>The subquery must be resolved before the main query can be resolved.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9E32CE7-E34B-4EA9-81B0-133C670905F5}" type="slidenum">
              <a:rPr lang="en-US" altLang="en-US" sz="1400"/>
              <a:pPr/>
              <a:t>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8440" name="AutoShape 20"/>
          <p:cNvSpPr>
            <a:spLocks/>
          </p:cNvSpPr>
          <p:nvPr/>
        </p:nvSpPr>
        <p:spPr bwMode="auto">
          <a:xfrm>
            <a:off x="8825382" y="4726438"/>
            <a:ext cx="1550617" cy="487313"/>
          </a:xfrm>
          <a:prstGeom prst="borderCallout1">
            <a:avLst>
              <a:gd name="adj1" fmla="val 45731"/>
              <a:gd name="adj2" fmla="val 0"/>
              <a:gd name="adj3" fmla="val -6097"/>
              <a:gd name="adj4" fmla="val -34319"/>
            </a:avLst>
          </a:prstGeom>
          <a:noFill/>
          <a:ln w="38100">
            <a:solidFill>
              <a:srgbClr val="FF0000"/>
            </a:solidFill>
            <a:miter lim="800000"/>
            <a:headEnd type="none" w="med" len="lg"/>
            <a:tailEnd type="triangle" w="med" len="lg"/>
          </a:ln>
        </p:spPr>
        <p:txBody>
          <a:bodyPr wrap="none" lIns="88900" tIns="88900" rIns="64008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000" b="1" dirty="0"/>
              <a:t>Inner query</a:t>
            </a:r>
          </a:p>
        </p:txBody>
      </p:sp>
      <p:sp>
        <p:nvSpPr>
          <p:cNvPr id="18441" name="AutoShape 21"/>
          <p:cNvSpPr>
            <a:spLocks/>
          </p:cNvSpPr>
          <p:nvPr/>
        </p:nvSpPr>
        <p:spPr bwMode="auto">
          <a:xfrm>
            <a:off x="9705400" y="2203174"/>
            <a:ext cx="1648400" cy="487313"/>
          </a:xfrm>
          <a:prstGeom prst="borderCallout1">
            <a:avLst>
              <a:gd name="adj1" fmla="val 48375"/>
              <a:gd name="adj2" fmla="val 0"/>
              <a:gd name="adj3" fmla="val 135671"/>
              <a:gd name="adj4" fmla="val -45894"/>
            </a:avLst>
          </a:prstGeom>
          <a:noFill/>
          <a:ln w="38100">
            <a:solidFill>
              <a:srgbClr val="FF0000"/>
            </a:solidFill>
            <a:miter lim="800000"/>
            <a:headEnd type="none" w="med" len="lg"/>
            <a:tailEnd type="triangle" w="med" len="lg"/>
          </a:ln>
        </p:spPr>
        <p:txBody>
          <a:bodyPr wrap="none" lIns="88900" tIns="88900" rIns="64008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000" b="1" dirty="0"/>
              <a:t>Outer Query</a:t>
            </a:r>
          </a:p>
        </p:txBody>
      </p:sp>
      <p:sp>
        <p:nvSpPr>
          <p:cNvPr id="2" name="Rectangle 1"/>
          <p:cNvSpPr/>
          <p:nvPr/>
        </p:nvSpPr>
        <p:spPr>
          <a:xfrm>
            <a:off x="735990" y="2237847"/>
            <a:ext cx="947785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avg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(Salary)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MeanSalary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orion.Staff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having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avg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(Salary) &gt;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...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...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			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...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...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014607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Subqueries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lvl="1" indent="0">
              <a:buNone/>
            </a:pPr>
            <a:r>
              <a:rPr lang="en-US" altLang="en-US" sz="2800" dirty="0"/>
              <a:t>Return values to be used in the outer query’s  WHERE or HAVING clause</a:t>
            </a:r>
          </a:p>
          <a:p>
            <a:pPr marL="114300" lvl="1" indent="0">
              <a:buNone/>
            </a:pPr>
            <a:endParaRPr lang="en-US" altLang="en-US" sz="2800" dirty="0"/>
          </a:p>
          <a:p>
            <a:pPr marL="114300" lvl="1" indent="0">
              <a:buNone/>
            </a:pPr>
            <a:r>
              <a:rPr lang="en-US" altLang="en-US" sz="2800" dirty="0"/>
              <a:t>Can return single or multiple rows</a:t>
            </a:r>
          </a:p>
          <a:p>
            <a:pPr marL="114300" lvl="1" indent="0">
              <a:buNone/>
            </a:pPr>
            <a:endParaRPr lang="en-US" altLang="en-US" sz="2800" dirty="0"/>
          </a:p>
          <a:p>
            <a:pPr marL="114300" lvl="1" indent="0">
              <a:buNone/>
            </a:pPr>
            <a:r>
              <a:rPr lang="en-US" altLang="en-US" sz="2800" b="1" dirty="0"/>
              <a:t>Must return only a single column.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0D52EE0-675D-4E0D-9127-6335E184CB07}" type="slidenum">
              <a:rPr lang="en-US" altLang="en-US" sz="1400"/>
              <a:pPr/>
              <a:t>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214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226</Words>
  <Application>Microsoft Office PowerPoint</Application>
  <PresentationFormat>Widescreen</PresentationFormat>
  <Paragraphs>51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Lucida Console</vt:lpstr>
      <vt:lpstr>Times New Roman</vt:lpstr>
      <vt:lpstr>Wingdings</vt:lpstr>
      <vt:lpstr>Office Theme</vt:lpstr>
      <vt:lpstr>Subqueries</vt:lpstr>
      <vt:lpstr>Queries versus Subqueries</vt:lpstr>
      <vt:lpstr>Queries versus Subqueries</vt:lpstr>
      <vt:lpstr>Queries versus Subqueries</vt:lpstr>
      <vt:lpstr>Subqueries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3</cp:revision>
  <dcterms:created xsi:type="dcterms:W3CDTF">2017-01-03T15:54:59Z</dcterms:created>
  <dcterms:modified xsi:type="dcterms:W3CDTF">2017-01-04T18:45:41Z</dcterms:modified>
</cp:coreProperties>
</file>