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ags/tag1.xml" ContentType="application/vnd.openxmlformats-officedocument.presentationml.tags+xml"/>
  <Override PartName="/ppt/notesSlides/notesSlide7.xml" ContentType="application/vnd.openxmlformats-officedocument.presentationml.notesSlide+xml"/>
  <Override PartName="/ppt/notesSlides/notesSlide8.xml" ContentType="application/vnd.openxmlformats-officedocument.presentationml.notesSlide+xml"/>
  <Override PartName="/ppt/tags/tag2.xml" ContentType="application/vnd.openxmlformats-officedocument.presentationml.tags+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4"/>
  </p:notesMasterIdLst>
  <p:sldIdLst>
    <p:sldId id="305" r:id="rId2"/>
    <p:sldId id="306" r:id="rId3"/>
    <p:sldId id="307" r:id="rId4"/>
    <p:sldId id="324" r:id="rId5"/>
    <p:sldId id="308" r:id="rId6"/>
    <p:sldId id="325" r:id="rId7"/>
    <p:sldId id="309" r:id="rId8"/>
    <p:sldId id="310" r:id="rId9"/>
    <p:sldId id="272" r:id="rId10"/>
    <p:sldId id="290" r:id="rId11"/>
    <p:sldId id="318" r:id="rId12"/>
    <p:sldId id="273" r:id="rId13"/>
    <p:sldId id="326" r:id="rId14"/>
    <p:sldId id="288" r:id="rId15"/>
    <p:sldId id="319" r:id="rId16"/>
    <p:sldId id="311" r:id="rId17"/>
    <p:sldId id="312" r:id="rId18"/>
    <p:sldId id="314" r:id="rId19"/>
    <p:sldId id="313" r:id="rId20"/>
    <p:sldId id="315" r:id="rId21"/>
    <p:sldId id="320" r:id="rId22"/>
    <p:sldId id="316" r:id="rId23"/>
    <p:sldId id="289" r:id="rId24"/>
    <p:sldId id="317" r:id="rId25"/>
    <p:sldId id="295" r:id="rId26"/>
    <p:sldId id="327" r:id="rId27"/>
    <p:sldId id="298" r:id="rId28"/>
    <p:sldId id="299" r:id="rId29"/>
    <p:sldId id="291" r:id="rId30"/>
    <p:sldId id="328" r:id="rId31"/>
    <p:sldId id="301" r:id="rId32"/>
    <p:sldId id="302" r:id="rId33"/>
    <p:sldId id="292" r:id="rId34"/>
    <p:sldId id="321" r:id="rId35"/>
    <p:sldId id="293" r:id="rId36"/>
    <p:sldId id="322" r:id="rId37"/>
    <p:sldId id="303" r:id="rId38"/>
    <p:sldId id="329" r:id="rId39"/>
    <p:sldId id="323" r:id="rId40"/>
    <p:sldId id="294" r:id="rId41"/>
    <p:sldId id="304" r:id="rId42"/>
    <p:sldId id="330" r:id="rId4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14" autoAdjust="0"/>
  </p:normalViewPr>
  <p:slideViewPr>
    <p:cSldViewPr snapToGrid="0">
      <p:cViewPr varScale="1">
        <p:scale>
          <a:sx n="66" d="100"/>
          <a:sy n="66" d="100"/>
        </p:scale>
        <p:origin x="560" y="40"/>
      </p:cViewPr>
      <p:guideLst/>
    </p:cSldViewPr>
  </p:slideViewPr>
  <p:notesTextViewPr>
    <p:cViewPr>
      <p:scale>
        <a:sx n="1" d="1"/>
        <a:sy n="1" d="1"/>
      </p:scale>
      <p:origin x="0" y="0"/>
    </p:cViewPr>
  </p:notesTextViewPr>
  <p:sorterViewPr>
    <p:cViewPr varScale="1">
      <p:scale>
        <a:sx n="100" d="100"/>
        <a:sy n="100" d="100"/>
      </p:scale>
      <p:origin x="0" y="-3828"/>
    </p:cViewPr>
  </p:sorterViewPr>
  <p:notesViewPr>
    <p:cSldViewPr snapToGrid="0">
      <p:cViewPr varScale="1">
        <p:scale>
          <a:sx n="70" d="100"/>
          <a:sy n="70" d="100"/>
        </p:scale>
        <p:origin x="3048" y="3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F48580-E292-4812-92D7-7234152C1A8A}" type="datetimeFigureOut">
              <a:rPr lang="en-US" smtClean="0"/>
              <a:t>1/6/2017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483A99-8007-4825-9E1B-D91D26174BA4}" type="slidenum">
              <a:rPr lang="en-US" smtClean="0"/>
              <a:t>‹#›</a:t>
            </a:fld>
            <a:endParaRPr lang="en-US"/>
          </a:p>
        </p:txBody>
      </p:sp>
    </p:spTree>
    <p:extLst>
      <p:ext uri="{BB962C8B-B14F-4D97-AF65-F5344CB8AC3E}">
        <p14:creationId xmlns:p14="http://schemas.microsoft.com/office/powerpoint/2010/main" val="12369863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B483A99-8007-4825-9E1B-D91D26174BA4}" type="slidenum">
              <a:rPr lang="en-US" smtClean="0"/>
              <a:t>1</a:t>
            </a:fld>
            <a:endParaRPr lang="en-US"/>
          </a:p>
        </p:txBody>
      </p:sp>
    </p:spTree>
    <p:extLst>
      <p:ext uri="{BB962C8B-B14F-4D97-AF65-F5344CB8AC3E}">
        <p14:creationId xmlns:p14="http://schemas.microsoft.com/office/powerpoint/2010/main" val="34898070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Slide Image Placeholder 1"/>
          <p:cNvSpPr>
            <a:spLocks noGrp="1" noRot="1" noChangeAspect="1" noTextEdit="1"/>
          </p:cNvSpPr>
          <p:nvPr>
            <p:ph type="sldImg"/>
          </p:nvPr>
        </p:nvSpPr>
        <p:spPr>
          <a:ln/>
        </p:spPr>
      </p:sp>
      <p:sp>
        <p:nvSpPr>
          <p:cNvPr id="1157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latin typeface="Times New Roman" panose="02020603050405020304" pitchFamily="18" charset="0"/>
              </a:rPr>
              <a:t>Orion staff file contains necessary information</a:t>
            </a:r>
          </a:p>
        </p:txBody>
      </p:sp>
      <p:sp>
        <p:nvSpPr>
          <p:cNvPr id="1157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fld id="{5FC26B78-8FF7-4A31-8CD0-BFB0CC162C99}" type="slidenum">
              <a:rPr kumimoji="0" lang="en-US" altLang="en-US" sz="1200" b="0" i="0" u="none" strike="noStrike" kern="0" cap="none" spc="0" normalizeH="0" baseline="0" noProof="0">
                <a:ln>
                  <a:noFill/>
                </a:ln>
                <a:solidFill>
                  <a:schemeClr val="tx1"/>
                </a:solidFill>
                <a:effectLst/>
                <a:uLnTx/>
                <a:uFillTx/>
                <a:latin typeface="Arial" panose="020B0604020202020204" pitchFamily="34" charset="0"/>
              </a:rPr>
              <a:pPr marL="0" marR="0" lvl="0" indent="0" defTabSz="914400" eaLnBrk="1" fontAlgn="auto" latinLnBrk="0" hangingPunct="1">
                <a:lnSpc>
                  <a:spcPct val="100000"/>
                </a:lnSpc>
                <a:spcBef>
                  <a:spcPts val="0"/>
                </a:spcBef>
                <a:spcAft>
                  <a:spcPts val="0"/>
                </a:spcAft>
                <a:buClrTx/>
                <a:buSzTx/>
                <a:buFontTx/>
                <a:buNone/>
                <a:tabLst/>
                <a:defRPr/>
              </a:pPr>
              <a:t>2</a:t>
            </a:fld>
            <a:endParaRPr kumimoji="0" lang="en-US" altLang="en-US" sz="1200" b="0" i="0" u="none" strike="noStrike" kern="0" cap="none" spc="0" normalizeH="0" baseline="0" noProof="0">
              <a:ln>
                <a:noFill/>
              </a:ln>
              <a:solidFill>
                <a:schemeClr val="tx1"/>
              </a:solidFill>
              <a:effectLst/>
              <a:uLnTx/>
              <a:uFillTx/>
              <a:latin typeface="Arial" panose="020B0604020202020204" pitchFamily="34" charset="0"/>
            </a:endParaRPr>
          </a:p>
        </p:txBody>
      </p:sp>
    </p:spTree>
    <p:extLst>
      <p:ext uri="{BB962C8B-B14F-4D97-AF65-F5344CB8AC3E}">
        <p14:creationId xmlns:p14="http://schemas.microsoft.com/office/powerpoint/2010/main" val="32189638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can find number of job titles in two ways</a:t>
            </a:r>
          </a:p>
        </p:txBody>
      </p:sp>
      <p:sp>
        <p:nvSpPr>
          <p:cNvPr id="4" name="Slide Number Placeholder 3"/>
          <p:cNvSpPr>
            <a:spLocks noGrp="1"/>
          </p:cNvSpPr>
          <p:nvPr>
            <p:ph type="sldNum" sz="quarter" idx="10"/>
          </p:nvPr>
        </p:nvSpPr>
        <p:spPr/>
        <p:txBody>
          <a:bodyPr/>
          <a:lstStyle/>
          <a:p>
            <a:fld id="{DB483A99-8007-4825-9E1B-D91D26174BA4}" type="slidenum">
              <a:rPr lang="en-US" smtClean="0"/>
              <a:t>3</a:t>
            </a:fld>
            <a:endParaRPr lang="en-US"/>
          </a:p>
        </p:txBody>
      </p:sp>
    </p:spTree>
    <p:extLst>
      <p:ext uri="{BB962C8B-B14F-4D97-AF65-F5344CB8AC3E}">
        <p14:creationId xmlns:p14="http://schemas.microsoft.com/office/powerpoint/2010/main" val="9846100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a:t>
            </a:r>
            <a:r>
              <a:rPr lang="en-US" dirty="0" err="1"/>
              <a:t>MeanSalary</a:t>
            </a:r>
            <a:r>
              <a:rPr lang="en-US" dirty="0"/>
              <a:t> appears in two different contexts</a:t>
            </a:r>
          </a:p>
        </p:txBody>
      </p:sp>
      <p:sp>
        <p:nvSpPr>
          <p:cNvPr id="4" name="Slide Number Placeholder 3"/>
          <p:cNvSpPr>
            <a:spLocks noGrp="1"/>
          </p:cNvSpPr>
          <p:nvPr>
            <p:ph type="sldNum" sz="quarter" idx="10"/>
          </p:nvPr>
        </p:nvSpPr>
        <p:spPr/>
        <p:txBody>
          <a:bodyPr/>
          <a:lstStyle/>
          <a:p>
            <a:fld id="{DB483A99-8007-4825-9E1B-D91D26174BA4}" type="slidenum">
              <a:rPr lang="en-US" smtClean="0"/>
              <a:t>5</a:t>
            </a:fld>
            <a:endParaRPr lang="en-US"/>
          </a:p>
        </p:txBody>
      </p:sp>
    </p:spTree>
    <p:extLst>
      <p:ext uri="{BB962C8B-B14F-4D97-AF65-F5344CB8AC3E}">
        <p14:creationId xmlns:p14="http://schemas.microsoft.com/office/powerpoint/2010/main" val="12214645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fld id="{DF59F2FF-5FD5-416D-8E1A-EB8286BE0BBA}" type="slidenum">
              <a:rPr kumimoji="0" lang="en-US" altLang="en-US" sz="1200" b="0" i="0" u="none" strike="noStrike" kern="0" cap="none" spc="0" normalizeH="0" baseline="0" noProof="0">
                <a:ln>
                  <a:noFill/>
                </a:ln>
                <a:solidFill>
                  <a:schemeClr val="tx1"/>
                </a:solidFill>
                <a:effectLst/>
                <a:uLnTx/>
                <a:uFillTx/>
                <a:latin typeface="Arial" panose="020B0604020202020204" pitchFamily="34" charset="0"/>
              </a:rPr>
              <a:pPr marL="0" marR="0" lvl="0" indent="0" defTabSz="914400" eaLnBrk="1" fontAlgn="auto" latinLnBrk="0" hangingPunct="1">
                <a:lnSpc>
                  <a:spcPct val="100000"/>
                </a:lnSpc>
                <a:spcBef>
                  <a:spcPts val="0"/>
                </a:spcBef>
                <a:spcAft>
                  <a:spcPts val="0"/>
                </a:spcAft>
                <a:buClrTx/>
                <a:buSzTx/>
                <a:buFontTx/>
                <a:buNone/>
                <a:tabLst/>
                <a:defRPr/>
              </a:pPr>
              <a:t>7</a:t>
            </a:fld>
            <a:endParaRPr kumimoji="0" lang="en-US" altLang="en-US" sz="1200" b="0" i="0" u="none" strike="noStrike" kern="0" cap="none" spc="0" normalizeH="0" baseline="0" noProof="0">
              <a:ln>
                <a:noFill/>
              </a:ln>
              <a:solidFill>
                <a:schemeClr val="tx1"/>
              </a:solidFill>
              <a:effectLst/>
              <a:uLnTx/>
              <a:uFillTx/>
              <a:latin typeface="Arial" panose="020B0604020202020204" pitchFamily="34" charset="0"/>
            </a:endParaRPr>
          </a:p>
        </p:txBody>
      </p:sp>
      <p:sp>
        <p:nvSpPr>
          <p:cNvPr id="117763" name="Rectangle 2"/>
          <p:cNvSpPr>
            <a:spLocks noGrp="1" noRot="1" noChangeAspect="1" noChangeArrowheads="1" noTextEdit="1"/>
          </p:cNvSpPr>
          <p:nvPr>
            <p:ph type="sldImg"/>
          </p:nvPr>
        </p:nvSpPr>
        <p:spPr>
          <a:ln/>
        </p:spPr>
      </p:sp>
      <p:sp>
        <p:nvSpPr>
          <p:cNvPr id="1177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b="1" dirty="0">
                <a:latin typeface="Times New Roman" panose="02020603050405020304" pitchFamily="18" charset="0"/>
              </a:rPr>
              <a:t>The </a:t>
            </a:r>
            <a:r>
              <a:rPr lang="en-US" altLang="en-US" b="1" dirty="0" err="1">
                <a:latin typeface="Times New Roman" panose="02020603050405020304" pitchFamily="18" charset="0"/>
              </a:rPr>
              <a:t>noncorrelated</a:t>
            </a:r>
            <a:r>
              <a:rPr lang="en-US" altLang="en-US" b="1" dirty="0">
                <a:latin typeface="Times New Roman" panose="02020603050405020304" pitchFamily="18" charset="0"/>
              </a:rPr>
              <a:t> subquery is evaluate first.  </a:t>
            </a:r>
          </a:p>
          <a:p>
            <a:pPr eaLnBrk="1" hangingPunct="1"/>
            <a:r>
              <a:rPr lang="en-US" altLang="en-US" b="1" dirty="0">
                <a:latin typeface="Times New Roman" panose="02020603050405020304" pitchFamily="18" charset="0"/>
              </a:rPr>
              <a:t>In this case a single number is created</a:t>
            </a:r>
          </a:p>
        </p:txBody>
      </p:sp>
    </p:spTree>
    <p:extLst>
      <p:ext uri="{BB962C8B-B14F-4D97-AF65-F5344CB8AC3E}">
        <p14:creationId xmlns:p14="http://schemas.microsoft.com/office/powerpoint/2010/main" val="28980095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fld id="{549A7487-E72B-4E52-AEC4-F85B57C354FC}" type="slidenum">
              <a:rPr kumimoji="0" lang="en-US" altLang="en-US" sz="1200" b="0" i="0" u="none" strike="noStrike" kern="0" cap="none" spc="0" normalizeH="0" baseline="0" noProof="0">
                <a:ln>
                  <a:noFill/>
                </a:ln>
                <a:solidFill>
                  <a:schemeClr val="tx1"/>
                </a:solidFill>
                <a:effectLst/>
                <a:uLnTx/>
                <a:uFillTx/>
                <a:latin typeface="Arial" panose="020B0604020202020204" pitchFamily="34" charset="0"/>
              </a:rPr>
              <a:pPr marL="0" marR="0" lvl="0" indent="0" defTabSz="914400" eaLnBrk="1" fontAlgn="auto" latinLnBrk="0" hangingPunct="1">
                <a:lnSpc>
                  <a:spcPct val="100000"/>
                </a:lnSpc>
                <a:spcBef>
                  <a:spcPts val="0"/>
                </a:spcBef>
                <a:spcAft>
                  <a:spcPts val="0"/>
                </a:spcAft>
                <a:buClrTx/>
                <a:buSzTx/>
                <a:buFontTx/>
                <a:buNone/>
                <a:tabLst/>
                <a:defRPr/>
              </a:pPr>
              <a:t>8</a:t>
            </a:fld>
            <a:endParaRPr kumimoji="0" lang="en-US" altLang="en-US" sz="1200" b="0" i="0" u="none" strike="noStrike" kern="0" cap="none" spc="0" normalizeH="0" baseline="0" noProof="0">
              <a:ln>
                <a:noFill/>
              </a:ln>
              <a:solidFill>
                <a:schemeClr val="tx1"/>
              </a:solidFill>
              <a:effectLst/>
              <a:uLnTx/>
              <a:uFillTx/>
              <a:latin typeface="Arial" panose="020B0604020202020204" pitchFamily="34" charset="0"/>
            </a:endParaRPr>
          </a:p>
        </p:txBody>
      </p:sp>
      <p:sp>
        <p:nvSpPr>
          <p:cNvPr id="118787" name="Rectangle 2"/>
          <p:cNvSpPr>
            <a:spLocks noGrp="1" noRot="1" noChangeAspect="1" noChangeArrowheads="1" noTextEdit="1"/>
          </p:cNvSpPr>
          <p:nvPr>
            <p:ph type="sldImg"/>
          </p:nvPr>
        </p:nvSpPr>
        <p:spPr>
          <a:ln/>
        </p:spPr>
      </p:sp>
      <p:sp>
        <p:nvSpPr>
          <p:cNvPr id="1187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b="1" dirty="0">
                <a:latin typeface="Times New Roman" panose="02020603050405020304" pitchFamily="18" charset="0"/>
              </a:rPr>
              <a:t>The number is then passed to the outer query</a:t>
            </a:r>
          </a:p>
        </p:txBody>
      </p:sp>
    </p:spTree>
    <p:extLst>
      <p:ext uri="{BB962C8B-B14F-4D97-AF65-F5344CB8AC3E}">
        <p14:creationId xmlns:p14="http://schemas.microsoft.com/office/powerpoint/2010/main" val="144865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fld id="{A869CB67-47CE-4B6D-A804-ADDE10ED12DC}" type="slidenum">
              <a:rPr lang="en-US" altLang="en-US" sz="1200"/>
              <a:pPr/>
              <a:t>9</a:t>
            </a:fld>
            <a:endParaRPr lang="en-US" altLang="en-US" sz="1200"/>
          </a:p>
        </p:txBody>
      </p:sp>
      <p:sp>
        <p:nvSpPr>
          <p:cNvPr id="123907" name="Rectangle 2"/>
          <p:cNvSpPr>
            <a:spLocks noGrp="1" noRot="1" noChangeAspect="1" noChangeArrowheads="1" noTextEdit="1"/>
          </p:cNvSpPr>
          <p:nvPr>
            <p:ph type="sldImg"/>
          </p:nvPr>
        </p:nvSpPr>
        <p:spPr>
          <a:ln/>
        </p:spPr>
      </p:sp>
      <p:sp>
        <p:nvSpPr>
          <p:cNvPr id="1239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b="1" dirty="0">
                <a:latin typeface="Times New Roman" panose="02020603050405020304" pitchFamily="18" charset="0"/>
              </a:rPr>
              <a:t>In this case, the necessary info isn’t on a single file</a:t>
            </a:r>
          </a:p>
        </p:txBody>
      </p:sp>
    </p:spTree>
    <p:extLst>
      <p:ext uri="{BB962C8B-B14F-4D97-AF65-F5344CB8AC3E}">
        <p14:creationId xmlns:p14="http://schemas.microsoft.com/office/powerpoint/2010/main" val="4368095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two files</a:t>
            </a:r>
          </a:p>
          <a:p>
            <a:r>
              <a:rPr lang="en-US" dirty="0"/>
              <a:t>Note primary key</a:t>
            </a:r>
          </a:p>
        </p:txBody>
      </p:sp>
      <p:sp>
        <p:nvSpPr>
          <p:cNvPr id="4" name="Slide Number Placeholder 3"/>
          <p:cNvSpPr>
            <a:spLocks noGrp="1"/>
          </p:cNvSpPr>
          <p:nvPr>
            <p:ph type="sldNum" sz="quarter" idx="10"/>
          </p:nvPr>
        </p:nvSpPr>
        <p:spPr/>
        <p:txBody>
          <a:bodyPr/>
          <a:lstStyle/>
          <a:p>
            <a:fld id="{DB483A99-8007-4825-9E1B-D91D26174BA4}" type="slidenum">
              <a:rPr lang="en-US" smtClean="0"/>
              <a:t>10</a:t>
            </a:fld>
            <a:endParaRPr lang="en-US"/>
          </a:p>
        </p:txBody>
      </p:sp>
    </p:spTree>
    <p:extLst>
      <p:ext uri="{BB962C8B-B14F-4D97-AF65-F5344CB8AC3E}">
        <p14:creationId xmlns:p14="http://schemas.microsoft.com/office/powerpoint/2010/main" val="5556147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fld id="{6A6EAC29-56E0-4F78-9076-1A932F33D8D9}" type="slidenum">
              <a:rPr lang="en-US" altLang="en-US" sz="1200"/>
              <a:pPr/>
              <a:t>12</a:t>
            </a:fld>
            <a:endParaRPr lang="en-US" altLang="en-US" sz="1200"/>
          </a:p>
        </p:txBody>
      </p:sp>
      <p:sp>
        <p:nvSpPr>
          <p:cNvPr id="124931" name="Rectangle 2"/>
          <p:cNvSpPr>
            <a:spLocks noGrp="1" noRot="1" noChangeAspect="1" noChangeArrowheads="1" noTextEdit="1"/>
          </p:cNvSpPr>
          <p:nvPr>
            <p:ph type="sldImg"/>
          </p:nvPr>
        </p:nvSpPr>
        <p:spPr>
          <a:ln/>
        </p:spPr>
      </p:sp>
      <p:sp>
        <p:nvSpPr>
          <p:cNvPr id="1249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b="1" dirty="0">
              <a:latin typeface="Times New Roman" panose="02020603050405020304" pitchFamily="18" charset="0"/>
            </a:endParaRPr>
          </a:p>
        </p:txBody>
      </p:sp>
    </p:spTree>
    <p:extLst>
      <p:ext uri="{BB962C8B-B14F-4D97-AF65-F5344CB8AC3E}">
        <p14:creationId xmlns:p14="http://schemas.microsoft.com/office/powerpoint/2010/main" val="26158389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5D16A56B-86B7-4BA6-A958-445CD4958616}" type="datetimeFigureOut">
              <a:rPr lang="en-US" smtClean="0"/>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7F83E9-CBE4-4EEC-909F-BE4D757A9C07}" type="slidenum">
              <a:rPr lang="en-US" smtClean="0"/>
              <a:t>‹#›</a:t>
            </a:fld>
            <a:endParaRPr lang="en-US"/>
          </a:p>
        </p:txBody>
      </p:sp>
    </p:spTree>
    <p:extLst>
      <p:ext uri="{BB962C8B-B14F-4D97-AF65-F5344CB8AC3E}">
        <p14:creationId xmlns:p14="http://schemas.microsoft.com/office/powerpoint/2010/main" val="9968243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D16A56B-86B7-4BA6-A958-445CD4958616}" type="datetimeFigureOut">
              <a:rPr lang="en-US" smtClean="0"/>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7F83E9-CBE4-4EEC-909F-BE4D757A9C07}" type="slidenum">
              <a:rPr lang="en-US" smtClean="0"/>
              <a:t>‹#›</a:t>
            </a:fld>
            <a:endParaRPr lang="en-US"/>
          </a:p>
        </p:txBody>
      </p:sp>
    </p:spTree>
    <p:extLst>
      <p:ext uri="{BB962C8B-B14F-4D97-AF65-F5344CB8AC3E}">
        <p14:creationId xmlns:p14="http://schemas.microsoft.com/office/powerpoint/2010/main" val="2780638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D16A56B-86B7-4BA6-A958-445CD4958616}" type="datetimeFigureOut">
              <a:rPr lang="en-US" smtClean="0"/>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7F83E9-CBE4-4EEC-909F-BE4D757A9C07}" type="slidenum">
              <a:rPr lang="en-US" smtClean="0"/>
              <a:t>‹#›</a:t>
            </a:fld>
            <a:endParaRPr lang="en-US"/>
          </a:p>
        </p:txBody>
      </p:sp>
    </p:spTree>
    <p:extLst>
      <p:ext uri="{BB962C8B-B14F-4D97-AF65-F5344CB8AC3E}">
        <p14:creationId xmlns:p14="http://schemas.microsoft.com/office/powerpoint/2010/main" val="985641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D16A56B-86B7-4BA6-A958-445CD4958616}" type="datetimeFigureOut">
              <a:rPr lang="en-US" smtClean="0"/>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7F83E9-CBE4-4EEC-909F-BE4D757A9C07}" type="slidenum">
              <a:rPr lang="en-US" smtClean="0"/>
              <a:t>‹#›</a:t>
            </a:fld>
            <a:endParaRPr lang="en-US"/>
          </a:p>
        </p:txBody>
      </p:sp>
    </p:spTree>
    <p:extLst>
      <p:ext uri="{BB962C8B-B14F-4D97-AF65-F5344CB8AC3E}">
        <p14:creationId xmlns:p14="http://schemas.microsoft.com/office/powerpoint/2010/main" val="1874483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D16A56B-86B7-4BA6-A958-445CD4958616}" type="datetimeFigureOut">
              <a:rPr lang="en-US" smtClean="0"/>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7F83E9-CBE4-4EEC-909F-BE4D757A9C07}" type="slidenum">
              <a:rPr lang="en-US" smtClean="0"/>
              <a:t>‹#›</a:t>
            </a:fld>
            <a:endParaRPr lang="en-US"/>
          </a:p>
        </p:txBody>
      </p:sp>
    </p:spTree>
    <p:extLst>
      <p:ext uri="{BB962C8B-B14F-4D97-AF65-F5344CB8AC3E}">
        <p14:creationId xmlns:p14="http://schemas.microsoft.com/office/powerpoint/2010/main" val="86419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D16A56B-86B7-4BA6-A958-445CD4958616}" type="datetimeFigureOut">
              <a:rPr lang="en-US" smtClean="0"/>
              <a:t>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7F83E9-CBE4-4EEC-909F-BE4D757A9C07}" type="slidenum">
              <a:rPr lang="en-US" smtClean="0"/>
              <a:t>‹#›</a:t>
            </a:fld>
            <a:endParaRPr lang="en-US"/>
          </a:p>
        </p:txBody>
      </p:sp>
    </p:spTree>
    <p:extLst>
      <p:ext uri="{BB962C8B-B14F-4D97-AF65-F5344CB8AC3E}">
        <p14:creationId xmlns:p14="http://schemas.microsoft.com/office/powerpoint/2010/main" val="41201327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D16A56B-86B7-4BA6-A958-445CD4958616}" type="datetimeFigureOut">
              <a:rPr lang="en-US" smtClean="0"/>
              <a:t>1/6/2017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17F83E9-CBE4-4EEC-909F-BE4D757A9C07}" type="slidenum">
              <a:rPr lang="en-US" smtClean="0"/>
              <a:t>‹#›</a:t>
            </a:fld>
            <a:endParaRPr lang="en-US"/>
          </a:p>
        </p:txBody>
      </p:sp>
    </p:spTree>
    <p:extLst>
      <p:ext uri="{BB962C8B-B14F-4D97-AF65-F5344CB8AC3E}">
        <p14:creationId xmlns:p14="http://schemas.microsoft.com/office/powerpoint/2010/main" val="9300989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atin typeface="+mn-lt"/>
              </a:defRPr>
            </a:lvl1pPr>
          </a:lstStyle>
          <a:p>
            <a:r>
              <a:rPr lang="en-US" dirty="0"/>
              <a:t>Click to edit Master title style</a:t>
            </a:r>
          </a:p>
        </p:txBody>
      </p:sp>
      <p:sp>
        <p:nvSpPr>
          <p:cNvPr id="3" name="Date Placeholder 2"/>
          <p:cNvSpPr>
            <a:spLocks noGrp="1"/>
          </p:cNvSpPr>
          <p:nvPr>
            <p:ph type="dt" sz="half" idx="10"/>
          </p:nvPr>
        </p:nvSpPr>
        <p:spPr/>
        <p:txBody>
          <a:bodyPr/>
          <a:lstStyle/>
          <a:p>
            <a:fld id="{5D16A56B-86B7-4BA6-A958-445CD4958616}" type="datetimeFigureOut">
              <a:rPr lang="en-US" smtClean="0"/>
              <a:t>1/6/2017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17F83E9-CBE4-4EEC-909F-BE4D757A9C07}" type="slidenum">
              <a:rPr lang="en-US" smtClean="0"/>
              <a:t>‹#›</a:t>
            </a:fld>
            <a:endParaRPr lang="en-US"/>
          </a:p>
        </p:txBody>
      </p:sp>
    </p:spTree>
    <p:extLst>
      <p:ext uri="{BB962C8B-B14F-4D97-AF65-F5344CB8AC3E}">
        <p14:creationId xmlns:p14="http://schemas.microsoft.com/office/powerpoint/2010/main" val="959684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16A56B-86B7-4BA6-A958-445CD4958616}" type="datetimeFigureOut">
              <a:rPr lang="en-US" smtClean="0"/>
              <a:t>1/6/2017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17F83E9-CBE4-4EEC-909F-BE4D757A9C07}" type="slidenum">
              <a:rPr lang="en-US" smtClean="0"/>
              <a:t>‹#›</a:t>
            </a:fld>
            <a:endParaRPr lang="en-US"/>
          </a:p>
        </p:txBody>
      </p:sp>
    </p:spTree>
    <p:extLst>
      <p:ext uri="{BB962C8B-B14F-4D97-AF65-F5344CB8AC3E}">
        <p14:creationId xmlns:p14="http://schemas.microsoft.com/office/powerpoint/2010/main" val="26382601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D16A56B-86B7-4BA6-A958-445CD4958616}" type="datetimeFigureOut">
              <a:rPr lang="en-US" smtClean="0"/>
              <a:t>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7F83E9-CBE4-4EEC-909F-BE4D757A9C07}" type="slidenum">
              <a:rPr lang="en-US" smtClean="0"/>
              <a:t>‹#›</a:t>
            </a:fld>
            <a:endParaRPr lang="en-US"/>
          </a:p>
        </p:txBody>
      </p:sp>
    </p:spTree>
    <p:extLst>
      <p:ext uri="{BB962C8B-B14F-4D97-AF65-F5344CB8AC3E}">
        <p14:creationId xmlns:p14="http://schemas.microsoft.com/office/powerpoint/2010/main" val="34690769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D16A56B-86B7-4BA6-A958-445CD4958616}" type="datetimeFigureOut">
              <a:rPr lang="en-US" smtClean="0"/>
              <a:t>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7F83E9-CBE4-4EEC-909F-BE4D757A9C07}" type="slidenum">
              <a:rPr lang="en-US" smtClean="0"/>
              <a:t>‹#›</a:t>
            </a:fld>
            <a:endParaRPr lang="en-US"/>
          </a:p>
        </p:txBody>
      </p:sp>
    </p:spTree>
    <p:extLst>
      <p:ext uri="{BB962C8B-B14F-4D97-AF65-F5344CB8AC3E}">
        <p14:creationId xmlns:p14="http://schemas.microsoft.com/office/powerpoint/2010/main" val="21329377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16A56B-86B7-4BA6-A958-445CD4958616}" type="datetimeFigureOut">
              <a:rPr lang="en-US" smtClean="0"/>
              <a:t>1/6/2017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7F83E9-CBE4-4EEC-909F-BE4D757A9C07}" type="slidenum">
              <a:rPr lang="en-US" smtClean="0"/>
              <a:t>‹#›</a:t>
            </a:fld>
            <a:endParaRPr lang="en-US"/>
          </a:p>
        </p:txBody>
      </p:sp>
    </p:spTree>
    <p:extLst>
      <p:ext uri="{BB962C8B-B14F-4D97-AF65-F5344CB8AC3E}">
        <p14:creationId xmlns:p14="http://schemas.microsoft.com/office/powerpoint/2010/main" val="42564797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6.xml"/><Relationship Id="rId1" Type="http://schemas.openxmlformats.org/officeDocument/2006/relationships/tags" Target="../tags/tag2.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7.xml"/><Relationship Id="rId5" Type="http://schemas.openxmlformats.org/officeDocument/2006/relationships/image" Target="../media/image21.png"/><Relationship Id="rId4" Type="http://schemas.openxmlformats.org/officeDocument/2006/relationships/image" Target="../media/image20.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648712" y="2706624"/>
            <a:ext cx="6659880" cy="1325563"/>
          </a:xfrm>
        </p:spPr>
        <p:txBody>
          <a:bodyPr/>
          <a:lstStyle/>
          <a:p>
            <a:r>
              <a:rPr lang="en-US" b="1" dirty="0">
                <a:latin typeface="+mn-lt"/>
              </a:rPr>
              <a:t>Noncorrelated subquery</a:t>
            </a:r>
          </a:p>
        </p:txBody>
      </p:sp>
    </p:spTree>
    <p:extLst>
      <p:ext uri="{BB962C8B-B14F-4D97-AF65-F5344CB8AC3E}">
        <p14:creationId xmlns:p14="http://schemas.microsoft.com/office/powerpoint/2010/main" val="18021085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895350" y="1627336"/>
            <a:ext cx="4000500" cy="4295775"/>
          </a:xfrm>
          <a:prstGeom prst="rect">
            <a:avLst/>
          </a:prstGeom>
        </p:spPr>
      </p:pic>
      <p:pic>
        <p:nvPicPr>
          <p:cNvPr id="3" name="Picture 2"/>
          <p:cNvPicPr>
            <a:picLocks noChangeAspect="1"/>
          </p:cNvPicPr>
          <p:nvPr/>
        </p:nvPicPr>
        <p:blipFill>
          <a:blip r:embed="rId4"/>
          <a:stretch>
            <a:fillRect/>
          </a:stretch>
        </p:blipFill>
        <p:spPr>
          <a:xfrm>
            <a:off x="246032" y="1275541"/>
            <a:ext cx="5695950" cy="390525"/>
          </a:xfrm>
          <a:prstGeom prst="rect">
            <a:avLst/>
          </a:prstGeom>
        </p:spPr>
      </p:pic>
      <p:pic>
        <p:nvPicPr>
          <p:cNvPr id="4" name="Picture 3"/>
          <p:cNvPicPr>
            <a:picLocks noChangeAspect="1"/>
          </p:cNvPicPr>
          <p:nvPr/>
        </p:nvPicPr>
        <p:blipFill>
          <a:blip r:embed="rId5"/>
          <a:stretch>
            <a:fillRect/>
          </a:stretch>
        </p:blipFill>
        <p:spPr>
          <a:xfrm>
            <a:off x="6941210" y="1666066"/>
            <a:ext cx="4210050" cy="3895725"/>
          </a:xfrm>
          <a:prstGeom prst="rect">
            <a:avLst/>
          </a:prstGeom>
        </p:spPr>
      </p:pic>
      <p:pic>
        <p:nvPicPr>
          <p:cNvPr id="5" name="Picture 4"/>
          <p:cNvPicPr>
            <a:picLocks noChangeAspect="1"/>
          </p:cNvPicPr>
          <p:nvPr/>
        </p:nvPicPr>
        <p:blipFill>
          <a:blip r:embed="rId6"/>
          <a:stretch>
            <a:fillRect/>
          </a:stretch>
        </p:blipFill>
        <p:spPr>
          <a:xfrm>
            <a:off x="6240313" y="1275541"/>
            <a:ext cx="5353050" cy="438150"/>
          </a:xfrm>
          <a:prstGeom prst="rect">
            <a:avLst/>
          </a:prstGeom>
        </p:spPr>
      </p:pic>
      <p:sp>
        <p:nvSpPr>
          <p:cNvPr id="6" name="Rectangle 5"/>
          <p:cNvSpPr/>
          <p:nvPr/>
        </p:nvSpPr>
        <p:spPr>
          <a:xfrm>
            <a:off x="1939588" y="639081"/>
            <a:ext cx="3011530" cy="461665"/>
          </a:xfrm>
          <a:prstGeom prst="rect">
            <a:avLst/>
          </a:prstGeom>
        </p:spPr>
        <p:txBody>
          <a:bodyPr wrap="none">
            <a:spAutoFit/>
          </a:bodyPr>
          <a:lstStyle/>
          <a:p>
            <a:r>
              <a:rPr lang="en-US" altLang="en-US" sz="2400" dirty="0">
                <a:solidFill>
                  <a:prstClr val="black"/>
                </a:solidFill>
              </a:rPr>
              <a:t>names and addresses. </a:t>
            </a:r>
            <a:endParaRPr lang="en-US" sz="2400" dirty="0"/>
          </a:p>
        </p:txBody>
      </p:sp>
      <p:sp>
        <p:nvSpPr>
          <p:cNvPr id="7" name="Rectangle 6"/>
          <p:cNvSpPr/>
          <p:nvPr/>
        </p:nvSpPr>
        <p:spPr>
          <a:xfrm>
            <a:off x="8148921" y="710947"/>
            <a:ext cx="1611531" cy="461665"/>
          </a:xfrm>
          <a:prstGeom prst="rect">
            <a:avLst/>
          </a:prstGeom>
        </p:spPr>
        <p:txBody>
          <a:bodyPr wrap="none">
            <a:spAutoFit/>
          </a:bodyPr>
          <a:lstStyle/>
          <a:p>
            <a:r>
              <a:rPr lang="en-US" altLang="en-US" sz="2400" dirty="0">
                <a:solidFill>
                  <a:prstClr val="black"/>
                </a:solidFill>
              </a:rPr>
              <a:t>Birth dates </a:t>
            </a:r>
            <a:endParaRPr lang="en-US" sz="2400" dirty="0"/>
          </a:p>
        </p:txBody>
      </p:sp>
    </p:spTree>
    <p:extLst>
      <p:ext uri="{BB962C8B-B14F-4D97-AF65-F5344CB8AC3E}">
        <p14:creationId xmlns:p14="http://schemas.microsoft.com/office/powerpoint/2010/main" val="40561680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stand alone query to get </a:t>
            </a:r>
            <a:r>
              <a:rPr lang="en-US" dirty="0" err="1"/>
              <a:t>employee_id</a:t>
            </a:r>
            <a:r>
              <a:rPr lang="en-US" dirty="0"/>
              <a:t> of all employees born in February</a:t>
            </a:r>
          </a:p>
        </p:txBody>
      </p:sp>
      <p:sp>
        <p:nvSpPr>
          <p:cNvPr id="3" name="Rectangle 2"/>
          <p:cNvSpPr/>
          <p:nvPr/>
        </p:nvSpPr>
        <p:spPr>
          <a:xfrm>
            <a:off x="1078523" y="2441919"/>
            <a:ext cx="8962292" cy="1200329"/>
          </a:xfrm>
          <a:prstGeom prst="rect">
            <a:avLst/>
          </a:prstGeom>
        </p:spPr>
        <p:txBody>
          <a:bodyPr wrap="square">
            <a:spAutoFit/>
          </a:bodyPr>
          <a:lstStyle/>
          <a:p>
            <a:pPr lvl="0"/>
            <a:r>
              <a:rPr lang="en-US" sz="2400" dirty="0">
                <a:solidFill>
                  <a:srgbClr val="0000FF"/>
                </a:solidFill>
                <a:latin typeface="Lucida Console" panose="020B0609040504020204" pitchFamily="49" charset="0"/>
              </a:rPr>
              <a:t>select</a:t>
            </a:r>
            <a:r>
              <a:rPr lang="en-US" sz="2400" dirty="0">
                <a:solidFill>
                  <a:srgbClr val="000000"/>
                </a:solidFill>
                <a:latin typeface="Lucida Console" panose="020B0609040504020204" pitchFamily="49" charset="0"/>
              </a:rPr>
              <a:t> Employee_ID</a:t>
            </a:r>
          </a:p>
          <a:p>
            <a:pPr lvl="0"/>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from</a:t>
            </a:r>
            <a:r>
              <a:rPr lang="en-US" sz="2400" dirty="0">
                <a:solidFill>
                  <a:srgbClr val="000000"/>
                </a:solidFill>
                <a:latin typeface="Lucida Console" panose="020B0609040504020204" pitchFamily="49" charset="0"/>
              </a:rPr>
              <a:t> orion.Employee_Payroll</a:t>
            </a:r>
          </a:p>
          <a:p>
            <a:pPr lvl="0"/>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where</a:t>
            </a:r>
            <a:r>
              <a:rPr lang="en-US" sz="2400" dirty="0">
                <a:solidFill>
                  <a:srgbClr val="000000"/>
                </a:solidFill>
                <a:latin typeface="Lucida Console" panose="020B0609040504020204" pitchFamily="49" charset="0"/>
              </a:rPr>
              <a:t> month(</a:t>
            </a:r>
            <a:r>
              <a:rPr lang="en-US" sz="2400" dirty="0" err="1">
                <a:solidFill>
                  <a:srgbClr val="000000"/>
                </a:solidFill>
                <a:latin typeface="Lucida Console" panose="020B0609040504020204" pitchFamily="49" charset="0"/>
              </a:rPr>
              <a:t>Birth_Date</a:t>
            </a:r>
            <a:r>
              <a:rPr lang="en-US" sz="2400" dirty="0">
                <a:solidFill>
                  <a:srgbClr val="000000"/>
                </a:solidFill>
                <a:latin typeface="Lucida Console" panose="020B0609040504020204" pitchFamily="49" charset="0"/>
              </a:rPr>
              <a:t>)=</a:t>
            </a:r>
            <a:r>
              <a:rPr lang="en-US" sz="2400" b="1" dirty="0">
                <a:solidFill>
                  <a:srgbClr val="008080"/>
                </a:solidFill>
                <a:latin typeface="Lucida Console" panose="020B0609040504020204" pitchFamily="49" charset="0"/>
              </a:rPr>
              <a:t>2</a:t>
            </a:r>
            <a:endParaRPr lang="en-US" dirty="0"/>
          </a:p>
        </p:txBody>
      </p:sp>
    </p:spTree>
    <p:extLst>
      <p:ext uri="{BB962C8B-B14F-4D97-AF65-F5344CB8AC3E}">
        <p14:creationId xmlns:p14="http://schemas.microsoft.com/office/powerpoint/2010/main" val="14424333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Embed stand alone query</a:t>
            </a:r>
          </a:p>
        </p:txBody>
      </p:sp>
      <p:sp>
        <p:nvSpPr>
          <p:cNvPr id="6"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fld id="{4FF5DF79-7EBB-4A77-BBE3-998878E6B489}" type="slidenum">
              <a:rPr lang="en-US" altLang="en-US" sz="1400"/>
              <a:pPr/>
              <a:t>12</a:t>
            </a:fld>
            <a:endParaRPr lang="en-US" altLang="en-US" sz="1400">
              <a:latin typeface="Times New Roman" panose="02020603050405020304" pitchFamily="18" charset="0"/>
            </a:endParaRPr>
          </a:p>
        </p:txBody>
      </p:sp>
      <p:sp>
        <p:nvSpPr>
          <p:cNvPr id="2" name="Rectangle 1"/>
          <p:cNvSpPr/>
          <p:nvPr/>
        </p:nvSpPr>
        <p:spPr>
          <a:xfrm>
            <a:off x="838200" y="2028617"/>
            <a:ext cx="10697308" cy="4524315"/>
          </a:xfrm>
          <a:prstGeom prst="rect">
            <a:avLst/>
          </a:prstGeom>
        </p:spPr>
        <p:txBody>
          <a:bodyPr wrap="square">
            <a:spAutoFit/>
          </a:bodyPr>
          <a:lstStyle/>
          <a:p>
            <a:r>
              <a:rPr lang="en-US" sz="2400" b="1" dirty="0" err="1">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err="1">
                <a:solidFill>
                  <a:srgbClr val="000080"/>
                </a:solidFill>
                <a:latin typeface="Lucida Console" panose="020B0609040504020204" pitchFamily="49" charset="0"/>
              </a:rPr>
              <a:t>sql</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select</a:t>
            </a:r>
            <a:r>
              <a:rPr lang="en-US" sz="2400" dirty="0">
                <a:solidFill>
                  <a:srgbClr val="000000"/>
                </a:solidFill>
                <a:latin typeface="Lucida Console" panose="020B0609040504020204" pitchFamily="49" charset="0"/>
              </a:rPr>
              <a:t> Employee_ID, </a:t>
            </a:r>
          </a:p>
          <a:p>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Employee_Name</a:t>
            </a:r>
            <a:r>
              <a:rPr lang="en-US" sz="2400" dirty="0">
                <a:solidFill>
                  <a:srgbClr val="000000"/>
                </a:solidFill>
                <a:latin typeface="Lucida Console" panose="020B0609040504020204" pitchFamily="49" charset="0"/>
              </a:rPr>
              <a:t>, City, </a:t>
            </a:r>
          </a:p>
          <a:p>
            <a:r>
              <a:rPr lang="en-US" sz="2400" dirty="0">
                <a:solidFill>
                  <a:srgbClr val="000000"/>
                </a:solidFill>
                <a:latin typeface="Lucida Console" panose="020B0609040504020204" pitchFamily="49" charset="0"/>
              </a:rPr>
              <a:t>          Country </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from</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orion.Employee_Addresses</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where</a:t>
            </a:r>
            <a:r>
              <a:rPr lang="en-US" sz="2400" dirty="0">
                <a:solidFill>
                  <a:srgbClr val="000000"/>
                </a:solidFill>
                <a:latin typeface="Lucida Console" panose="020B0609040504020204" pitchFamily="49" charset="0"/>
              </a:rPr>
              <a:t> Employee_ID </a:t>
            </a:r>
            <a:r>
              <a:rPr lang="en-US" sz="2400" dirty="0">
                <a:solidFill>
                  <a:srgbClr val="0000FF"/>
                </a:solidFill>
                <a:latin typeface="Lucida Console" panose="020B0609040504020204" pitchFamily="49" charset="0"/>
              </a:rPr>
              <a:t>in</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select</a:t>
            </a:r>
            <a:r>
              <a:rPr lang="en-US" sz="2400" dirty="0">
                <a:solidFill>
                  <a:srgbClr val="000000"/>
                </a:solidFill>
                <a:latin typeface="Lucida Console" panose="020B0609040504020204" pitchFamily="49" charset="0"/>
              </a:rPr>
              <a:t> Employee_ID</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from</a:t>
            </a:r>
            <a:r>
              <a:rPr lang="en-US" sz="2400" dirty="0">
                <a:solidFill>
                  <a:srgbClr val="000000"/>
                </a:solidFill>
                <a:latin typeface="Lucida Console" panose="020B0609040504020204" pitchFamily="49" charset="0"/>
              </a:rPr>
              <a:t> orion.Employee_Payroll</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where</a:t>
            </a:r>
            <a:r>
              <a:rPr lang="en-US" sz="2400" dirty="0">
                <a:solidFill>
                  <a:srgbClr val="000000"/>
                </a:solidFill>
                <a:latin typeface="Lucida Console" panose="020B0609040504020204" pitchFamily="49" charset="0"/>
              </a:rPr>
              <a:t> month(</a:t>
            </a:r>
            <a:r>
              <a:rPr lang="en-US" sz="2400" dirty="0" err="1">
                <a:solidFill>
                  <a:srgbClr val="000000"/>
                </a:solidFill>
                <a:latin typeface="Lucida Console" panose="020B0609040504020204" pitchFamily="49" charset="0"/>
              </a:rPr>
              <a:t>Birth_Date</a:t>
            </a:r>
            <a:r>
              <a:rPr lang="en-US" sz="2400" dirty="0">
                <a:solidFill>
                  <a:srgbClr val="000000"/>
                </a:solidFill>
                <a:latin typeface="Lucida Console" panose="020B0609040504020204" pitchFamily="49" charset="0"/>
              </a:rPr>
              <a:t>)=</a:t>
            </a:r>
            <a:r>
              <a:rPr lang="en-US" sz="2400" b="1" dirty="0">
                <a:solidFill>
                  <a:srgbClr val="008080"/>
                </a:solidFill>
                <a:latin typeface="Lucida Console" panose="020B0609040504020204" pitchFamily="49" charset="0"/>
              </a:rPr>
              <a:t>2</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order</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by</a:t>
            </a:r>
            <a:r>
              <a:rPr lang="en-US" sz="2400" dirty="0">
                <a:solidFill>
                  <a:srgbClr val="000000"/>
                </a:solidFill>
                <a:latin typeface="Lucida Console" panose="020B0609040504020204" pitchFamily="49" charset="0"/>
              </a:rPr>
              <a:t> </a:t>
            </a:r>
            <a:r>
              <a:rPr lang="en-US" sz="2400" b="1" dirty="0">
                <a:solidFill>
                  <a:srgbClr val="008080"/>
                </a:solidFill>
                <a:latin typeface="Lucida Console" panose="020B0609040504020204" pitchFamily="49" charset="0"/>
              </a:rPr>
              <a:t>1</a:t>
            </a:r>
          </a:p>
          <a:p>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quit</a:t>
            </a:r>
            <a:r>
              <a:rPr lang="en-US" sz="2400" dirty="0">
                <a:solidFill>
                  <a:srgbClr val="000000"/>
                </a:solidFill>
                <a:latin typeface="Lucida Console" panose="020B0609040504020204" pitchFamily="49" charset="0"/>
              </a:rPr>
              <a:t>;</a:t>
            </a:r>
          </a:p>
        </p:txBody>
      </p:sp>
    </p:spTree>
    <p:custDataLst>
      <p:tags r:id="rId1"/>
    </p:custDataLst>
    <p:extLst>
      <p:ext uri="{BB962C8B-B14F-4D97-AF65-F5344CB8AC3E}">
        <p14:creationId xmlns:p14="http://schemas.microsoft.com/office/powerpoint/2010/main" val="18407212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3219450" y="904875"/>
            <a:ext cx="5753100" cy="5048250"/>
          </a:xfrm>
          <a:prstGeom prst="rect">
            <a:avLst/>
          </a:prstGeom>
        </p:spPr>
      </p:pic>
    </p:spTree>
    <p:extLst>
      <p:ext uri="{BB962C8B-B14F-4D97-AF65-F5344CB8AC3E}">
        <p14:creationId xmlns:p14="http://schemas.microsoft.com/office/powerpoint/2010/main" val="18369100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2162" y="2185133"/>
            <a:ext cx="10515600" cy="1325563"/>
          </a:xfrm>
        </p:spPr>
        <p:txBody>
          <a:bodyPr>
            <a:normAutofit fontScale="90000"/>
          </a:bodyPr>
          <a:lstStyle/>
          <a:p>
            <a:r>
              <a:rPr lang="en-US" dirty="0"/>
              <a:t>Example:</a:t>
            </a:r>
            <a:br>
              <a:rPr lang="en-US" dirty="0"/>
            </a:br>
            <a:r>
              <a:rPr lang="en-US" dirty="0"/>
              <a:t>Create a file with only studies that have both male and female participants</a:t>
            </a:r>
          </a:p>
        </p:txBody>
      </p:sp>
    </p:spTree>
    <p:extLst>
      <p:ext uri="{BB962C8B-B14F-4D97-AF65-F5344CB8AC3E}">
        <p14:creationId xmlns:p14="http://schemas.microsoft.com/office/powerpoint/2010/main" val="40414282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8731" y="514594"/>
            <a:ext cx="10515600" cy="1325563"/>
          </a:xfrm>
        </p:spPr>
        <p:txBody>
          <a:bodyPr/>
          <a:lstStyle/>
          <a:p>
            <a:r>
              <a:rPr lang="en-US" dirty="0"/>
              <a:t>A stand alone query, find study number for those studies having female participants</a:t>
            </a:r>
          </a:p>
        </p:txBody>
      </p:sp>
      <p:sp>
        <p:nvSpPr>
          <p:cNvPr id="4" name="Rectangle 3"/>
          <p:cNvSpPr/>
          <p:nvPr/>
        </p:nvSpPr>
        <p:spPr>
          <a:xfrm>
            <a:off x="1107831" y="2459504"/>
            <a:ext cx="10096500" cy="2308324"/>
          </a:xfrm>
          <a:prstGeom prst="rect">
            <a:avLst/>
          </a:prstGeom>
        </p:spPr>
        <p:txBody>
          <a:bodyPr wrap="square">
            <a:spAutoFit/>
          </a:bodyPr>
          <a:lstStyle/>
          <a:p>
            <a:r>
              <a:rPr lang="en-US" sz="2400" b="1" dirty="0">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err="1">
                <a:solidFill>
                  <a:srgbClr val="000080"/>
                </a:solidFill>
                <a:latin typeface="Lucida Console" panose="020B0609040504020204" pitchFamily="49" charset="0"/>
              </a:rPr>
              <a:t>sql</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select</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distinct</a:t>
            </a:r>
            <a:r>
              <a:rPr lang="en-US" sz="2400" dirty="0">
                <a:solidFill>
                  <a:srgbClr val="000000"/>
                </a:solidFill>
                <a:latin typeface="Lucida Console" panose="020B0609040504020204" pitchFamily="49" charset="0"/>
              </a:rPr>
              <a:t> study</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from</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dpc.ipd_student</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where</a:t>
            </a:r>
            <a:r>
              <a:rPr lang="en-US" sz="2400" dirty="0">
                <a:solidFill>
                  <a:srgbClr val="000000"/>
                </a:solidFill>
                <a:latin typeface="Lucida Console" panose="020B0609040504020204" pitchFamily="49" charset="0"/>
              </a:rPr>
              <a:t>  male=</a:t>
            </a:r>
            <a:r>
              <a:rPr lang="en-US" sz="2400" b="1" dirty="0">
                <a:solidFill>
                  <a:srgbClr val="008080"/>
                </a:solidFill>
                <a:latin typeface="Lucida Console" panose="020B0609040504020204" pitchFamily="49" charset="0"/>
              </a:rPr>
              <a:t>0</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p>
          <a:p>
            <a:r>
              <a:rPr lang="en-US" sz="2400" b="1" dirty="0">
                <a:solidFill>
                  <a:srgbClr val="000080"/>
                </a:solidFill>
                <a:latin typeface="Lucida Console" panose="020B0609040504020204" pitchFamily="49" charset="0"/>
              </a:rPr>
              <a:t>quit</a:t>
            </a:r>
            <a:r>
              <a:rPr lang="en-US" sz="2400" dirty="0">
                <a:solidFill>
                  <a:srgbClr val="000000"/>
                </a:solidFill>
                <a:latin typeface="Lucida Console" panose="020B0609040504020204" pitchFamily="49" charset="0"/>
              </a:rPr>
              <a:t>;</a:t>
            </a:r>
            <a:endParaRPr lang="en-US" sz="2400" dirty="0"/>
          </a:p>
        </p:txBody>
      </p:sp>
    </p:spTree>
    <p:extLst>
      <p:ext uri="{BB962C8B-B14F-4D97-AF65-F5344CB8AC3E}">
        <p14:creationId xmlns:p14="http://schemas.microsoft.com/office/powerpoint/2010/main" val="26079220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16998"/>
            <a:ext cx="10515600" cy="1325563"/>
          </a:xfrm>
        </p:spPr>
        <p:txBody>
          <a:bodyPr/>
          <a:lstStyle/>
          <a:p>
            <a:r>
              <a:rPr lang="en-US" dirty="0"/>
              <a:t>Embed the stand alone query as a subquery</a:t>
            </a:r>
          </a:p>
        </p:txBody>
      </p:sp>
      <p:sp>
        <p:nvSpPr>
          <p:cNvPr id="4" name="Rectangle 3"/>
          <p:cNvSpPr/>
          <p:nvPr/>
        </p:nvSpPr>
        <p:spPr>
          <a:xfrm>
            <a:off x="530469" y="1923036"/>
            <a:ext cx="10644554" cy="4708981"/>
          </a:xfrm>
          <a:prstGeom prst="rect">
            <a:avLst/>
          </a:prstGeom>
        </p:spPr>
        <p:txBody>
          <a:bodyPr wrap="square">
            <a:spAutoFit/>
          </a:bodyPr>
          <a:lstStyle/>
          <a:p>
            <a:r>
              <a:rPr lang="en-US" sz="2000" b="1" dirty="0" err="1">
                <a:solidFill>
                  <a:srgbClr val="000080"/>
                </a:solidFill>
                <a:latin typeface="Lucida Console" panose="020B0609040504020204" pitchFamily="49" charset="0"/>
              </a:rPr>
              <a:t>proc</a:t>
            </a:r>
            <a:r>
              <a:rPr lang="en-US" sz="2000" dirty="0">
                <a:solidFill>
                  <a:srgbClr val="000000"/>
                </a:solidFill>
                <a:latin typeface="Lucida Console" panose="020B0609040504020204" pitchFamily="49" charset="0"/>
              </a:rPr>
              <a:t> </a:t>
            </a:r>
            <a:r>
              <a:rPr lang="en-US" sz="2000" b="1" dirty="0" err="1">
                <a:solidFill>
                  <a:srgbClr val="000080"/>
                </a:solidFill>
                <a:latin typeface="Lucida Console" panose="020B0609040504020204" pitchFamily="49" charset="0"/>
              </a:rPr>
              <a:t>freq</a:t>
            </a:r>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data</a:t>
            </a:r>
            <a:r>
              <a:rPr lang="en-US" sz="2000" dirty="0">
                <a:solidFill>
                  <a:srgbClr val="000000"/>
                </a:solidFill>
                <a:latin typeface="Lucida Console" panose="020B0609040504020204" pitchFamily="49" charset="0"/>
              </a:rPr>
              <a:t>=</a:t>
            </a:r>
            <a:r>
              <a:rPr lang="en-US" sz="2000" dirty="0" err="1">
                <a:solidFill>
                  <a:srgbClr val="000000"/>
                </a:solidFill>
                <a:latin typeface="Lucida Console" panose="020B0609040504020204" pitchFamily="49" charset="0"/>
              </a:rPr>
              <a:t>dpc.ipd_student</a:t>
            </a:r>
            <a:r>
              <a:rPr lang="en-US" sz="2000" dirty="0">
                <a:solidFill>
                  <a:srgbClr val="000000"/>
                </a:solidFill>
                <a:latin typeface="Lucida Console" panose="020B0609040504020204" pitchFamily="49" charset="0"/>
              </a:rPr>
              <a:t>;</a:t>
            </a:r>
          </a:p>
          <a:p>
            <a:r>
              <a:rPr lang="en-US" sz="2000" dirty="0">
                <a:solidFill>
                  <a:srgbClr val="0000FF"/>
                </a:solidFill>
                <a:latin typeface="Lucida Console" panose="020B0609040504020204" pitchFamily="49" charset="0"/>
              </a:rPr>
              <a:t>tables</a:t>
            </a:r>
            <a:r>
              <a:rPr lang="en-US" sz="2000" dirty="0">
                <a:solidFill>
                  <a:srgbClr val="000000"/>
                </a:solidFill>
                <a:latin typeface="Lucida Console" panose="020B0609040504020204" pitchFamily="49" charset="0"/>
              </a:rPr>
              <a:t> study*male/</a:t>
            </a:r>
            <a:r>
              <a:rPr lang="en-US" sz="2000" dirty="0" err="1">
                <a:solidFill>
                  <a:srgbClr val="0000FF"/>
                </a:solidFill>
                <a:latin typeface="Lucida Console" panose="020B0609040504020204" pitchFamily="49" charset="0"/>
              </a:rPr>
              <a:t>norow</a:t>
            </a:r>
            <a:r>
              <a:rPr lang="en-US" sz="2000" dirty="0">
                <a:solidFill>
                  <a:srgbClr val="000000"/>
                </a:solidFill>
                <a:latin typeface="Lucida Console" panose="020B0609040504020204" pitchFamily="49" charset="0"/>
              </a:rPr>
              <a:t> </a:t>
            </a:r>
            <a:r>
              <a:rPr lang="en-US" sz="2000" dirty="0" err="1">
                <a:solidFill>
                  <a:srgbClr val="0000FF"/>
                </a:solidFill>
                <a:latin typeface="Lucida Console" panose="020B0609040504020204" pitchFamily="49" charset="0"/>
              </a:rPr>
              <a:t>nocol</a:t>
            </a:r>
            <a:r>
              <a:rPr lang="en-US" sz="2000" dirty="0">
                <a:solidFill>
                  <a:srgbClr val="000000"/>
                </a:solidFill>
                <a:latin typeface="Lucida Console" panose="020B0609040504020204" pitchFamily="49" charset="0"/>
              </a:rPr>
              <a:t> </a:t>
            </a:r>
            <a:r>
              <a:rPr lang="en-US" sz="2000" dirty="0" err="1">
                <a:solidFill>
                  <a:srgbClr val="0000FF"/>
                </a:solidFill>
                <a:latin typeface="Lucida Console" panose="020B0609040504020204" pitchFamily="49" charset="0"/>
              </a:rPr>
              <a:t>nopercent</a:t>
            </a:r>
            <a:r>
              <a:rPr lang="en-US" sz="2000" dirty="0">
                <a:solidFill>
                  <a:srgbClr val="000000"/>
                </a:solidFill>
                <a:latin typeface="Lucida Console" panose="020B0609040504020204" pitchFamily="49" charset="0"/>
              </a:rPr>
              <a:t>;</a:t>
            </a:r>
          </a:p>
          <a:p>
            <a:r>
              <a:rPr lang="en-US" sz="2000" b="1" dirty="0" err="1">
                <a:solidFill>
                  <a:srgbClr val="000080"/>
                </a:solidFill>
                <a:latin typeface="Lucida Console" panose="020B0609040504020204" pitchFamily="49" charset="0"/>
              </a:rPr>
              <a:t>proc</a:t>
            </a:r>
            <a:r>
              <a:rPr lang="en-US" sz="2000" dirty="0">
                <a:solidFill>
                  <a:srgbClr val="000000"/>
                </a:solidFill>
                <a:latin typeface="Lucida Console" panose="020B0609040504020204" pitchFamily="49" charset="0"/>
              </a:rPr>
              <a:t> </a:t>
            </a:r>
            <a:r>
              <a:rPr lang="en-US" sz="2000" b="1" dirty="0" err="1">
                <a:solidFill>
                  <a:srgbClr val="000080"/>
                </a:solidFill>
                <a:latin typeface="Lucida Console" panose="020B0609040504020204" pitchFamily="49" charset="0"/>
              </a:rPr>
              <a:t>sql</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create</a:t>
            </a:r>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table</a:t>
            </a:r>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malefem</a:t>
            </a:r>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as</a:t>
            </a:r>
            <a:endParaRPr lang="en-US" sz="2000" dirty="0">
              <a:solidFill>
                <a:srgbClr val="000000"/>
              </a:solidFill>
              <a:latin typeface="Lucida Console" panose="020B0609040504020204" pitchFamily="49" charset="0"/>
            </a:endParaRP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select</a:t>
            </a:r>
            <a:r>
              <a:rPr lang="en-US" sz="2000" dirty="0">
                <a:solidFill>
                  <a:srgbClr val="000000"/>
                </a:solidFill>
                <a:latin typeface="Lucida Console" panose="020B0609040504020204" pitchFamily="49" charset="0"/>
              </a:rPr>
              <a:t> *</a:t>
            </a: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from</a:t>
            </a:r>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dpc.ipd_student</a:t>
            </a:r>
            <a:r>
              <a:rPr lang="en-US" sz="2000" dirty="0">
                <a:solidFill>
                  <a:srgbClr val="000000"/>
                </a:solidFill>
                <a:latin typeface="Lucida Console" panose="020B0609040504020204" pitchFamily="49" charset="0"/>
              </a:rPr>
              <a:t> </a:t>
            </a: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where</a:t>
            </a:r>
            <a:r>
              <a:rPr lang="en-US" sz="2000" dirty="0">
                <a:solidFill>
                  <a:srgbClr val="000000"/>
                </a:solidFill>
                <a:latin typeface="Lucida Console" panose="020B0609040504020204" pitchFamily="49" charset="0"/>
              </a:rPr>
              <a:t> study </a:t>
            </a:r>
            <a:r>
              <a:rPr lang="en-US" sz="2000" dirty="0">
                <a:solidFill>
                  <a:srgbClr val="0000FF"/>
                </a:solidFill>
                <a:latin typeface="Lucida Console" panose="020B0609040504020204" pitchFamily="49" charset="0"/>
              </a:rPr>
              <a:t>in</a:t>
            </a:r>
            <a:endParaRPr lang="en-US" sz="2000" dirty="0">
              <a:solidFill>
                <a:srgbClr val="000000"/>
              </a:solidFill>
              <a:latin typeface="Lucida Console" panose="020B0609040504020204" pitchFamily="49" charset="0"/>
            </a:endParaRP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select</a:t>
            </a:r>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distinct</a:t>
            </a:r>
            <a:r>
              <a:rPr lang="en-US" sz="2000" dirty="0">
                <a:solidFill>
                  <a:srgbClr val="000000"/>
                </a:solidFill>
                <a:latin typeface="Lucida Console" panose="020B0609040504020204" pitchFamily="49" charset="0"/>
              </a:rPr>
              <a:t> study</a:t>
            </a: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from</a:t>
            </a:r>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dpc.ipd_student</a:t>
            </a:r>
            <a:endParaRPr lang="en-US" sz="2000" dirty="0">
              <a:solidFill>
                <a:srgbClr val="000000"/>
              </a:solidFill>
              <a:latin typeface="Lucida Console" panose="020B0609040504020204" pitchFamily="49" charset="0"/>
            </a:endParaRP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where</a:t>
            </a:r>
            <a:r>
              <a:rPr lang="en-US" sz="2000" dirty="0">
                <a:solidFill>
                  <a:srgbClr val="000000"/>
                </a:solidFill>
                <a:latin typeface="Lucida Console" panose="020B0609040504020204" pitchFamily="49" charset="0"/>
              </a:rPr>
              <a:t> male=</a:t>
            </a:r>
            <a:r>
              <a:rPr lang="en-US" sz="2000" b="1" dirty="0">
                <a:solidFill>
                  <a:srgbClr val="008080"/>
                </a:solidFill>
                <a:latin typeface="Lucida Console" panose="020B0609040504020204" pitchFamily="49" charset="0"/>
              </a:rPr>
              <a:t>0</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  ;</a:t>
            </a:r>
          </a:p>
          <a:p>
            <a:r>
              <a:rPr lang="en-US" sz="2000" b="1" dirty="0">
                <a:solidFill>
                  <a:srgbClr val="000080"/>
                </a:solidFill>
                <a:latin typeface="Lucida Console" panose="020B0609040504020204" pitchFamily="49" charset="0"/>
              </a:rPr>
              <a:t>quit</a:t>
            </a:r>
            <a:r>
              <a:rPr lang="en-US" sz="2000" dirty="0">
                <a:solidFill>
                  <a:srgbClr val="000000"/>
                </a:solidFill>
                <a:latin typeface="Lucida Console" panose="020B0609040504020204" pitchFamily="49" charset="0"/>
              </a:rPr>
              <a:t>;</a:t>
            </a:r>
          </a:p>
          <a:p>
            <a:r>
              <a:rPr lang="en-US" sz="2000" b="1" dirty="0" err="1">
                <a:solidFill>
                  <a:srgbClr val="000080"/>
                </a:solidFill>
                <a:latin typeface="Lucida Console" panose="020B0609040504020204" pitchFamily="49" charset="0"/>
              </a:rPr>
              <a:t>proc</a:t>
            </a:r>
            <a:r>
              <a:rPr lang="en-US" sz="2000" dirty="0">
                <a:solidFill>
                  <a:srgbClr val="000000"/>
                </a:solidFill>
                <a:latin typeface="Lucida Console" panose="020B0609040504020204" pitchFamily="49" charset="0"/>
              </a:rPr>
              <a:t> </a:t>
            </a:r>
            <a:r>
              <a:rPr lang="en-US" sz="2000" b="1" dirty="0" err="1">
                <a:solidFill>
                  <a:srgbClr val="000080"/>
                </a:solidFill>
                <a:latin typeface="Lucida Console" panose="020B0609040504020204" pitchFamily="49" charset="0"/>
              </a:rPr>
              <a:t>freq</a:t>
            </a:r>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data</a:t>
            </a:r>
            <a:r>
              <a:rPr lang="en-US" sz="2000" dirty="0">
                <a:solidFill>
                  <a:srgbClr val="000000"/>
                </a:solidFill>
                <a:latin typeface="Lucida Console" panose="020B0609040504020204" pitchFamily="49" charset="0"/>
              </a:rPr>
              <a:t>=</a:t>
            </a:r>
            <a:r>
              <a:rPr lang="en-US" sz="2000" dirty="0" err="1">
                <a:solidFill>
                  <a:srgbClr val="000000"/>
                </a:solidFill>
                <a:latin typeface="Lucida Console" panose="020B0609040504020204" pitchFamily="49" charset="0"/>
              </a:rPr>
              <a:t>malefem</a:t>
            </a:r>
            <a:r>
              <a:rPr lang="en-US" sz="2000" dirty="0">
                <a:solidFill>
                  <a:srgbClr val="000000"/>
                </a:solidFill>
                <a:latin typeface="Lucida Console" panose="020B0609040504020204" pitchFamily="49" charset="0"/>
              </a:rPr>
              <a:t>;</a:t>
            </a:r>
          </a:p>
          <a:p>
            <a:r>
              <a:rPr lang="en-US" sz="2000" dirty="0">
                <a:solidFill>
                  <a:srgbClr val="0000FF"/>
                </a:solidFill>
                <a:latin typeface="Lucida Console" panose="020B0609040504020204" pitchFamily="49" charset="0"/>
              </a:rPr>
              <a:t>tables</a:t>
            </a:r>
            <a:r>
              <a:rPr lang="en-US" sz="2000" dirty="0">
                <a:solidFill>
                  <a:srgbClr val="000000"/>
                </a:solidFill>
                <a:latin typeface="Lucida Console" panose="020B0609040504020204" pitchFamily="49" charset="0"/>
              </a:rPr>
              <a:t> study*male/</a:t>
            </a:r>
            <a:r>
              <a:rPr lang="en-US" sz="2000" dirty="0" err="1">
                <a:solidFill>
                  <a:srgbClr val="0000FF"/>
                </a:solidFill>
                <a:latin typeface="Lucida Console" panose="020B0609040504020204" pitchFamily="49" charset="0"/>
              </a:rPr>
              <a:t>norow</a:t>
            </a:r>
            <a:r>
              <a:rPr lang="en-US" sz="2000" dirty="0">
                <a:solidFill>
                  <a:srgbClr val="000000"/>
                </a:solidFill>
                <a:latin typeface="Lucida Console" panose="020B0609040504020204" pitchFamily="49" charset="0"/>
              </a:rPr>
              <a:t> </a:t>
            </a:r>
            <a:r>
              <a:rPr lang="en-US" sz="2000" dirty="0" err="1">
                <a:solidFill>
                  <a:srgbClr val="0000FF"/>
                </a:solidFill>
                <a:latin typeface="Lucida Console" panose="020B0609040504020204" pitchFamily="49" charset="0"/>
              </a:rPr>
              <a:t>nocol</a:t>
            </a:r>
            <a:r>
              <a:rPr lang="en-US" sz="2000" dirty="0">
                <a:solidFill>
                  <a:srgbClr val="000000"/>
                </a:solidFill>
                <a:latin typeface="Lucida Console" panose="020B0609040504020204" pitchFamily="49" charset="0"/>
              </a:rPr>
              <a:t> </a:t>
            </a:r>
            <a:r>
              <a:rPr lang="en-US" sz="2000" dirty="0" err="1">
                <a:solidFill>
                  <a:srgbClr val="0000FF"/>
                </a:solidFill>
                <a:latin typeface="Lucida Console" panose="020B0609040504020204" pitchFamily="49" charset="0"/>
              </a:rPr>
              <a:t>nopercent</a:t>
            </a:r>
            <a:r>
              <a:rPr lang="en-US" sz="2000" dirty="0">
                <a:solidFill>
                  <a:srgbClr val="000000"/>
                </a:solidFill>
                <a:latin typeface="Lucida Console" panose="020B0609040504020204" pitchFamily="49" charset="0"/>
              </a:rPr>
              <a:t>;</a:t>
            </a:r>
          </a:p>
          <a:p>
            <a:r>
              <a:rPr lang="en-US" sz="2000" b="1" dirty="0">
                <a:solidFill>
                  <a:srgbClr val="000080"/>
                </a:solidFill>
                <a:latin typeface="Lucida Console" panose="020B0609040504020204" pitchFamily="49" charset="0"/>
              </a:rPr>
              <a:t>run</a:t>
            </a:r>
            <a:r>
              <a:rPr lang="en-US" sz="2000" dirty="0">
                <a:solidFill>
                  <a:srgbClr val="000000"/>
                </a:solidFill>
                <a:latin typeface="Lucida Console" panose="020B0609040504020204" pitchFamily="49" charset="0"/>
              </a:rPr>
              <a:t>;</a:t>
            </a:r>
            <a:endParaRPr lang="en-US" sz="2000" dirty="0"/>
          </a:p>
        </p:txBody>
      </p:sp>
    </p:spTree>
    <p:extLst>
      <p:ext uri="{BB962C8B-B14F-4D97-AF65-F5344CB8AC3E}">
        <p14:creationId xmlns:p14="http://schemas.microsoft.com/office/powerpoint/2010/main" val="38725568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0768" y="2294509"/>
            <a:ext cx="10515600" cy="1325563"/>
          </a:xfrm>
        </p:spPr>
        <p:txBody>
          <a:bodyPr>
            <a:normAutofit fontScale="90000"/>
          </a:bodyPr>
          <a:lstStyle/>
          <a:p>
            <a:r>
              <a:rPr lang="en-US" dirty="0"/>
              <a:t>Example</a:t>
            </a:r>
            <a:br>
              <a:rPr lang="en-US" dirty="0"/>
            </a:br>
            <a:r>
              <a:rPr lang="en-US" dirty="0"/>
              <a:t>Missing values on the test data set, a problem in predictive analytics</a:t>
            </a:r>
          </a:p>
        </p:txBody>
      </p:sp>
    </p:spTree>
    <p:extLst>
      <p:ext uri="{BB962C8B-B14F-4D97-AF65-F5344CB8AC3E}">
        <p14:creationId xmlns:p14="http://schemas.microsoft.com/office/powerpoint/2010/main" val="38820435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41064" y="9144"/>
            <a:ext cx="4206240" cy="1325563"/>
          </a:xfrm>
        </p:spPr>
        <p:txBody>
          <a:bodyPr/>
          <a:lstStyle/>
          <a:p>
            <a:r>
              <a:rPr lang="en-US" dirty="0"/>
              <a:t>The data (Partial)</a:t>
            </a:r>
          </a:p>
        </p:txBody>
      </p:sp>
      <p:sp>
        <p:nvSpPr>
          <p:cNvPr id="3" name="Rectangle 2"/>
          <p:cNvSpPr/>
          <p:nvPr/>
        </p:nvSpPr>
        <p:spPr>
          <a:xfrm>
            <a:off x="1849684" y="1690688"/>
            <a:ext cx="7994496" cy="461665"/>
          </a:xfrm>
          <a:prstGeom prst="rect">
            <a:avLst/>
          </a:prstGeom>
        </p:spPr>
        <p:txBody>
          <a:bodyPr wrap="none">
            <a:spAutoFit/>
          </a:bodyPr>
          <a:lstStyle/>
          <a:p>
            <a:r>
              <a:rPr lang="en-US" sz="2400" b="1" dirty="0">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a:solidFill>
                  <a:srgbClr val="000080"/>
                </a:solidFill>
                <a:latin typeface="Lucida Console" panose="020B0609040504020204" pitchFamily="49" charset="0"/>
              </a:rPr>
              <a:t>contents</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data</a:t>
            </a:r>
            <a:r>
              <a:rPr lang="en-US" sz="2400" dirty="0">
                <a:solidFill>
                  <a:srgbClr val="000000"/>
                </a:solidFill>
                <a:latin typeface="Lucida Console" panose="020B0609040504020204" pitchFamily="49" charset="0"/>
              </a:rPr>
              <a:t>=</a:t>
            </a:r>
            <a:r>
              <a:rPr lang="en-US" sz="2400" dirty="0" err="1">
                <a:solidFill>
                  <a:srgbClr val="000000"/>
                </a:solidFill>
                <a:latin typeface="Lucida Console" panose="020B0609040504020204" pitchFamily="49" charset="0"/>
              </a:rPr>
              <a:t>kag.train</a:t>
            </a:r>
            <a:r>
              <a:rPr lang="en-US" sz="2400" dirty="0">
                <a:solidFill>
                  <a:srgbClr val="000000"/>
                </a:solidFill>
                <a:latin typeface="Lucida Console" panose="020B0609040504020204" pitchFamily="49" charset="0"/>
              </a:rPr>
              <a:t> </a:t>
            </a:r>
            <a:r>
              <a:rPr lang="en-US" sz="2400" dirty="0" err="1">
                <a:solidFill>
                  <a:srgbClr val="0000FF"/>
                </a:solidFill>
                <a:latin typeface="Lucida Console" panose="020B0609040504020204" pitchFamily="49" charset="0"/>
              </a:rPr>
              <a:t>position</a:t>
            </a:r>
            <a:r>
              <a:rPr lang="en-US" sz="2400" dirty="0" err="1">
                <a:solidFill>
                  <a:srgbClr val="000000"/>
                </a:solidFill>
                <a:latin typeface="Lucida Console" panose="020B0609040504020204" pitchFamily="49" charset="0"/>
              </a:rPr>
              <a:t>;</a:t>
            </a:r>
            <a:r>
              <a:rPr lang="en-US" sz="2400" b="1" dirty="0" err="1">
                <a:solidFill>
                  <a:srgbClr val="000080"/>
                </a:solidFill>
                <a:latin typeface="Lucida Console" panose="020B0609040504020204" pitchFamily="49" charset="0"/>
              </a:rPr>
              <a:t>run</a:t>
            </a:r>
            <a:r>
              <a:rPr lang="en-US" sz="2400" dirty="0">
                <a:solidFill>
                  <a:srgbClr val="000000"/>
                </a:solidFill>
                <a:latin typeface="Lucida Console" panose="020B0609040504020204" pitchFamily="49" charset="0"/>
              </a:rPr>
              <a:t>;</a:t>
            </a:r>
            <a:endParaRPr lang="en-US" sz="2400" dirty="0"/>
          </a:p>
        </p:txBody>
      </p:sp>
      <p:pic>
        <p:nvPicPr>
          <p:cNvPr id="4" name="Picture 3"/>
          <p:cNvPicPr>
            <a:picLocks noChangeAspect="1"/>
          </p:cNvPicPr>
          <p:nvPr/>
        </p:nvPicPr>
        <p:blipFill>
          <a:blip r:embed="rId2"/>
          <a:stretch>
            <a:fillRect/>
          </a:stretch>
        </p:blipFill>
        <p:spPr>
          <a:xfrm>
            <a:off x="3360907" y="2346960"/>
            <a:ext cx="4972050" cy="4267200"/>
          </a:xfrm>
          <a:prstGeom prst="rect">
            <a:avLst/>
          </a:prstGeom>
        </p:spPr>
      </p:pic>
    </p:spTree>
    <p:extLst>
      <p:ext uri="{BB962C8B-B14F-4D97-AF65-F5344CB8AC3E}">
        <p14:creationId xmlns:p14="http://schemas.microsoft.com/office/powerpoint/2010/main" val="41723120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51221" y="829651"/>
            <a:ext cx="11064240" cy="4524315"/>
          </a:xfrm>
          <a:prstGeom prst="rect">
            <a:avLst/>
          </a:prstGeom>
        </p:spPr>
        <p:txBody>
          <a:bodyPr wrap="square">
            <a:spAutoFit/>
          </a:bodyPr>
          <a:lstStyle/>
          <a:p>
            <a:r>
              <a:rPr lang="en-US" sz="2400" dirty="0" err="1">
                <a:solidFill>
                  <a:srgbClr val="0000FF"/>
                </a:solidFill>
                <a:latin typeface="Lucida Console" panose="020B0609040504020204" pitchFamily="49" charset="0"/>
              </a:rPr>
              <a:t>libname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kag</a:t>
            </a:r>
            <a:r>
              <a:rPr lang="en-US" sz="2400" dirty="0">
                <a:solidFill>
                  <a:srgbClr val="000000"/>
                </a:solidFill>
                <a:latin typeface="Lucida Console" panose="020B0609040504020204" pitchFamily="49" charset="0"/>
              </a:rPr>
              <a:t> </a:t>
            </a:r>
            <a:r>
              <a:rPr lang="en-US" sz="2400" dirty="0">
                <a:solidFill>
                  <a:srgbClr val="800080"/>
                </a:solidFill>
                <a:latin typeface="Lucida Console" panose="020B0609040504020204" pitchFamily="49" charset="0"/>
              </a:rPr>
              <a:t>"&amp;path\</a:t>
            </a:r>
            <a:r>
              <a:rPr lang="en-US" sz="2400" dirty="0" err="1">
                <a:solidFill>
                  <a:srgbClr val="800080"/>
                </a:solidFill>
                <a:latin typeface="Lucida Console" panose="020B0609040504020204" pitchFamily="49" charset="0"/>
              </a:rPr>
              <a:t>clickthrough</a:t>
            </a:r>
            <a:r>
              <a:rPr lang="en-US" sz="2400" dirty="0">
                <a:solidFill>
                  <a:srgbClr val="800080"/>
                </a:solidFill>
                <a:latin typeface="Lucida Console" panose="020B0609040504020204" pitchFamily="49" charset="0"/>
              </a:rPr>
              <a:t>"</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err="1">
                <a:solidFill>
                  <a:srgbClr val="000080"/>
                </a:solidFill>
                <a:latin typeface="Lucida Console" panose="020B0609040504020204" pitchFamily="49" charset="0"/>
              </a:rPr>
              <a:t>sql</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title</a:t>
            </a:r>
            <a:r>
              <a:rPr lang="en-US" sz="2400" dirty="0">
                <a:solidFill>
                  <a:srgbClr val="000000"/>
                </a:solidFill>
                <a:latin typeface="Lucida Console" panose="020B0609040504020204" pitchFamily="49" charset="0"/>
              </a:rPr>
              <a:t> </a:t>
            </a:r>
            <a:r>
              <a:rPr lang="en-US" sz="2400" dirty="0">
                <a:solidFill>
                  <a:srgbClr val="800080"/>
                </a:solidFill>
                <a:latin typeface="Lucida Console" panose="020B0609040504020204" pitchFamily="49" charset="0"/>
              </a:rPr>
              <a:t>"Size of training data set"</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select</a:t>
            </a:r>
            <a:r>
              <a:rPr lang="en-US" sz="2400" dirty="0">
                <a:solidFill>
                  <a:srgbClr val="000000"/>
                </a:solidFill>
                <a:latin typeface="Lucida Console" panose="020B0609040504020204" pitchFamily="49" charset="0"/>
              </a:rPr>
              <a:t> count(*) format=</a:t>
            </a:r>
            <a:r>
              <a:rPr lang="en-US" sz="2400" dirty="0">
                <a:solidFill>
                  <a:srgbClr val="008080"/>
                </a:solidFill>
                <a:latin typeface="Lucida Console" panose="020B0609040504020204" pitchFamily="49" charset="0"/>
              </a:rPr>
              <a:t>comma10.</a:t>
            </a:r>
            <a:r>
              <a:rPr lang="en-US" sz="2400" dirty="0">
                <a:solidFill>
                  <a:srgbClr val="000000"/>
                </a:solidFill>
                <a:latin typeface="Lucida Console" panose="020B0609040504020204" pitchFamily="49" charset="0"/>
              </a:rPr>
              <a:t> </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from</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kag.train</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title</a:t>
            </a:r>
            <a:r>
              <a:rPr lang="en-US" sz="2400" dirty="0">
                <a:solidFill>
                  <a:srgbClr val="000000"/>
                </a:solidFill>
                <a:latin typeface="Lucida Console" panose="020B0609040504020204" pitchFamily="49" charset="0"/>
              </a:rPr>
              <a:t> </a:t>
            </a:r>
            <a:r>
              <a:rPr lang="en-US" sz="2400" dirty="0">
                <a:solidFill>
                  <a:srgbClr val="800080"/>
                </a:solidFill>
                <a:latin typeface="Lucida Console" panose="020B0609040504020204" pitchFamily="49" charset="0"/>
              </a:rPr>
              <a:t>"Size of test data set"</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select</a:t>
            </a:r>
            <a:r>
              <a:rPr lang="en-US" sz="2400" dirty="0">
                <a:solidFill>
                  <a:srgbClr val="000000"/>
                </a:solidFill>
                <a:latin typeface="Lucida Console" panose="020B0609040504020204" pitchFamily="49" charset="0"/>
              </a:rPr>
              <a:t> count(*) format=</a:t>
            </a:r>
            <a:r>
              <a:rPr lang="en-US" sz="2400" dirty="0">
                <a:solidFill>
                  <a:srgbClr val="008080"/>
                </a:solidFill>
                <a:latin typeface="Lucida Console" panose="020B0609040504020204" pitchFamily="49" charset="0"/>
              </a:rPr>
              <a:t>comma10.</a:t>
            </a:r>
            <a:r>
              <a:rPr lang="en-US" sz="2400" dirty="0">
                <a:solidFill>
                  <a:srgbClr val="000000"/>
                </a:solidFill>
                <a:latin typeface="Lucida Console" panose="020B0609040504020204" pitchFamily="49" charset="0"/>
              </a:rPr>
              <a:t> </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from</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kag.test</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p>
          <a:p>
            <a:r>
              <a:rPr lang="en-US" sz="2400" b="1" dirty="0">
                <a:solidFill>
                  <a:srgbClr val="000080"/>
                </a:solidFill>
                <a:latin typeface="Lucida Console" panose="020B0609040504020204" pitchFamily="49" charset="0"/>
              </a:rPr>
              <a:t>quit</a:t>
            </a:r>
            <a:r>
              <a:rPr lang="en-US" sz="2400" dirty="0">
                <a:solidFill>
                  <a:srgbClr val="000000"/>
                </a:solidFill>
                <a:latin typeface="Lucida Console" panose="020B0609040504020204" pitchFamily="49" charset="0"/>
              </a:rPr>
              <a:t>;</a:t>
            </a:r>
          </a:p>
          <a:p>
            <a:r>
              <a:rPr lang="en-US" sz="2400" dirty="0">
                <a:solidFill>
                  <a:srgbClr val="0000FF"/>
                </a:solidFill>
                <a:latin typeface="Lucida Console" panose="020B0609040504020204" pitchFamily="49" charset="0"/>
              </a:rPr>
              <a:t>title</a:t>
            </a:r>
            <a:r>
              <a:rPr lang="en-US" sz="2400" dirty="0">
                <a:solidFill>
                  <a:srgbClr val="000000"/>
                </a:solidFill>
                <a:latin typeface="Lucida Console" panose="020B0609040504020204" pitchFamily="49" charset="0"/>
              </a:rPr>
              <a:t>;</a:t>
            </a:r>
            <a:endParaRPr lang="en-US" sz="2400" dirty="0"/>
          </a:p>
        </p:txBody>
      </p:sp>
      <p:sp>
        <p:nvSpPr>
          <p:cNvPr id="2" name="Title 1"/>
          <p:cNvSpPr>
            <a:spLocks noGrp="1"/>
          </p:cNvSpPr>
          <p:nvPr>
            <p:ph type="title"/>
          </p:nvPr>
        </p:nvSpPr>
        <p:spPr>
          <a:xfrm>
            <a:off x="892595" y="0"/>
            <a:ext cx="10515600" cy="892176"/>
          </a:xfrm>
        </p:spPr>
        <p:txBody>
          <a:bodyPr/>
          <a:lstStyle/>
          <a:p>
            <a:r>
              <a:rPr lang="en-US" dirty="0"/>
              <a:t>Count observations on train and test sets</a:t>
            </a:r>
          </a:p>
        </p:txBody>
      </p:sp>
      <p:pic>
        <p:nvPicPr>
          <p:cNvPr id="4" name="Picture 3"/>
          <p:cNvPicPr>
            <a:picLocks noChangeAspect="1"/>
          </p:cNvPicPr>
          <p:nvPr/>
        </p:nvPicPr>
        <p:blipFill>
          <a:blip r:embed="rId2"/>
          <a:stretch>
            <a:fillRect/>
          </a:stretch>
        </p:blipFill>
        <p:spPr>
          <a:xfrm>
            <a:off x="3057728" y="5030011"/>
            <a:ext cx="2438400" cy="1447800"/>
          </a:xfrm>
          <a:prstGeom prst="rect">
            <a:avLst/>
          </a:prstGeom>
        </p:spPr>
      </p:pic>
      <p:pic>
        <p:nvPicPr>
          <p:cNvPr id="5" name="Picture 4"/>
          <p:cNvPicPr>
            <a:picLocks noChangeAspect="1"/>
          </p:cNvPicPr>
          <p:nvPr/>
        </p:nvPicPr>
        <p:blipFill>
          <a:blip r:embed="rId3"/>
          <a:stretch>
            <a:fillRect/>
          </a:stretch>
        </p:blipFill>
        <p:spPr>
          <a:xfrm>
            <a:off x="6541820" y="5134786"/>
            <a:ext cx="1876425" cy="1238250"/>
          </a:xfrm>
          <a:prstGeom prst="rect">
            <a:avLst/>
          </a:prstGeom>
        </p:spPr>
      </p:pic>
    </p:spTree>
    <p:extLst>
      <p:ext uri="{BB962C8B-B14F-4D97-AF65-F5344CB8AC3E}">
        <p14:creationId xmlns:p14="http://schemas.microsoft.com/office/powerpoint/2010/main" val="4678593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normAutofit fontScale="90000"/>
          </a:bodyPr>
          <a:lstStyle/>
          <a:p>
            <a:pPr marL="0" indent="0"/>
            <a:r>
              <a:rPr lang="en-US" altLang="en-US" dirty="0"/>
              <a:t>Example:</a:t>
            </a:r>
            <a:br>
              <a:rPr lang="en-US" altLang="en-US" dirty="0"/>
            </a:br>
            <a:r>
              <a:rPr lang="en-US" altLang="en-US" dirty="0"/>
              <a:t>Create a report that displays </a:t>
            </a:r>
            <a:r>
              <a:rPr lang="en-US" altLang="en-US" b="1" dirty="0" err="1">
                <a:latin typeface="Courier New" panose="02070309020205020404" pitchFamily="49" charset="0"/>
              </a:rPr>
              <a:t>Job_Title</a:t>
            </a:r>
            <a:r>
              <a:rPr lang="en-US" altLang="en-US" dirty="0"/>
              <a:t> for job groups with an average salary greater than the average salary of the company as a whole.</a:t>
            </a:r>
          </a:p>
        </p:txBody>
      </p:sp>
      <p:sp>
        <p:nvSpPr>
          <p:cNvPr id="5"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fld id="{38AFE571-8FFB-4B83-BD3C-A167F85D80C3}" type="slidenum">
              <a:rPr kumimoji="0" lang="en-US" altLang="en-US" sz="1400" b="0" i="0" u="none" strike="noStrike" kern="0" cap="none" spc="0" normalizeH="0" baseline="0" noProof="0">
                <a:ln>
                  <a:noFill/>
                </a:ln>
                <a:solidFill>
                  <a:schemeClr val="tx1"/>
                </a:solidFill>
                <a:effectLst/>
                <a:uLnTx/>
                <a:uFillTx/>
                <a:latin typeface="Arial" panose="020B0604020202020204" pitchFamily="34" charset="0"/>
              </a:rPr>
              <a:pPr marL="0" marR="0" lvl="0" indent="0" defTabSz="914400" eaLnBrk="1" fontAlgn="auto" latinLnBrk="0" hangingPunct="1">
                <a:lnSpc>
                  <a:spcPct val="100000"/>
                </a:lnSpc>
                <a:spcBef>
                  <a:spcPts val="0"/>
                </a:spcBef>
                <a:spcAft>
                  <a:spcPts val="0"/>
                </a:spcAft>
                <a:buClrTx/>
                <a:buSzTx/>
                <a:buFontTx/>
                <a:buNone/>
                <a:tabLst/>
                <a:defRPr/>
              </a:pPr>
              <a:t>2</a:t>
            </a:fld>
            <a:endParaRPr kumimoji="0" lang="en-US" altLang="en-US" sz="1400" b="0" i="0" u="none" strike="noStrike" kern="0" cap="none" spc="0" normalizeH="0" baseline="0" noProof="0">
              <a:ln>
                <a:noFill/>
              </a:ln>
              <a:solidFill>
                <a:schemeClr val="tx1"/>
              </a:solidFill>
              <a:effectLst/>
              <a:uLnTx/>
              <a:uFillTx/>
              <a:latin typeface="Times New Roman" panose="02020603050405020304" pitchFamily="18" charset="0"/>
            </a:endParaRPr>
          </a:p>
        </p:txBody>
      </p:sp>
      <p:pic>
        <p:nvPicPr>
          <p:cNvPr id="3" name="Picture 2"/>
          <p:cNvPicPr>
            <a:picLocks noChangeAspect="1"/>
          </p:cNvPicPr>
          <p:nvPr/>
        </p:nvPicPr>
        <p:blipFill>
          <a:blip r:embed="rId3"/>
          <a:stretch>
            <a:fillRect/>
          </a:stretch>
        </p:blipFill>
        <p:spPr>
          <a:xfrm>
            <a:off x="2926392" y="2789555"/>
            <a:ext cx="6339215" cy="3931920"/>
          </a:xfrm>
          <a:prstGeom prst="rect">
            <a:avLst/>
          </a:prstGeom>
        </p:spPr>
      </p:pic>
      <p:sp>
        <p:nvSpPr>
          <p:cNvPr id="4" name="Rectangle 3"/>
          <p:cNvSpPr/>
          <p:nvPr/>
        </p:nvSpPr>
        <p:spPr>
          <a:xfrm>
            <a:off x="838200" y="2226553"/>
            <a:ext cx="8890571" cy="369332"/>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a:ln>
                  <a:noFill/>
                </a:ln>
                <a:solidFill>
                  <a:srgbClr val="000080"/>
                </a:solidFill>
                <a:effectLst/>
                <a:uLnTx/>
                <a:uFillTx/>
                <a:latin typeface="Lucida Console" panose="020B0609040504020204" pitchFamily="49" charset="0"/>
              </a:rPr>
              <a:t>proc</a:t>
            </a:r>
            <a:r>
              <a:rPr kumimoji="0" lang="en-US" sz="18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1800" b="1" i="0" u="none" strike="noStrike" kern="0" cap="none" spc="0" normalizeH="0" baseline="0" noProof="0" dirty="0">
                <a:ln>
                  <a:noFill/>
                </a:ln>
                <a:solidFill>
                  <a:srgbClr val="000080"/>
                </a:solidFill>
                <a:effectLst/>
                <a:uLnTx/>
                <a:uFillTx/>
                <a:latin typeface="Lucida Console" panose="020B0609040504020204" pitchFamily="49" charset="0"/>
              </a:rPr>
              <a:t>contents</a:t>
            </a:r>
            <a:r>
              <a:rPr kumimoji="0" lang="en-US" sz="18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1800" b="0" i="0" u="none" strike="noStrike" kern="0" cap="none" spc="0" normalizeH="0" baseline="0" noProof="0" dirty="0">
                <a:ln>
                  <a:noFill/>
                </a:ln>
                <a:solidFill>
                  <a:srgbClr val="0000FF"/>
                </a:solidFill>
                <a:effectLst/>
                <a:uLnTx/>
                <a:uFillTx/>
                <a:latin typeface="Lucida Console" panose="020B0609040504020204" pitchFamily="49" charset="0"/>
              </a:rPr>
              <a:t>data</a:t>
            </a:r>
            <a:r>
              <a:rPr kumimoji="0" lang="en-US" sz="1800" b="0" i="0" u="none" strike="noStrike" kern="0" cap="none" spc="0" normalizeH="0" baseline="0" noProof="0" dirty="0">
                <a:ln>
                  <a:noFill/>
                </a:ln>
                <a:solidFill>
                  <a:srgbClr val="000000"/>
                </a:solidFill>
                <a:effectLst/>
                <a:uLnTx/>
                <a:uFillTx/>
                <a:latin typeface="Lucida Console" panose="020B0609040504020204" pitchFamily="49" charset="0"/>
              </a:rPr>
              <a:t>=</a:t>
            </a:r>
            <a:r>
              <a:rPr kumimoji="0" lang="en-US" sz="1800" b="0" i="0" u="none" strike="noStrike" kern="0" cap="none" spc="0" normalizeH="0" baseline="0" noProof="0" dirty="0" err="1">
                <a:ln>
                  <a:noFill/>
                </a:ln>
                <a:solidFill>
                  <a:srgbClr val="000000"/>
                </a:solidFill>
                <a:effectLst/>
                <a:uLnTx/>
                <a:uFillTx/>
                <a:latin typeface="Lucida Console" panose="020B0609040504020204" pitchFamily="49" charset="0"/>
              </a:rPr>
              <a:t>orion.staff</a:t>
            </a:r>
            <a:r>
              <a:rPr kumimoji="0" lang="en-US" sz="18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1800" b="0" i="0" u="none" strike="noStrike" kern="0" cap="none" spc="0" normalizeH="0" baseline="0" noProof="0" dirty="0" err="1">
                <a:ln>
                  <a:noFill/>
                </a:ln>
                <a:solidFill>
                  <a:srgbClr val="0000FF"/>
                </a:solidFill>
                <a:effectLst/>
                <a:uLnTx/>
                <a:uFillTx/>
                <a:latin typeface="Lucida Console" panose="020B0609040504020204" pitchFamily="49" charset="0"/>
              </a:rPr>
              <a:t>position</a:t>
            </a:r>
            <a:r>
              <a:rPr kumimoji="0" lang="en-US" sz="1800" b="0" i="0" u="none" strike="noStrike" kern="0" cap="none" spc="0" normalizeH="0" baseline="0" noProof="0" dirty="0" err="1">
                <a:ln>
                  <a:noFill/>
                </a:ln>
                <a:solidFill>
                  <a:srgbClr val="000000"/>
                </a:solidFill>
                <a:effectLst/>
                <a:uLnTx/>
                <a:uFillTx/>
                <a:latin typeface="Lucida Console" panose="020B0609040504020204" pitchFamily="49" charset="0"/>
              </a:rPr>
              <a:t>;</a:t>
            </a:r>
            <a:r>
              <a:rPr kumimoji="0" lang="en-US" sz="1800" b="1" i="0" u="none" strike="noStrike" kern="0" cap="none" spc="0" normalizeH="0" baseline="0" noProof="0" dirty="0" err="1">
                <a:ln>
                  <a:noFill/>
                </a:ln>
                <a:solidFill>
                  <a:srgbClr val="000080"/>
                </a:solidFill>
                <a:effectLst/>
                <a:uLnTx/>
                <a:uFillTx/>
                <a:latin typeface="Lucida Console" panose="020B0609040504020204" pitchFamily="49" charset="0"/>
              </a:rPr>
              <a:t>run</a:t>
            </a:r>
            <a:r>
              <a:rPr kumimoji="0" lang="en-US" sz="1800" b="0" i="0" u="none" strike="noStrike" kern="0" cap="none" spc="0" normalizeH="0" baseline="0" noProof="0" dirty="0">
                <a:ln>
                  <a:noFill/>
                </a:ln>
                <a:solidFill>
                  <a:srgbClr val="000000"/>
                </a:solidFill>
                <a:effectLst/>
                <a:uLnTx/>
                <a:uFillTx/>
                <a:latin typeface="Lucida Console" panose="020B0609040504020204" pitchFamily="49" charset="0"/>
              </a:rPr>
              <a:t>;</a:t>
            </a:r>
            <a:endParaRPr kumimoji="0" lang="en-US" sz="18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19281379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7896" y="0"/>
            <a:ext cx="6028944" cy="1325563"/>
          </a:xfrm>
        </p:spPr>
        <p:txBody>
          <a:bodyPr/>
          <a:lstStyle/>
          <a:p>
            <a:r>
              <a:rPr lang="en-US" dirty="0"/>
              <a:t>The dependent variable</a:t>
            </a:r>
          </a:p>
        </p:txBody>
      </p:sp>
      <p:sp>
        <p:nvSpPr>
          <p:cNvPr id="3" name="Rectangle 2"/>
          <p:cNvSpPr/>
          <p:nvPr/>
        </p:nvSpPr>
        <p:spPr>
          <a:xfrm>
            <a:off x="999744" y="1518565"/>
            <a:ext cx="8500872" cy="1938992"/>
          </a:xfrm>
          <a:prstGeom prst="rect">
            <a:avLst/>
          </a:prstGeom>
        </p:spPr>
        <p:txBody>
          <a:bodyPr wrap="square">
            <a:spAutoFit/>
          </a:bodyPr>
          <a:lstStyle/>
          <a:p>
            <a:r>
              <a:rPr lang="en-US" sz="2400" b="1" dirty="0">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err="1">
                <a:solidFill>
                  <a:srgbClr val="000080"/>
                </a:solidFill>
                <a:latin typeface="Lucida Console" panose="020B0609040504020204" pitchFamily="49" charset="0"/>
              </a:rPr>
              <a:t>sql</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select</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click,count</a:t>
            </a:r>
            <a:r>
              <a:rPr lang="en-US" sz="2400" dirty="0">
                <a:solidFill>
                  <a:srgbClr val="000000"/>
                </a:solidFill>
                <a:latin typeface="Lucida Console" panose="020B0609040504020204" pitchFamily="49" charset="0"/>
              </a:rPr>
              <a:t>(*) format= </a:t>
            </a:r>
            <a:r>
              <a:rPr lang="en-US" sz="2400" dirty="0">
                <a:solidFill>
                  <a:srgbClr val="008080"/>
                </a:solidFill>
                <a:latin typeface="Lucida Console" panose="020B0609040504020204" pitchFamily="49" charset="0"/>
              </a:rPr>
              <a:t>comma10.</a:t>
            </a:r>
            <a:r>
              <a:rPr lang="en-US" sz="2400" dirty="0">
                <a:solidFill>
                  <a:srgbClr val="000000"/>
                </a:solidFill>
                <a:latin typeface="Lucida Console" panose="020B0609040504020204" pitchFamily="49" charset="0"/>
              </a:rPr>
              <a:t> </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from</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kag.train</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group</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by</a:t>
            </a:r>
            <a:r>
              <a:rPr lang="en-US" sz="2400" dirty="0">
                <a:solidFill>
                  <a:srgbClr val="000000"/>
                </a:solidFill>
                <a:latin typeface="Lucida Console" panose="020B0609040504020204" pitchFamily="49" charset="0"/>
              </a:rPr>
              <a:t> click;</a:t>
            </a:r>
          </a:p>
          <a:p>
            <a:r>
              <a:rPr lang="en-US" sz="2400" b="1" dirty="0">
                <a:solidFill>
                  <a:srgbClr val="000080"/>
                </a:solidFill>
                <a:latin typeface="Lucida Console" panose="020B0609040504020204" pitchFamily="49" charset="0"/>
              </a:rPr>
              <a:t>quit</a:t>
            </a:r>
            <a:r>
              <a:rPr lang="en-US" sz="2400" dirty="0">
                <a:solidFill>
                  <a:srgbClr val="000000"/>
                </a:solidFill>
                <a:latin typeface="Lucida Console" panose="020B0609040504020204" pitchFamily="49" charset="0"/>
              </a:rPr>
              <a:t>;</a:t>
            </a:r>
            <a:endParaRPr lang="en-US" sz="2400" dirty="0"/>
          </a:p>
        </p:txBody>
      </p:sp>
      <p:pic>
        <p:nvPicPr>
          <p:cNvPr id="4" name="Picture 3"/>
          <p:cNvPicPr>
            <a:picLocks noChangeAspect="1"/>
          </p:cNvPicPr>
          <p:nvPr/>
        </p:nvPicPr>
        <p:blipFill>
          <a:blip r:embed="rId2"/>
          <a:stretch>
            <a:fillRect/>
          </a:stretch>
        </p:blipFill>
        <p:spPr>
          <a:xfrm>
            <a:off x="4022979" y="3852672"/>
            <a:ext cx="1695450" cy="1219200"/>
          </a:xfrm>
          <a:prstGeom prst="rect">
            <a:avLst/>
          </a:prstGeom>
        </p:spPr>
      </p:pic>
      <p:pic>
        <p:nvPicPr>
          <p:cNvPr id="5" name="Picture 4"/>
          <p:cNvPicPr>
            <a:picLocks noChangeAspect="1"/>
          </p:cNvPicPr>
          <p:nvPr/>
        </p:nvPicPr>
        <p:blipFill>
          <a:blip r:embed="rId3"/>
          <a:stretch>
            <a:fillRect/>
          </a:stretch>
        </p:blipFill>
        <p:spPr>
          <a:xfrm>
            <a:off x="1922530" y="5394797"/>
            <a:ext cx="7743825" cy="990600"/>
          </a:xfrm>
          <a:prstGeom prst="rect">
            <a:avLst/>
          </a:prstGeom>
        </p:spPr>
      </p:pic>
    </p:spTree>
    <p:extLst>
      <p:ext uri="{BB962C8B-B14F-4D97-AF65-F5344CB8AC3E}">
        <p14:creationId xmlns:p14="http://schemas.microsoft.com/office/powerpoint/2010/main" val="4748651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 aside, the same thing in PROC FREQ</a:t>
            </a:r>
          </a:p>
        </p:txBody>
      </p:sp>
      <p:sp>
        <p:nvSpPr>
          <p:cNvPr id="4" name="Rectangle 3"/>
          <p:cNvSpPr/>
          <p:nvPr/>
        </p:nvSpPr>
        <p:spPr>
          <a:xfrm>
            <a:off x="718038" y="1470438"/>
            <a:ext cx="6096000" cy="1200329"/>
          </a:xfrm>
          <a:prstGeom prst="rect">
            <a:avLst/>
          </a:prstGeom>
        </p:spPr>
        <p:txBody>
          <a:bodyPr>
            <a:spAutoFit/>
          </a:bodyPr>
          <a:lstStyle/>
          <a:p>
            <a:r>
              <a:rPr lang="en-US" sz="2400" b="1" dirty="0">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err="1">
                <a:solidFill>
                  <a:srgbClr val="000080"/>
                </a:solidFill>
                <a:latin typeface="Lucida Console" panose="020B0609040504020204" pitchFamily="49" charset="0"/>
              </a:rPr>
              <a:t>freq</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data</a:t>
            </a:r>
            <a:r>
              <a:rPr lang="en-US" sz="2400" dirty="0">
                <a:solidFill>
                  <a:srgbClr val="000000"/>
                </a:solidFill>
                <a:latin typeface="Lucida Console" panose="020B0609040504020204" pitchFamily="49" charset="0"/>
              </a:rPr>
              <a:t>=</a:t>
            </a:r>
            <a:r>
              <a:rPr lang="en-US" sz="2400" dirty="0" err="1">
                <a:solidFill>
                  <a:srgbClr val="000000"/>
                </a:solidFill>
                <a:latin typeface="Lucida Console" panose="020B0609040504020204" pitchFamily="49" charset="0"/>
              </a:rPr>
              <a:t>kag.train</a:t>
            </a:r>
            <a:r>
              <a:rPr lang="en-US" sz="2400" dirty="0">
                <a:solidFill>
                  <a:srgbClr val="000000"/>
                </a:solidFill>
                <a:latin typeface="Lucida Console" panose="020B0609040504020204" pitchFamily="49" charset="0"/>
              </a:rPr>
              <a:t>;</a:t>
            </a:r>
          </a:p>
          <a:p>
            <a:r>
              <a:rPr lang="en-US" sz="2400" dirty="0">
                <a:solidFill>
                  <a:srgbClr val="0000FF"/>
                </a:solidFill>
                <a:latin typeface="Lucida Console" panose="020B0609040504020204" pitchFamily="49" charset="0"/>
              </a:rPr>
              <a:t>tables</a:t>
            </a:r>
            <a:r>
              <a:rPr lang="en-US" sz="2400" dirty="0">
                <a:solidFill>
                  <a:srgbClr val="000000"/>
                </a:solidFill>
                <a:latin typeface="Lucida Console" panose="020B0609040504020204" pitchFamily="49" charset="0"/>
              </a:rPr>
              <a:t> click;</a:t>
            </a:r>
          </a:p>
          <a:p>
            <a:r>
              <a:rPr lang="en-US" sz="2400" b="1" dirty="0">
                <a:solidFill>
                  <a:srgbClr val="000080"/>
                </a:solidFill>
                <a:latin typeface="Lucida Console" panose="020B0609040504020204" pitchFamily="49" charset="0"/>
              </a:rPr>
              <a:t>run</a:t>
            </a:r>
            <a:r>
              <a:rPr lang="en-US" sz="2400" dirty="0">
                <a:solidFill>
                  <a:srgbClr val="000000"/>
                </a:solidFill>
                <a:latin typeface="Lucida Console" panose="020B0609040504020204" pitchFamily="49" charset="0"/>
              </a:rPr>
              <a:t>;</a:t>
            </a:r>
            <a:endParaRPr lang="en-US" sz="2400" dirty="0"/>
          </a:p>
        </p:txBody>
      </p:sp>
      <p:pic>
        <p:nvPicPr>
          <p:cNvPr id="5" name="Picture 4"/>
          <p:cNvPicPr>
            <a:picLocks noChangeAspect="1"/>
          </p:cNvPicPr>
          <p:nvPr/>
        </p:nvPicPr>
        <p:blipFill>
          <a:blip r:embed="rId2"/>
          <a:stretch>
            <a:fillRect/>
          </a:stretch>
        </p:blipFill>
        <p:spPr>
          <a:xfrm>
            <a:off x="1308100" y="3170252"/>
            <a:ext cx="9235440" cy="1000988"/>
          </a:xfrm>
          <a:prstGeom prst="rect">
            <a:avLst/>
          </a:prstGeom>
        </p:spPr>
      </p:pic>
    </p:spTree>
    <p:extLst>
      <p:ext uri="{BB962C8B-B14F-4D97-AF65-F5344CB8AC3E}">
        <p14:creationId xmlns:p14="http://schemas.microsoft.com/office/powerpoint/2010/main" val="14221197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4192" y="0"/>
            <a:ext cx="10515600" cy="1325563"/>
          </a:xfrm>
        </p:spPr>
        <p:txBody>
          <a:bodyPr/>
          <a:lstStyle/>
          <a:p>
            <a:r>
              <a:rPr lang="en-US" dirty="0"/>
              <a:t>Examine the number of </a:t>
            </a:r>
            <a:r>
              <a:rPr lang="en-US" dirty="0" err="1"/>
              <a:t>app_ids</a:t>
            </a:r>
            <a:r>
              <a:rPr lang="en-US" dirty="0"/>
              <a:t> on train and test data sets.</a:t>
            </a:r>
          </a:p>
        </p:txBody>
      </p:sp>
      <p:sp>
        <p:nvSpPr>
          <p:cNvPr id="3" name="Rectangle 2"/>
          <p:cNvSpPr/>
          <p:nvPr/>
        </p:nvSpPr>
        <p:spPr>
          <a:xfrm>
            <a:off x="1111758" y="1458343"/>
            <a:ext cx="9840468" cy="3046988"/>
          </a:xfrm>
          <a:prstGeom prst="rect">
            <a:avLst/>
          </a:prstGeom>
        </p:spPr>
        <p:txBody>
          <a:bodyPr wrap="square">
            <a:spAutoFit/>
          </a:bodyPr>
          <a:lstStyle/>
          <a:p>
            <a:r>
              <a:rPr lang="en-US" sz="2400" b="1" dirty="0">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err="1">
                <a:solidFill>
                  <a:srgbClr val="000080"/>
                </a:solidFill>
                <a:latin typeface="Lucida Console" panose="020B0609040504020204" pitchFamily="49" charset="0"/>
              </a:rPr>
              <a:t>sql</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select</a:t>
            </a:r>
            <a:r>
              <a:rPr lang="en-US" sz="2400" dirty="0">
                <a:solidFill>
                  <a:srgbClr val="000000"/>
                </a:solidFill>
                <a:latin typeface="Lucida Console" panose="020B0609040504020204" pitchFamily="49" charset="0"/>
              </a:rPr>
              <a:t> count(</a:t>
            </a:r>
            <a:r>
              <a:rPr lang="en-US" sz="2400" dirty="0">
                <a:solidFill>
                  <a:srgbClr val="0000FF"/>
                </a:solidFill>
                <a:latin typeface="Lucida Console" panose="020B0609040504020204" pitchFamily="49" charset="0"/>
              </a:rPr>
              <a:t>distinct</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app_id</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as</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num_on_train</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from</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kag.train</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select</a:t>
            </a:r>
            <a:r>
              <a:rPr lang="en-US" sz="2400" dirty="0">
                <a:solidFill>
                  <a:srgbClr val="000000"/>
                </a:solidFill>
                <a:latin typeface="Lucida Console" panose="020B0609040504020204" pitchFamily="49" charset="0"/>
              </a:rPr>
              <a:t> count(</a:t>
            </a:r>
            <a:r>
              <a:rPr lang="en-US" sz="2400" dirty="0">
                <a:solidFill>
                  <a:srgbClr val="0000FF"/>
                </a:solidFill>
                <a:latin typeface="Lucida Console" panose="020B0609040504020204" pitchFamily="49" charset="0"/>
              </a:rPr>
              <a:t>distinct</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app_id</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as</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num_on_test</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from</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kag.test</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p>
          <a:p>
            <a:r>
              <a:rPr lang="en-US" sz="2400" b="1" dirty="0">
                <a:solidFill>
                  <a:srgbClr val="000080"/>
                </a:solidFill>
                <a:latin typeface="Lucida Console" panose="020B0609040504020204" pitchFamily="49" charset="0"/>
              </a:rPr>
              <a:t>quit</a:t>
            </a:r>
            <a:r>
              <a:rPr lang="en-US" sz="2400" dirty="0">
                <a:solidFill>
                  <a:srgbClr val="000000"/>
                </a:solidFill>
                <a:latin typeface="Lucida Console" panose="020B0609040504020204" pitchFamily="49" charset="0"/>
              </a:rPr>
              <a:t>;</a:t>
            </a:r>
            <a:endParaRPr lang="en-US" sz="2400" dirty="0"/>
          </a:p>
        </p:txBody>
      </p:sp>
      <p:pic>
        <p:nvPicPr>
          <p:cNvPr id="4" name="Picture 3"/>
          <p:cNvPicPr>
            <a:picLocks noChangeAspect="1"/>
          </p:cNvPicPr>
          <p:nvPr/>
        </p:nvPicPr>
        <p:blipFill>
          <a:blip r:embed="rId2"/>
          <a:stretch>
            <a:fillRect/>
          </a:stretch>
        </p:blipFill>
        <p:spPr>
          <a:xfrm>
            <a:off x="3926967" y="4945189"/>
            <a:ext cx="1466850" cy="828675"/>
          </a:xfrm>
          <a:prstGeom prst="rect">
            <a:avLst/>
          </a:prstGeom>
        </p:spPr>
      </p:pic>
      <p:pic>
        <p:nvPicPr>
          <p:cNvPr id="5" name="Picture 4"/>
          <p:cNvPicPr>
            <a:picLocks noChangeAspect="1"/>
          </p:cNvPicPr>
          <p:nvPr/>
        </p:nvPicPr>
        <p:blipFill>
          <a:blip r:embed="rId3"/>
          <a:stretch>
            <a:fillRect/>
          </a:stretch>
        </p:blipFill>
        <p:spPr>
          <a:xfrm>
            <a:off x="6315456" y="4945189"/>
            <a:ext cx="1371600" cy="800100"/>
          </a:xfrm>
          <a:prstGeom prst="rect">
            <a:avLst/>
          </a:prstGeom>
        </p:spPr>
      </p:pic>
    </p:spTree>
    <p:extLst>
      <p:ext uri="{BB962C8B-B14F-4D97-AF65-F5344CB8AC3E}">
        <p14:creationId xmlns:p14="http://schemas.microsoft.com/office/powerpoint/2010/main" val="10973410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25880" y="184648"/>
            <a:ext cx="9390888" cy="2677656"/>
          </a:xfrm>
          <a:prstGeom prst="rect">
            <a:avLst/>
          </a:prstGeom>
        </p:spPr>
        <p:txBody>
          <a:bodyPr wrap="square">
            <a:spAutoFit/>
          </a:bodyPr>
          <a:lstStyle/>
          <a:p>
            <a:r>
              <a:rPr lang="en-US" sz="2400" b="1" dirty="0">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err="1">
                <a:solidFill>
                  <a:srgbClr val="000080"/>
                </a:solidFill>
                <a:latin typeface="Lucida Console" panose="020B0609040504020204" pitchFamily="49" charset="0"/>
              </a:rPr>
              <a:t>sql</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select</a:t>
            </a:r>
            <a:r>
              <a:rPr lang="en-US" sz="2400" dirty="0">
                <a:solidFill>
                  <a:srgbClr val="000000"/>
                </a:solidFill>
                <a:latin typeface="Lucida Console" panose="020B0609040504020204" pitchFamily="49" charset="0"/>
              </a:rPr>
              <a:t> count(</a:t>
            </a:r>
            <a:r>
              <a:rPr lang="en-US" sz="2400" dirty="0">
                <a:solidFill>
                  <a:srgbClr val="0000FF"/>
                </a:solidFill>
                <a:latin typeface="Lucida Console" panose="020B0609040504020204" pitchFamily="49" charset="0"/>
              </a:rPr>
              <a:t>distinct</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app_id</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as</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not_on_train</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from</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kag.test</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where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app_id</a:t>
            </a:r>
            <a:r>
              <a:rPr lang="en-US" sz="2400" dirty="0">
                <a:solidFill>
                  <a:srgbClr val="000000"/>
                </a:solidFill>
                <a:latin typeface="Lucida Console" panose="020B0609040504020204" pitchFamily="49" charset="0"/>
              </a:rPr>
              <a:t> not </a:t>
            </a:r>
            <a:r>
              <a:rPr lang="en-US" sz="2400" dirty="0">
                <a:solidFill>
                  <a:srgbClr val="0000FF"/>
                </a:solidFill>
                <a:latin typeface="Lucida Console" panose="020B0609040504020204" pitchFamily="49" charset="0"/>
              </a:rPr>
              <a:t>in</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select</a:t>
            </a:r>
            <a:r>
              <a:rPr lang="en-US" sz="2400" dirty="0">
                <a:solidFill>
                  <a:srgbClr val="000000"/>
                </a:solidFill>
                <a:latin typeface="Lucida Console" panose="020B0609040504020204" pitchFamily="49" charset="0"/>
              </a:rPr>
              <a:t> unique </a:t>
            </a:r>
            <a:r>
              <a:rPr lang="en-US" sz="2400" dirty="0" err="1">
                <a:solidFill>
                  <a:srgbClr val="000000"/>
                </a:solidFill>
                <a:latin typeface="Lucida Console" panose="020B0609040504020204" pitchFamily="49" charset="0"/>
              </a:rPr>
              <a:t>app_id</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from</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kag.train</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p>
          <a:p>
            <a:r>
              <a:rPr lang="en-US" sz="2400" b="1" dirty="0">
                <a:solidFill>
                  <a:srgbClr val="000080"/>
                </a:solidFill>
                <a:latin typeface="Lucida Console" panose="020B0609040504020204" pitchFamily="49" charset="0"/>
              </a:rPr>
              <a:t>quit</a:t>
            </a:r>
            <a:r>
              <a:rPr lang="en-US" sz="2400" dirty="0">
                <a:solidFill>
                  <a:srgbClr val="000000"/>
                </a:solidFill>
                <a:latin typeface="Lucida Console" panose="020B0609040504020204" pitchFamily="49" charset="0"/>
              </a:rPr>
              <a:t>;</a:t>
            </a:r>
          </a:p>
        </p:txBody>
      </p:sp>
      <p:pic>
        <p:nvPicPr>
          <p:cNvPr id="5" name="Picture 4"/>
          <p:cNvPicPr>
            <a:picLocks noChangeAspect="1"/>
          </p:cNvPicPr>
          <p:nvPr/>
        </p:nvPicPr>
        <p:blipFill>
          <a:blip r:embed="rId2"/>
          <a:stretch>
            <a:fillRect/>
          </a:stretch>
        </p:blipFill>
        <p:spPr>
          <a:xfrm>
            <a:off x="4025455" y="3440430"/>
            <a:ext cx="1343025" cy="800100"/>
          </a:xfrm>
          <a:prstGeom prst="rect">
            <a:avLst/>
          </a:prstGeom>
        </p:spPr>
      </p:pic>
    </p:spTree>
    <p:extLst>
      <p:ext uri="{BB962C8B-B14F-4D97-AF65-F5344CB8AC3E}">
        <p14:creationId xmlns:p14="http://schemas.microsoft.com/office/powerpoint/2010/main" val="15921300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81328" y="410802"/>
            <a:ext cx="10332720" cy="2677656"/>
          </a:xfrm>
          <a:prstGeom prst="rect">
            <a:avLst/>
          </a:prstGeom>
        </p:spPr>
        <p:txBody>
          <a:bodyPr wrap="square">
            <a:spAutoFit/>
          </a:bodyPr>
          <a:lstStyle/>
          <a:p>
            <a:r>
              <a:rPr lang="en-US" sz="2400" b="1" dirty="0">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err="1">
                <a:solidFill>
                  <a:srgbClr val="000080"/>
                </a:solidFill>
                <a:latin typeface="Lucida Console" panose="020B0609040504020204" pitchFamily="49" charset="0"/>
              </a:rPr>
              <a:t>sql</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select</a:t>
            </a:r>
            <a:r>
              <a:rPr lang="en-US" sz="2400" dirty="0">
                <a:solidFill>
                  <a:srgbClr val="000000"/>
                </a:solidFill>
                <a:latin typeface="Lucida Console" panose="020B0609040504020204" pitchFamily="49" charset="0"/>
              </a:rPr>
              <a:t> count(*) </a:t>
            </a:r>
            <a:r>
              <a:rPr lang="en-US" sz="2400" dirty="0">
                <a:solidFill>
                  <a:srgbClr val="0000FF"/>
                </a:solidFill>
                <a:latin typeface="Lucida Console" panose="020B0609040504020204" pitchFamily="49" charset="0"/>
              </a:rPr>
              <a:t>as</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obs_not_on_train</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from</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kag.test</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where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app_id</a:t>
            </a:r>
            <a:r>
              <a:rPr lang="en-US" sz="2400" dirty="0">
                <a:solidFill>
                  <a:srgbClr val="000000"/>
                </a:solidFill>
                <a:latin typeface="Lucida Console" panose="020B0609040504020204" pitchFamily="49" charset="0"/>
              </a:rPr>
              <a:t> not </a:t>
            </a:r>
            <a:r>
              <a:rPr lang="en-US" sz="2400" dirty="0">
                <a:solidFill>
                  <a:srgbClr val="0000FF"/>
                </a:solidFill>
                <a:latin typeface="Lucida Console" panose="020B0609040504020204" pitchFamily="49" charset="0"/>
              </a:rPr>
              <a:t>in</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select</a:t>
            </a:r>
            <a:r>
              <a:rPr lang="en-US" sz="2400" dirty="0">
                <a:solidFill>
                  <a:srgbClr val="000000"/>
                </a:solidFill>
                <a:latin typeface="Lucida Console" panose="020B0609040504020204" pitchFamily="49" charset="0"/>
              </a:rPr>
              <a:t> unique </a:t>
            </a:r>
            <a:r>
              <a:rPr lang="en-US" sz="2400" dirty="0" err="1">
                <a:solidFill>
                  <a:srgbClr val="000000"/>
                </a:solidFill>
                <a:latin typeface="Lucida Console" panose="020B0609040504020204" pitchFamily="49" charset="0"/>
              </a:rPr>
              <a:t>app_id</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from</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kag.train</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p>
          <a:p>
            <a:r>
              <a:rPr lang="en-US" sz="2400" b="1" dirty="0">
                <a:solidFill>
                  <a:srgbClr val="000080"/>
                </a:solidFill>
                <a:latin typeface="Lucida Console" panose="020B0609040504020204" pitchFamily="49" charset="0"/>
              </a:rPr>
              <a:t>quit</a:t>
            </a:r>
            <a:r>
              <a:rPr lang="en-US" sz="2400" dirty="0">
                <a:solidFill>
                  <a:srgbClr val="000000"/>
                </a:solidFill>
                <a:latin typeface="Lucida Console" panose="020B0609040504020204" pitchFamily="49" charset="0"/>
              </a:rPr>
              <a:t>;</a:t>
            </a:r>
          </a:p>
        </p:txBody>
      </p:sp>
      <p:pic>
        <p:nvPicPr>
          <p:cNvPr id="3" name="Picture 2"/>
          <p:cNvPicPr>
            <a:picLocks noChangeAspect="1"/>
          </p:cNvPicPr>
          <p:nvPr/>
        </p:nvPicPr>
        <p:blipFill>
          <a:blip r:embed="rId2"/>
          <a:stretch>
            <a:fillRect/>
          </a:stretch>
        </p:blipFill>
        <p:spPr>
          <a:xfrm>
            <a:off x="4182046" y="3820096"/>
            <a:ext cx="1743075" cy="790575"/>
          </a:xfrm>
          <a:prstGeom prst="rect">
            <a:avLst/>
          </a:prstGeom>
        </p:spPr>
      </p:pic>
    </p:spTree>
    <p:extLst>
      <p:ext uri="{BB962C8B-B14F-4D97-AF65-F5344CB8AC3E}">
        <p14:creationId xmlns:p14="http://schemas.microsoft.com/office/powerpoint/2010/main" val="11360779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19912" y="2065909"/>
            <a:ext cx="10515600" cy="1325563"/>
          </a:xfrm>
        </p:spPr>
        <p:txBody>
          <a:bodyPr>
            <a:normAutofit fontScale="90000"/>
          </a:bodyPr>
          <a:lstStyle/>
          <a:p>
            <a:r>
              <a:rPr lang="en-US" dirty="0"/>
              <a:t>The next few examples uses an airline data base.</a:t>
            </a:r>
            <a:br>
              <a:rPr lang="en-US" dirty="0"/>
            </a:br>
            <a:br>
              <a:rPr lang="en-US" dirty="0"/>
            </a:br>
            <a:r>
              <a:rPr lang="en-US" dirty="0"/>
              <a:t>The airline data base came from SAS and is used in the Advanced Programming Certification Prep Book.  Many of the queries used in the following come from that book. </a:t>
            </a:r>
            <a:br>
              <a:rPr lang="en-US" dirty="0"/>
            </a:br>
            <a:endParaRPr lang="en-US" dirty="0"/>
          </a:p>
        </p:txBody>
      </p:sp>
    </p:spTree>
    <p:extLst>
      <p:ext uri="{BB962C8B-B14F-4D97-AF65-F5344CB8AC3E}">
        <p14:creationId xmlns:p14="http://schemas.microsoft.com/office/powerpoint/2010/main" val="33816998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p:cNvSpPr txBox="1">
            <a:spLocks/>
          </p:cNvSpPr>
          <p:nvPr/>
        </p:nvSpPr>
        <p:spPr>
          <a:xfrm>
            <a:off x="176761" y="2293205"/>
            <a:ext cx="11932578" cy="1325563"/>
          </a:xfrm>
          <a:prstGeom prst="rect">
            <a:avLst/>
          </a:prstGeom>
        </p:spPr>
        <p:txBody>
          <a:bodyPr>
            <a:normAutofit fontScale="8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latin typeface="+mn-lt"/>
              </a:rPr>
              <a:t>Example:</a:t>
            </a:r>
            <a:br>
              <a:rPr lang="en-US" dirty="0">
                <a:latin typeface="+mn-lt"/>
              </a:rPr>
            </a:br>
            <a:r>
              <a:rPr lang="en-US" dirty="0">
                <a:latin typeface="+mn-lt"/>
              </a:rPr>
              <a:t>Find </a:t>
            </a:r>
            <a:r>
              <a:rPr lang="en-US" dirty="0" err="1">
                <a:latin typeface="+mn-lt"/>
              </a:rPr>
              <a:t>jobcodes</a:t>
            </a:r>
            <a:r>
              <a:rPr lang="en-US" dirty="0">
                <a:latin typeface="+mn-lt"/>
              </a:rPr>
              <a:t> that have average salary greater then the overall average salary</a:t>
            </a:r>
            <a:endParaRPr lang="en-US" b="1" dirty="0">
              <a:latin typeface="+mn-lt"/>
            </a:endParaRPr>
          </a:p>
        </p:txBody>
      </p:sp>
    </p:spTree>
    <p:extLst>
      <p:ext uri="{BB962C8B-B14F-4D97-AF65-F5344CB8AC3E}">
        <p14:creationId xmlns:p14="http://schemas.microsoft.com/office/powerpoint/2010/main" val="21366106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21969" y="21897"/>
            <a:ext cx="6469799" cy="1325563"/>
          </a:xfrm>
        </p:spPr>
        <p:txBody>
          <a:bodyPr/>
          <a:lstStyle/>
          <a:p>
            <a:r>
              <a:rPr lang="en-US" dirty="0"/>
              <a:t>The </a:t>
            </a:r>
            <a:r>
              <a:rPr lang="en-US" dirty="0" err="1"/>
              <a:t>payrollmaster</a:t>
            </a:r>
            <a:r>
              <a:rPr lang="en-US" dirty="0"/>
              <a:t> table</a:t>
            </a:r>
          </a:p>
        </p:txBody>
      </p:sp>
      <p:pic>
        <p:nvPicPr>
          <p:cNvPr id="3" name="Picture 2"/>
          <p:cNvPicPr>
            <a:picLocks noChangeAspect="1"/>
          </p:cNvPicPr>
          <p:nvPr/>
        </p:nvPicPr>
        <p:blipFill>
          <a:blip r:embed="rId2"/>
          <a:stretch>
            <a:fillRect/>
          </a:stretch>
        </p:blipFill>
        <p:spPr>
          <a:xfrm>
            <a:off x="3714536" y="3295757"/>
            <a:ext cx="4495800" cy="3143250"/>
          </a:xfrm>
          <a:prstGeom prst="rect">
            <a:avLst/>
          </a:prstGeom>
        </p:spPr>
      </p:pic>
      <p:sp>
        <p:nvSpPr>
          <p:cNvPr id="4" name="Rectangle 3"/>
          <p:cNvSpPr/>
          <p:nvPr/>
        </p:nvSpPr>
        <p:spPr>
          <a:xfrm>
            <a:off x="2821969" y="1225664"/>
            <a:ext cx="6887110" cy="369332"/>
          </a:xfrm>
          <a:prstGeom prst="rect">
            <a:avLst/>
          </a:prstGeom>
        </p:spPr>
        <p:txBody>
          <a:bodyPr wrap="square">
            <a:spAutoFit/>
          </a:bodyPr>
          <a:lstStyle/>
          <a:p>
            <a:r>
              <a:rPr lang="en-US" b="1" dirty="0">
                <a:solidFill>
                  <a:srgbClr val="000080"/>
                </a:solidFill>
                <a:latin typeface="Lucida Console" panose="020B0609040504020204" pitchFamily="49" charset="0"/>
              </a:rPr>
              <a:t>proc</a:t>
            </a:r>
            <a:r>
              <a:rPr lang="en-US" dirty="0">
                <a:solidFill>
                  <a:srgbClr val="000000"/>
                </a:solidFill>
                <a:latin typeface="Lucida Console" panose="020B0609040504020204" pitchFamily="49" charset="0"/>
              </a:rPr>
              <a:t> </a:t>
            </a:r>
            <a:r>
              <a:rPr lang="en-US" b="1" dirty="0">
                <a:solidFill>
                  <a:srgbClr val="000080"/>
                </a:solidFill>
                <a:latin typeface="Lucida Console" panose="020B0609040504020204" pitchFamily="49" charset="0"/>
              </a:rPr>
              <a:t>contents</a:t>
            </a:r>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data</a:t>
            </a:r>
            <a:r>
              <a:rPr lang="en-US" dirty="0">
                <a:solidFill>
                  <a:srgbClr val="000000"/>
                </a:solidFill>
                <a:latin typeface="Lucida Console" panose="020B0609040504020204" pitchFamily="49" charset="0"/>
              </a:rPr>
              <a:t>=</a:t>
            </a:r>
            <a:r>
              <a:rPr lang="en-US" dirty="0" err="1">
                <a:solidFill>
                  <a:srgbClr val="000000"/>
                </a:solidFill>
                <a:latin typeface="Lucida Console" panose="020B0609040504020204" pitchFamily="49" charset="0"/>
              </a:rPr>
              <a:t>train.payrollmaster;</a:t>
            </a:r>
            <a:r>
              <a:rPr lang="en-US" b="1" dirty="0" err="1">
                <a:solidFill>
                  <a:srgbClr val="000080"/>
                </a:solidFill>
                <a:latin typeface="Lucida Console" panose="020B0609040504020204" pitchFamily="49" charset="0"/>
              </a:rPr>
              <a:t>run</a:t>
            </a:r>
            <a:r>
              <a:rPr lang="en-US" dirty="0">
                <a:solidFill>
                  <a:srgbClr val="000000"/>
                </a:solidFill>
                <a:latin typeface="Lucida Console" panose="020B0609040504020204" pitchFamily="49" charset="0"/>
              </a:rPr>
              <a:t>;</a:t>
            </a:r>
            <a:endParaRPr lang="en-US" dirty="0"/>
          </a:p>
        </p:txBody>
      </p:sp>
      <p:pic>
        <p:nvPicPr>
          <p:cNvPr id="5" name="Picture 4"/>
          <p:cNvPicPr>
            <a:picLocks noChangeAspect="1"/>
          </p:cNvPicPr>
          <p:nvPr/>
        </p:nvPicPr>
        <p:blipFill>
          <a:blip r:embed="rId3"/>
          <a:stretch>
            <a:fillRect/>
          </a:stretch>
        </p:blipFill>
        <p:spPr>
          <a:xfrm>
            <a:off x="2689154" y="2696217"/>
            <a:ext cx="7019925" cy="438150"/>
          </a:xfrm>
          <a:prstGeom prst="rect">
            <a:avLst/>
          </a:prstGeom>
        </p:spPr>
      </p:pic>
    </p:spTree>
    <p:extLst>
      <p:ext uri="{BB962C8B-B14F-4D97-AF65-F5344CB8AC3E}">
        <p14:creationId xmlns:p14="http://schemas.microsoft.com/office/powerpoint/2010/main" val="29213749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68384" y="0"/>
            <a:ext cx="5418762" cy="1325563"/>
          </a:xfrm>
        </p:spPr>
        <p:txBody>
          <a:bodyPr/>
          <a:lstStyle/>
          <a:p>
            <a:r>
              <a:rPr lang="en-US" dirty="0"/>
              <a:t>How many </a:t>
            </a:r>
            <a:r>
              <a:rPr lang="en-US" dirty="0" err="1"/>
              <a:t>jobcodes</a:t>
            </a:r>
            <a:r>
              <a:rPr lang="en-US" dirty="0"/>
              <a:t>?</a:t>
            </a:r>
          </a:p>
        </p:txBody>
      </p:sp>
      <p:sp>
        <p:nvSpPr>
          <p:cNvPr id="3" name="Rectangle 2"/>
          <p:cNvSpPr/>
          <p:nvPr/>
        </p:nvSpPr>
        <p:spPr>
          <a:xfrm>
            <a:off x="592475" y="1325563"/>
            <a:ext cx="10205663" cy="1200329"/>
          </a:xfrm>
          <a:prstGeom prst="rect">
            <a:avLst/>
          </a:prstGeom>
        </p:spPr>
        <p:txBody>
          <a:bodyPr wrap="square">
            <a:spAutoFit/>
          </a:bodyPr>
          <a:lstStyle/>
          <a:p>
            <a:r>
              <a:rPr lang="en-US" sz="2400" b="1" dirty="0">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err="1">
                <a:solidFill>
                  <a:srgbClr val="000080"/>
                </a:solidFill>
                <a:latin typeface="Lucida Console" panose="020B0609040504020204" pitchFamily="49" charset="0"/>
              </a:rPr>
              <a:t>freq</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data</a:t>
            </a:r>
            <a:r>
              <a:rPr lang="en-US" sz="2400" dirty="0">
                <a:solidFill>
                  <a:srgbClr val="000000"/>
                </a:solidFill>
                <a:latin typeface="Lucida Console" panose="020B0609040504020204" pitchFamily="49" charset="0"/>
              </a:rPr>
              <a:t>=</a:t>
            </a:r>
            <a:r>
              <a:rPr lang="en-US" sz="2400" dirty="0" err="1">
                <a:solidFill>
                  <a:srgbClr val="000000"/>
                </a:solidFill>
                <a:latin typeface="Lucida Console" panose="020B0609040504020204" pitchFamily="49" charset="0"/>
              </a:rPr>
              <a:t>train.payrollmaster</a:t>
            </a:r>
            <a:r>
              <a:rPr lang="en-US" sz="2400" dirty="0">
                <a:solidFill>
                  <a:srgbClr val="000000"/>
                </a:solidFill>
                <a:latin typeface="Lucida Console" panose="020B0609040504020204" pitchFamily="49" charset="0"/>
              </a:rPr>
              <a:t> </a:t>
            </a:r>
            <a:r>
              <a:rPr lang="en-US" sz="2400" dirty="0" err="1">
                <a:solidFill>
                  <a:srgbClr val="0000FF"/>
                </a:solidFill>
                <a:latin typeface="Lucida Console" panose="020B0609040504020204" pitchFamily="49" charset="0"/>
              </a:rPr>
              <a:t>nlevels</a:t>
            </a:r>
            <a:r>
              <a:rPr lang="en-US" sz="2400" dirty="0">
                <a:solidFill>
                  <a:srgbClr val="000000"/>
                </a:solidFill>
                <a:latin typeface="Lucida Console" panose="020B0609040504020204" pitchFamily="49" charset="0"/>
              </a:rPr>
              <a:t>;</a:t>
            </a:r>
          </a:p>
          <a:p>
            <a:r>
              <a:rPr lang="en-US" sz="2400" dirty="0">
                <a:solidFill>
                  <a:srgbClr val="0000FF"/>
                </a:solidFill>
                <a:latin typeface="Lucida Console" panose="020B0609040504020204" pitchFamily="49" charset="0"/>
              </a:rPr>
              <a:t>tables</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jobcode</a:t>
            </a:r>
            <a:r>
              <a:rPr lang="en-US" sz="2400" dirty="0">
                <a:solidFill>
                  <a:srgbClr val="000000"/>
                </a:solidFill>
                <a:latin typeface="Lucida Console" panose="020B0609040504020204" pitchFamily="49" charset="0"/>
              </a:rPr>
              <a:t>/</a:t>
            </a:r>
            <a:r>
              <a:rPr lang="en-US" sz="2400" dirty="0" err="1">
                <a:solidFill>
                  <a:srgbClr val="0000FF"/>
                </a:solidFill>
                <a:latin typeface="Lucida Console" panose="020B0609040504020204" pitchFamily="49" charset="0"/>
              </a:rPr>
              <a:t>noprint</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run</a:t>
            </a:r>
            <a:r>
              <a:rPr lang="en-US" sz="2400" dirty="0">
                <a:solidFill>
                  <a:srgbClr val="000000"/>
                </a:solidFill>
                <a:latin typeface="Lucida Console" panose="020B0609040504020204" pitchFamily="49" charset="0"/>
              </a:rPr>
              <a:t>;</a:t>
            </a:r>
            <a:endParaRPr lang="en-US" sz="2400" dirty="0"/>
          </a:p>
        </p:txBody>
      </p:sp>
      <p:pic>
        <p:nvPicPr>
          <p:cNvPr id="4" name="Picture 3"/>
          <p:cNvPicPr>
            <a:picLocks noChangeAspect="1"/>
          </p:cNvPicPr>
          <p:nvPr/>
        </p:nvPicPr>
        <p:blipFill>
          <a:blip r:embed="rId2"/>
          <a:stretch>
            <a:fillRect/>
          </a:stretch>
        </p:blipFill>
        <p:spPr>
          <a:xfrm>
            <a:off x="4781550" y="2824162"/>
            <a:ext cx="2628900" cy="1209675"/>
          </a:xfrm>
          <a:prstGeom prst="rect">
            <a:avLst/>
          </a:prstGeom>
        </p:spPr>
      </p:pic>
    </p:spTree>
    <p:extLst>
      <p:ext uri="{BB962C8B-B14F-4D97-AF65-F5344CB8AC3E}">
        <p14:creationId xmlns:p14="http://schemas.microsoft.com/office/powerpoint/2010/main" val="246093454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69869" y="2204129"/>
            <a:ext cx="11188557" cy="4893647"/>
          </a:xfrm>
          <a:prstGeom prst="rect">
            <a:avLst/>
          </a:prstGeom>
        </p:spPr>
        <p:txBody>
          <a:bodyPr wrap="square">
            <a:spAutoFit/>
          </a:bodyPr>
          <a:lstStyle/>
          <a:p>
            <a:r>
              <a:rPr lang="en-US" sz="2400" dirty="0">
                <a:solidFill>
                  <a:srgbClr val="008000"/>
                </a:solidFill>
                <a:latin typeface="Lucida Console" panose="020B0609040504020204" pitchFamily="49" charset="0"/>
              </a:rPr>
              <a:t>/*single-value non correlated subquery*/</a:t>
            </a:r>
            <a:endParaRPr lang="en-US" sz="2400" dirty="0">
              <a:solidFill>
                <a:srgbClr val="000000"/>
              </a:solidFill>
              <a:latin typeface="Lucida Console" panose="020B0609040504020204" pitchFamily="49" charset="0"/>
            </a:endParaRPr>
          </a:p>
          <a:p>
            <a:r>
              <a:rPr lang="en-US" sz="2400" b="1" dirty="0">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err="1">
                <a:solidFill>
                  <a:srgbClr val="000080"/>
                </a:solidFill>
                <a:latin typeface="Lucida Console" panose="020B0609040504020204" pitchFamily="49" charset="0"/>
              </a:rPr>
              <a:t>sql</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select</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jobcode</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avg</a:t>
            </a:r>
            <a:r>
              <a:rPr lang="en-US" sz="2400" dirty="0">
                <a:solidFill>
                  <a:srgbClr val="000000"/>
                </a:solidFill>
                <a:latin typeface="Lucida Console" panose="020B0609040504020204" pitchFamily="49" charset="0"/>
              </a:rPr>
              <a:t>(salary) </a:t>
            </a:r>
            <a:r>
              <a:rPr lang="en-US" sz="2400" dirty="0">
                <a:solidFill>
                  <a:srgbClr val="0000FF"/>
                </a:solidFill>
                <a:latin typeface="Lucida Console" panose="020B0609040504020204" pitchFamily="49" charset="0"/>
              </a:rPr>
              <a:t>as</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AvgSalary</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format=</a:t>
            </a:r>
            <a:r>
              <a:rPr lang="en-US" sz="2400" dirty="0">
                <a:solidFill>
                  <a:srgbClr val="008080"/>
                </a:solidFill>
                <a:latin typeface="Lucida Console" panose="020B0609040504020204" pitchFamily="49" charset="0"/>
              </a:rPr>
              <a:t>dollar11.2</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from</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train.payrollmaster</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group</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by</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jobcode</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having</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avg</a:t>
            </a:r>
            <a:r>
              <a:rPr lang="en-US" sz="2400" dirty="0">
                <a:solidFill>
                  <a:srgbClr val="000000"/>
                </a:solidFill>
                <a:latin typeface="Lucida Console" panose="020B0609040504020204" pitchFamily="49" charset="0"/>
              </a:rPr>
              <a:t>(salary) &gt;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select</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avg</a:t>
            </a:r>
            <a:r>
              <a:rPr lang="en-US" sz="2400" dirty="0">
                <a:solidFill>
                  <a:srgbClr val="000000"/>
                </a:solidFill>
                <a:latin typeface="Lucida Console" panose="020B0609040504020204" pitchFamily="49" charset="0"/>
              </a:rPr>
              <a:t>(salary) </a:t>
            </a:r>
            <a:r>
              <a:rPr lang="en-US" sz="2400" dirty="0">
                <a:solidFill>
                  <a:srgbClr val="0000FF"/>
                </a:solidFill>
                <a:latin typeface="Lucida Console" panose="020B0609040504020204" pitchFamily="49" charset="0"/>
              </a:rPr>
              <a:t>from</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train.payrollmaster</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quit</a:t>
            </a:r>
            <a:r>
              <a:rPr lang="en-US" sz="2400" dirty="0">
                <a:solidFill>
                  <a:srgbClr val="000000"/>
                </a:solidFill>
                <a:latin typeface="Lucida Console" panose="020B0609040504020204" pitchFamily="49" charset="0"/>
              </a:rPr>
              <a:t>;</a:t>
            </a:r>
          </a:p>
          <a:p>
            <a:endParaRPr lang="en-US" sz="2400" dirty="0">
              <a:solidFill>
                <a:srgbClr val="000000"/>
              </a:solidFill>
              <a:latin typeface="Lucida Console" panose="020B0609040504020204" pitchFamily="49" charset="0"/>
            </a:endParaRPr>
          </a:p>
        </p:txBody>
      </p:sp>
      <p:sp>
        <p:nvSpPr>
          <p:cNvPr id="3" name="Title 2"/>
          <p:cNvSpPr>
            <a:spLocks noGrp="1"/>
          </p:cNvSpPr>
          <p:nvPr>
            <p:ph type="title"/>
          </p:nvPr>
        </p:nvSpPr>
        <p:spPr>
          <a:xfrm>
            <a:off x="119009" y="108271"/>
            <a:ext cx="11932578" cy="1325563"/>
          </a:xfrm>
        </p:spPr>
        <p:txBody>
          <a:bodyPr>
            <a:normAutofit fontScale="90000"/>
          </a:bodyPr>
          <a:lstStyle/>
          <a:p>
            <a:r>
              <a:rPr lang="en-US" dirty="0">
                <a:latin typeface="+mn-lt"/>
              </a:rPr>
              <a:t>Example:</a:t>
            </a:r>
            <a:br>
              <a:rPr lang="en-US" dirty="0">
                <a:latin typeface="+mn-lt"/>
              </a:rPr>
            </a:br>
            <a:r>
              <a:rPr lang="en-US" dirty="0">
                <a:latin typeface="+mn-lt"/>
              </a:rPr>
              <a:t>Find </a:t>
            </a:r>
            <a:r>
              <a:rPr lang="en-US" dirty="0" err="1">
                <a:latin typeface="+mn-lt"/>
              </a:rPr>
              <a:t>jobcodes</a:t>
            </a:r>
            <a:r>
              <a:rPr lang="en-US" dirty="0">
                <a:latin typeface="+mn-lt"/>
              </a:rPr>
              <a:t> that have average salary greater then the overall average salary</a:t>
            </a:r>
            <a:endParaRPr lang="en-US" b="1" dirty="0">
              <a:latin typeface="+mn-lt"/>
            </a:endParaRPr>
          </a:p>
        </p:txBody>
      </p:sp>
    </p:spTree>
    <p:extLst>
      <p:ext uri="{BB962C8B-B14F-4D97-AF65-F5344CB8AC3E}">
        <p14:creationId xmlns:p14="http://schemas.microsoft.com/office/powerpoint/2010/main" val="20010472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6177" y="0"/>
            <a:ext cx="6949611" cy="1325563"/>
          </a:xfrm>
        </p:spPr>
        <p:txBody>
          <a:bodyPr/>
          <a:lstStyle/>
          <a:p>
            <a:r>
              <a:rPr lang="en-US" b="1" dirty="0">
                <a:latin typeface="+mn-lt"/>
              </a:rPr>
              <a:t>How many unique job titles?</a:t>
            </a:r>
          </a:p>
        </p:txBody>
      </p:sp>
      <p:sp>
        <p:nvSpPr>
          <p:cNvPr id="3" name="Rectangle 2"/>
          <p:cNvSpPr/>
          <p:nvPr/>
        </p:nvSpPr>
        <p:spPr>
          <a:xfrm>
            <a:off x="565079" y="2413338"/>
            <a:ext cx="7027523" cy="2677656"/>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srgbClr val="000080"/>
                </a:solidFill>
                <a:effectLst/>
                <a:uLnTx/>
                <a:uFillTx/>
                <a:latin typeface="Lucida Console" panose="020B0609040504020204" pitchFamily="49" charset="0"/>
              </a:rPr>
              <a:t>proc</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1" i="0" u="none" strike="noStrike" kern="0" cap="none" spc="0" normalizeH="0" baseline="0" noProof="0" dirty="0" err="1">
                <a:ln>
                  <a:noFill/>
                </a:ln>
                <a:solidFill>
                  <a:srgbClr val="000080"/>
                </a:solidFill>
                <a:effectLst/>
                <a:uLnTx/>
                <a:uFillTx/>
                <a:latin typeface="Lucida Console" panose="020B0609040504020204" pitchFamily="49" charset="0"/>
              </a:rPr>
              <a:t>sql</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a:ln>
                  <a:noFill/>
                </a:ln>
                <a:solidFill>
                  <a:srgbClr val="0000FF"/>
                </a:solidFill>
                <a:effectLst/>
                <a:uLnTx/>
                <a:uFillTx/>
                <a:latin typeface="Lucida Console" panose="020B0609040504020204" pitchFamily="49" charset="0"/>
              </a:rPr>
              <a:t>select</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count(</a:t>
            </a:r>
            <a:r>
              <a:rPr kumimoji="0" lang="en-US" sz="2400" b="0" i="0" u="none" strike="noStrike" kern="0" cap="none" spc="0" normalizeH="0" baseline="0" noProof="0" dirty="0">
                <a:ln>
                  <a:noFill/>
                </a:ln>
                <a:solidFill>
                  <a:srgbClr val="0000FF"/>
                </a:solidFill>
                <a:effectLst/>
                <a:uLnTx/>
                <a:uFillTx/>
                <a:latin typeface="Lucida Console" panose="020B0609040504020204" pitchFamily="49" charset="0"/>
              </a:rPr>
              <a:t>distinct</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err="1">
                <a:ln>
                  <a:noFill/>
                </a:ln>
                <a:solidFill>
                  <a:srgbClr val="000000"/>
                </a:solidFill>
                <a:effectLst/>
                <a:uLnTx/>
                <a:uFillTx/>
                <a:latin typeface="Lucida Console" panose="020B0609040504020204" pitchFamily="49" charset="0"/>
              </a:rPr>
              <a:t>job_title</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a:ln>
                  <a:noFill/>
                </a:ln>
                <a:solidFill>
                  <a:srgbClr val="0000FF"/>
                </a:solidFill>
                <a:effectLst/>
                <a:uLnTx/>
                <a:uFillTx/>
                <a:latin typeface="Lucida Console" panose="020B0609040504020204" pitchFamily="49" charset="0"/>
              </a:rPr>
              <a:t>from</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err="1">
                <a:ln>
                  <a:noFill/>
                </a:ln>
                <a:solidFill>
                  <a:srgbClr val="000000"/>
                </a:solidFill>
                <a:effectLst/>
                <a:uLnTx/>
                <a:uFillTx/>
                <a:latin typeface="Lucida Console" panose="020B0609040504020204" pitchFamily="49" charset="0"/>
              </a:rPr>
              <a:t>orion.staff</a:t>
            </a:r>
            <a:endPar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srgbClr val="000080"/>
                </a:solidFill>
                <a:effectLst/>
                <a:uLnTx/>
                <a:uFillTx/>
                <a:latin typeface="Lucida Console" panose="020B0609040504020204" pitchFamily="49" charset="0"/>
              </a:rPr>
              <a:t>proc</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1" i="0" u="none" strike="noStrike" kern="0" cap="none" spc="0" normalizeH="0" baseline="0" noProof="0" dirty="0" err="1">
                <a:ln>
                  <a:noFill/>
                </a:ln>
                <a:solidFill>
                  <a:srgbClr val="000080"/>
                </a:solidFill>
                <a:effectLst/>
                <a:uLnTx/>
                <a:uFillTx/>
                <a:latin typeface="Lucida Console" panose="020B0609040504020204" pitchFamily="49" charset="0"/>
              </a:rPr>
              <a:t>freq</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a:ln>
                  <a:noFill/>
                </a:ln>
                <a:solidFill>
                  <a:srgbClr val="0000FF"/>
                </a:solidFill>
                <a:effectLst/>
                <a:uLnTx/>
                <a:uFillTx/>
                <a:latin typeface="Lucida Console" panose="020B0609040504020204" pitchFamily="49" charset="0"/>
              </a:rPr>
              <a:t>data</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a:t>
            </a:r>
            <a:r>
              <a:rPr kumimoji="0" lang="en-US" sz="2400" b="0" i="0" u="none" strike="noStrike" kern="0" cap="none" spc="0" normalizeH="0" baseline="0" noProof="0" dirty="0" err="1">
                <a:ln>
                  <a:noFill/>
                </a:ln>
                <a:solidFill>
                  <a:srgbClr val="000000"/>
                </a:solidFill>
                <a:effectLst/>
                <a:uLnTx/>
                <a:uFillTx/>
                <a:latin typeface="Lucida Console" panose="020B0609040504020204" pitchFamily="49" charset="0"/>
              </a:rPr>
              <a:t>orion.staff</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err="1">
                <a:ln>
                  <a:noFill/>
                </a:ln>
                <a:solidFill>
                  <a:srgbClr val="0000FF"/>
                </a:solidFill>
                <a:effectLst/>
                <a:uLnTx/>
                <a:uFillTx/>
                <a:latin typeface="Lucida Console" panose="020B0609040504020204" pitchFamily="49" charset="0"/>
              </a:rPr>
              <a:t>nlevels</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rgbClr val="0000FF"/>
                </a:solidFill>
                <a:effectLst/>
                <a:uLnTx/>
                <a:uFillTx/>
                <a:latin typeface="Lucida Console" panose="020B0609040504020204" pitchFamily="49" charset="0"/>
              </a:rPr>
              <a:t>table</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err="1">
                <a:ln>
                  <a:noFill/>
                </a:ln>
                <a:solidFill>
                  <a:srgbClr val="000000"/>
                </a:solidFill>
                <a:effectLst/>
                <a:uLnTx/>
                <a:uFillTx/>
                <a:latin typeface="Lucida Console" panose="020B0609040504020204" pitchFamily="49" charset="0"/>
              </a:rPr>
              <a:t>job_title</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a:t>
            </a:r>
            <a:r>
              <a:rPr kumimoji="0" lang="en-US" sz="2400" b="0" i="0" u="none" strike="noStrike" kern="0" cap="none" spc="0" normalizeH="0" baseline="0" noProof="0" dirty="0" err="1">
                <a:ln>
                  <a:noFill/>
                </a:ln>
                <a:solidFill>
                  <a:srgbClr val="0000FF"/>
                </a:solidFill>
                <a:effectLst/>
                <a:uLnTx/>
                <a:uFillTx/>
                <a:latin typeface="Lucida Console" panose="020B0609040504020204" pitchFamily="49" charset="0"/>
              </a:rPr>
              <a:t>noprint</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srgbClr val="000080"/>
                </a:solidFill>
                <a:effectLst/>
                <a:uLnTx/>
                <a:uFillTx/>
                <a:latin typeface="Lucida Console" panose="020B0609040504020204" pitchFamily="49" charset="0"/>
              </a:rPr>
              <a:t>run</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a:t>
            </a:r>
            <a:endParaRPr kumimoji="0" lang="en-US" sz="2400" b="0" i="0" u="none" strike="noStrike" kern="0" cap="none" spc="0" normalizeH="0" baseline="0" noProof="0" dirty="0">
              <a:ln>
                <a:noFill/>
              </a:ln>
              <a:solidFill>
                <a:sysClr val="windowText" lastClr="000000"/>
              </a:solidFill>
              <a:effectLst/>
              <a:uLnTx/>
              <a:uFillTx/>
            </a:endParaRPr>
          </a:p>
        </p:txBody>
      </p:sp>
      <p:pic>
        <p:nvPicPr>
          <p:cNvPr id="4" name="Picture 3"/>
          <p:cNvPicPr>
            <a:picLocks noChangeAspect="1"/>
          </p:cNvPicPr>
          <p:nvPr/>
        </p:nvPicPr>
        <p:blipFill>
          <a:blip r:embed="rId3"/>
          <a:stretch>
            <a:fillRect/>
          </a:stretch>
        </p:blipFill>
        <p:spPr>
          <a:xfrm>
            <a:off x="7862085" y="2500205"/>
            <a:ext cx="495300" cy="809625"/>
          </a:xfrm>
          <a:prstGeom prst="rect">
            <a:avLst/>
          </a:prstGeom>
        </p:spPr>
      </p:pic>
      <p:pic>
        <p:nvPicPr>
          <p:cNvPr id="5" name="Picture 4"/>
          <p:cNvPicPr>
            <a:picLocks noChangeAspect="1"/>
          </p:cNvPicPr>
          <p:nvPr/>
        </p:nvPicPr>
        <p:blipFill>
          <a:blip r:embed="rId4"/>
          <a:stretch>
            <a:fillRect/>
          </a:stretch>
        </p:blipFill>
        <p:spPr>
          <a:xfrm>
            <a:off x="7421634" y="4031001"/>
            <a:ext cx="3533775" cy="1200150"/>
          </a:xfrm>
          <a:prstGeom prst="rect">
            <a:avLst/>
          </a:prstGeom>
        </p:spPr>
      </p:pic>
    </p:spTree>
    <p:extLst>
      <p:ext uri="{BB962C8B-B14F-4D97-AF65-F5344CB8AC3E}">
        <p14:creationId xmlns:p14="http://schemas.microsoft.com/office/powerpoint/2010/main" val="352551049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5014912" y="1871662"/>
            <a:ext cx="2162175" cy="3114675"/>
          </a:xfrm>
          <a:prstGeom prst="rect">
            <a:avLst/>
          </a:prstGeom>
        </p:spPr>
      </p:pic>
    </p:spTree>
    <p:extLst>
      <p:ext uri="{BB962C8B-B14F-4D97-AF65-F5344CB8AC3E}">
        <p14:creationId xmlns:p14="http://schemas.microsoft.com/office/powerpoint/2010/main" val="242726617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14473"/>
            <a:ext cx="10515600" cy="1325563"/>
          </a:xfrm>
        </p:spPr>
        <p:txBody>
          <a:bodyPr>
            <a:normAutofit fontScale="90000"/>
          </a:bodyPr>
          <a:lstStyle/>
          <a:p>
            <a:r>
              <a:rPr lang="en-US" b="1" dirty="0">
                <a:latin typeface="Calibri" panose="020F0502020204030204" pitchFamily="34" charset="0"/>
                <a:cs typeface="Calibri" panose="020F0502020204030204" pitchFamily="34" charset="0"/>
              </a:rPr>
              <a:t>Example:</a:t>
            </a:r>
            <a:br>
              <a:rPr lang="en-US" b="1" dirty="0">
                <a:latin typeface="Calibri" panose="020F0502020204030204" pitchFamily="34" charset="0"/>
                <a:cs typeface="Calibri" panose="020F0502020204030204" pitchFamily="34" charset="0"/>
              </a:rPr>
            </a:br>
            <a:r>
              <a:rPr lang="en-US" b="1" dirty="0">
                <a:latin typeface="Calibri" panose="020F0502020204030204" pitchFamily="34" charset="0"/>
                <a:cs typeface="Calibri" panose="020F0502020204030204" pitchFamily="34" charset="0"/>
              </a:rPr>
              <a:t>List the employee id, last name, first name, city and state for all employees born in December</a:t>
            </a:r>
            <a:br>
              <a:rPr lang="en-US" b="1" dirty="0">
                <a:latin typeface="Calibri" panose="020F0502020204030204" pitchFamily="34" charset="0"/>
                <a:cs typeface="Calibri" panose="020F0502020204030204" pitchFamily="34" charset="0"/>
              </a:rPr>
            </a:br>
            <a:endParaRPr lang="en-US"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14166402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6521201" y="2966235"/>
            <a:ext cx="4019550" cy="3124200"/>
          </a:xfrm>
          <a:prstGeom prst="rect">
            <a:avLst/>
          </a:prstGeom>
        </p:spPr>
      </p:pic>
      <p:pic>
        <p:nvPicPr>
          <p:cNvPr id="3" name="Picture 2"/>
          <p:cNvPicPr>
            <a:picLocks noChangeAspect="1"/>
          </p:cNvPicPr>
          <p:nvPr/>
        </p:nvPicPr>
        <p:blipFill>
          <a:blip r:embed="rId3"/>
          <a:stretch>
            <a:fillRect/>
          </a:stretch>
        </p:blipFill>
        <p:spPr>
          <a:xfrm>
            <a:off x="6062096" y="2543506"/>
            <a:ext cx="4937760" cy="281391"/>
          </a:xfrm>
          <a:prstGeom prst="rect">
            <a:avLst/>
          </a:prstGeom>
        </p:spPr>
      </p:pic>
      <p:pic>
        <p:nvPicPr>
          <p:cNvPr id="4" name="Picture 3"/>
          <p:cNvPicPr>
            <a:picLocks noChangeAspect="1"/>
          </p:cNvPicPr>
          <p:nvPr/>
        </p:nvPicPr>
        <p:blipFill>
          <a:blip r:embed="rId4"/>
          <a:stretch>
            <a:fillRect/>
          </a:stretch>
        </p:blipFill>
        <p:spPr>
          <a:xfrm>
            <a:off x="1104900" y="3047679"/>
            <a:ext cx="4495800" cy="3143250"/>
          </a:xfrm>
          <a:prstGeom prst="rect">
            <a:avLst/>
          </a:prstGeom>
        </p:spPr>
      </p:pic>
      <p:pic>
        <p:nvPicPr>
          <p:cNvPr id="5" name="Picture 4"/>
          <p:cNvPicPr>
            <a:picLocks noChangeAspect="1"/>
          </p:cNvPicPr>
          <p:nvPr/>
        </p:nvPicPr>
        <p:blipFill>
          <a:blip r:embed="rId5"/>
          <a:stretch>
            <a:fillRect/>
          </a:stretch>
        </p:blipFill>
        <p:spPr>
          <a:xfrm>
            <a:off x="662940" y="2543506"/>
            <a:ext cx="4937760" cy="308197"/>
          </a:xfrm>
          <a:prstGeom prst="rect">
            <a:avLst/>
          </a:prstGeom>
        </p:spPr>
      </p:pic>
    </p:spTree>
    <p:extLst>
      <p:ext uri="{BB962C8B-B14F-4D97-AF65-F5344CB8AC3E}">
        <p14:creationId xmlns:p14="http://schemas.microsoft.com/office/powerpoint/2010/main" val="326506082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15757" y="1222746"/>
            <a:ext cx="11044719" cy="4893647"/>
          </a:xfrm>
          <a:prstGeom prst="rect">
            <a:avLst/>
          </a:prstGeom>
        </p:spPr>
        <p:txBody>
          <a:bodyPr wrap="square">
            <a:spAutoFit/>
          </a:bodyPr>
          <a:lstStyle/>
          <a:p>
            <a:r>
              <a:rPr lang="en-US" sz="2400" dirty="0">
                <a:solidFill>
                  <a:srgbClr val="008000"/>
                </a:solidFill>
                <a:latin typeface="Lucida Console" panose="020B0609040504020204" pitchFamily="49" charset="0"/>
              </a:rPr>
              <a:t>/*multiple value </a:t>
            </a:r>
            <a:r>
              <a:rPr lang="en-US" sz="2400" dirty="0" err="1">
                <a:solidFill>
                  <a:srgbClr val="008000"/>
                </a:solidFill>
                <a:latin typeface="Lucida Console" panose="020B0609040504020204" pitchFamily="49" charset="0"/>
              </a:rPr>
              <a:t>noncorrelated</a:t>
            </a:r>
            <a:r>
              <a:rPr lang="en-US" sz="2400" dirty="0">
                <a:solidFill>
                  <a:srgbClr val="008000"/>
                </a:solidFill>
                <a:latin typeface="Lucida Console" panose="020B0609040504020204" pitchFamily="49" charset="0"/>
              </a:rPr>
              <a:t> subquery*/</a:t>
            </a:r>
            <a:endParaRPr lang="en-US" sz="2400" dirty="0">
              <a:solidFill>
                <a:srgbClr val="000000"/>
              </a:solidFill>
              <a:latin typeface="Lucida Console" panose="020B0609040504020204" pitchFamily="49" charset="0"/>
            </a:endParaRPr>
          </a:p>
          <a:p>
            <a:r>
              <a:rPr lang="en-US" sz="2400" b="1" dirty="0">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err="1">
                <a:solidFill>
                  <a:srgbClr val="000080"/>
                </a:solidFill>
                <a:latin typeface="Lucida Console" panose="020B0609040504020204" pitchFamily="49" charset="0"/>
              </a:rPr>
              <a:t>sql</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select</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empid,lastname,firstname</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city,state</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from</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train.staffmaster</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where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empid</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in</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select</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empid</a:t>
            </a:r>
            <a:r>
              <a:rPr lang="en-US" sz="2400" dirty="0">
                <a:solidFill>
                  <a:srgbClr val="000000"/>
                </a:solidFill>
                <a:latin typeface="Lucida Console" panose="020B0609040504020204" pitchFamily="49" charset="0"/>
              </a:rPr>
              <a:t> </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from</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train.payrollmaster</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where</a:t>
            </a:r>
            <a:r>
              <a:rPr lang="en-US" sz="2400" dirty="0">
                <a:solidFill>
                  <a:srgbClr val="000000"/>
                </a:solidFill>
                <a:latin typeface="Lucida Console" panose="020B0609040504020204" pitchFamily="49" charset="0"/>
              </a:rPr>
              <a:t> month(</a:t>
            </a:r>
            <a:r>
              <a:rPr lang="en-US" sz="2400" dirty="0" err="1">
                <a:solidFill>
                  <a:srgbClr val="000000"/>
                </a:solidFill>
                <a:latin typeface="Lucida Console" panose="020B0609040504020204" pitchFamily="49" charset="0"/>
              </a:rPr>
              <a:t>dateofbirth</a:t>
            </a:r>
            <a:r>
              <a:rPr lang="en-US" sz="2400" dirty="0">
                <a:solidFill>
                  <a:srgbClr val="000000"/>
                </a:solidFill>
                <a:latin typeface="Lucida Console" panose="020B0609040504020204" pitchFamily="49" charset="0"/>
              </a:rPr>
              <a:t>)=</a:t>
            </a:r>
            <a:r>
              <a:rPr lang="en-US" sz="2400" b="1" dirty="0">
                <a:solidFill>
                  <a:srgbClr val="008080"/>
                </a:solidFill>
                <a:latin typeface="Lucida Console" panose="020B0609040504020204" pitchFamily="49" charset="0"/>
              </a:rPr>
              <a:t>12</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quit</a:t>
            </a:r>
            <a:r>
              <a:rPr lang="en-US" sz="2400" dirty="0">
                <a:solidFill>
                  <a:srgbClr val="000000"/>
                </a:solidFill>
                <a:latin typeface="Lucida Console" panose="020B0609040504020204" pitchFamily="49" charset="0"/>
              </a:rPr>
              <a:t>;</a:t>
            </a:r>
          </a:p>
          <a:p>
            <a:endParaRPr lang="en-US" sz="2400" dirty="0">
              <a:solidFill>
                <a:srgbClr val="000000"/>
              </a:solidFill>
              <a:latin typeface="Lucida Console" panose="020B0609040504020204" pitchFamily="49" charset="0"/>
            </a:endParaRPr>
          </a:p>
          <a:p>
            <a:endParaRPr lang="en-US" sz="2400" dirty="0">
              <a:solidFill>
                <a:srgbClr val="000000"/>
              </a:solidFill>
              <a:latin typeface="Lucida Console" panose="020B0609040504020204" pitchFamily="49" charset="0"/>
            </a:endParaRPr>
          </a:p>
        </p:txBody>
      </p:sp>
    </p:spTree>
    <p:extLst>
      <p:ext uri="{BB962C8B-B14F-4D97-AF65-F5344CB8AC3E}">
        <p14:creationId xmlns:p14="http://schemas.microsoft.com/office/powerpoint/2010/main" val="189168788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9017" y="2174470"/>
            <a:ext cx="10515600" cy="1325563"/>
          </a:xfrm>
        </p:spPr>
        <p:txBody>
          <a:bodyPr/>
          <a:lstStyle/>
          <a:p>
            <a:r>
              <a:rPr lang="en-US" dirty="0"/>
              <a:t>The ANY keyword with subqueries that return multiple values</a:t>
            </a:r>
          </a:p>
        </p:txBody>
      </p:sp>
    </p:spTree>
    <p:extLst>
      <p:ext uri="{BB962C8B-B14F-4D97-AF65-F5344CB8AC3E}">
        <p14:creationId xmlns:p14="http://schemas.microsoft.com/office/powerpoint/2010/main" val="313707005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59596" y="365125"/>
            <a:ext cx="10994204" cy="1325563"/>
          </a:xfrm>
        </p:spPr>
        <p:txBody>
          <a:bodyPr>
            <a:normAutofit fontScale="90000"/>
          </a:bodyPr>
          <a:lstStyle/>
          <a:p>
            <a:r>
              <a:rPr lang="en-US" b="1" dirty="0">
                <a:latin typeface="Calibri" panose="020F0502020204030204" pitchFamily="34" charset="0"/>
                <a:cs typeface="Calibri" panose="020F0502020204030204" pitchFamily="34" charset="0"/>
              </a:rPr>
              <a:t>List employee id, job code, and date of birth for level 1 or 2 flight attendants who are older than any level 3 flight attendants</a:t>
            </a:r>
          </a:p>
        </p:txBody>
      </p:sp>
      <p:pic>
        <p:nvPicPr>
          <p:cNvPr id="5" name="Picture 4"/>
          <p:cNvPicPr>
            <a:picLocks noChangeAspect="1"/>
          </p:cNvPicPr>
          <p:nvPr/>
        </p:nvPicPr>
        <p:blipFill>
          <a:blip r:embed="rId2"/>
          <a:stretch>
            <a:fillRect/>
          </a:stretch>
        </p:blipFill>
        <p:spPr>
          <a:xfrm>
            <a:off x="3714536" y="3295757"/>
            <a:ext cx="4495800" cy="3143250"/>
          </a:xfrm>
          <a:prstGeom prst="rect">
            <a:avLst/>
          </a:prstGeom>
        </p:spPr>
      </p:pic>
      <p:pic>
        <p:nvPicPr>
          <p:cNvPr id="6" name="Picture 5"/>
          <p:cNvPicPr>
            <a:picLocks noChangeAspect="1"/>
          </p:cNvPicPr>
          <p:nvPr/>
        </p:nvPicPr>
        <p:blipFill>
          <a:blip r:embed="rId3"/>
          <a:stretch>
            <a:fillRect/>
          </a:stretch>
        </p:blipFill>
        <p:spPr>
          <a:xfrm>
            <a:off x="2689154" y="2696217"/>
            <a:ext cx="7019925" cy="438150"/>
          </a:xfrm>
          <a:prstGeom prst="rect">
            <a:avLst/>
          </a:prstGeom>
        </p:spPr>
      </p:pic>
    </p:spTree>
    <p:extLst>
      <p:ext uri="{BB962C8B-B14F-4D97-AF65-F5344CB8AC3E}">
        <p14:creationId xmlns:p14="http://schemas.microsoft.com/office/powerpoint/2010/main" val="165408819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56170" y="3054884"/>
            <a:ext cx="6096000" cy="1200329"/>
          </a:xfrm>
          <a:prstGeom prst="rect">
            <a:avLst/>
          </a:prstGeom>
        </p:spPr>
        <p:txBody>
          <a:bodyPr>
            <a:spAutoFit/>
          </a:bodyPr>
          <a:lstStyle/>
          <a:p>
            <a:r>
              <a:rPr lang="en-US" sz="2400" dirty="0">
                <a:solidFill>
                  <a:srgbClr val="0000FF"/>
                </a:solidFill>
                <a:latin typeface="Lucida Console" panose="020B0609040504020204" pitchFamily="49" charset="0"/>
              </a:rPr>
              <a:t>select</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dateofbirth</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from</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train.payrollmaster</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where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jobcode</a:t>
            </a:r>
            <a:r>
              <a:rPr lang="en-US" sz="2400" dirty="0">
                <a:solidFill>
                  <a:srgbClr val="000000"/>
                </a:solidFill>
                <a:latin typeface="Lucida Console" panose="020B0609040504020204" pitchFamily="49" charset="0"/>
              </a:rPr>
              <a:t>=</a:t>
            </a:r>
            <a:r>
              <a:rPr lang="en-US" sz="2400" dirty="0">
                <a:solidFill>
                  <a:srgbClr val="800080"/>
                </a:solidFill>
                <a:latin typeface="Lucida Console" panose="020B0609040504020204" pitchFamily="49" charset="0"/>
              </a:rPr>
              <a:t>"FA3"</a:t>
            </a:r>
            <a:endParaRPr lang="en-US" sz="2400" dirty="0"/>
          </a:p>
        </p:txBody>
      </p:sp>
      <p:sp>
        <p:nvSpPr>
          <p:cNvPr id="3" name="Title 2"/>
          <p:cNvSpPr>
            <a:spLocks noGrp="1"/>
          </p:cNvSpPr>
          <p:nvPr>
            <p:ph type="title"/>
          </p:nvPr>
        </p:nvSpPr>
        <p:spPr/>
        <p:txBody>
          <a:bodyPr/>
          <a:lstStyle/>
          <a:p>
            <a:r>
              <a:rPr lang="en-US" dirty="0"/>
              <a:t>A standalone query that selects dates of birth for all Flight Attendant 3s</a:t>
            </a:r>
          </a:p>
        </p:txBody>
      </p:sp>
    </p:spTree>
    <p:extLst>
      <p:ext uri="{BB962C8B-B14F-4D97-AF65-F5344CB8AC3E}">
        <p14:creationId xmlns:p14="http://schemas.microsoft.com/office/powerpoint/2010/main" val="285345778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47272" y="1859340"/>
            <a:ext cx="10706528" cy="4524315"/>
          </a:xfrm>
          <a:prstGeom prst="rect">
            <a:avLst/>
          </a:prstGeom>
        </p:spPr>
        <p:txBody>
          <a:bodyPr wrap="square">
            <a:spAutoFit/>
          </a:bodyPr>
          <a:lstStyle/>
          <a:p>
            <a:r>
              <a:rPr lang="en-US" sz="2400" dirty="0">
                <a:solidFill>
                  <a:srgbClr val="008000"/>
                </a:solidFill>
                <a:latin typeface="Lucida Console" panose="020B0609040504020204" pitchFamily="49" charset="0"/>
              </a:rPr>
              <a:t>/* any keyword*/</a:t>
            </a:r>
            <a:endParaRPr lang="en-US" sz="2400" dirty="0">
              <a:solidFill>
                <a:srgbClr val="000000"/>
              </a:solidFill>
              <a:latin typeface="Lucida Console" panose="020B0609040504020204" pitchFamily="49" charset="0"/>
            </a:endParaRPr>
          </a:p>
          <a:p>
            <a:r>
              <a:rPr lang="en-US" sz="2400" b="1" dirty="0">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err="1">
                <a:solidFill>
                  <a:srgbClr val="000080"/>
                </a:solidFill>
                <a:latin typeface="Lucida Console" panose="020B0609040504020204" pitchFamily="49" charset="0"/>
              </a:rPr>
              <a:t>sql</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select</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empid,jobcode,dateofbirth</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from</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train.payrollmaster</a:t>
            </a:r>
            <a:endParaRPr lang="en-US" sz="2400" dirty="0">
              <a:solidFill>
                <a:srgbClr val="000000"/>
              </a:solidFill>
              <a:latin typeface="Lucida Console" panose="020B0609040504020204" pitchFamily="49" charset="0"/>
            </a:endParaRPr>
          </a:p>
          <a:p>
            <a:r>
              <a:rPr lang="it-IT" sz="2400" dirty="0">
                <a:solidFill>
                  <a:srgbClr val="000000"/>
                </a:solidFill>
                <a:latin typeface="Lucida Console" panose="020B0609040504020204" pitchFamily="49" charset="0"/>
              </a:rPr>
              <a:t>	</a:t>
            </a:r>
            <a:r>
              <a:rPr lang="it-IT" sz="2400" dirty="0">
                <a:solidFill>
                  <a:srgbClr val="0000FF"/>
                </a:solidFill>
                <a:latin typeface="Lucida Console" panose="020B0609040504020204" pitchFamily="49" charset="0"/>
              </a:rPr>
              <a:t>where</a:t>
            </a:r>
            <a:r>
              <a:rPr lang="it-IT" sz="2400" dirty="0">
                <a:solidFill>
                  <a:srgbClr val="000000"/>
                </a:solidFill>
                <a:latin typeface="Lucida Console" panose="020B0609040504020204" pitchFamily="49" charset="0"/>
              </a:rPr>
              <a:t> jobcode </a:t>
            </a:r>
            <a:r>
              <a:rPr lang="it-IT" sz="2400" dirty="0">
                <a:solidFill>
                  <a:srgbClr val="0000FF"/>
                </a:solidFill>
                <a:latin typeface="Lucida Console" panose="020B0609040504020204" pitchFamily="49" charset="0"/>
              </a:rPr>
              <a:t>in</a:t>
            </a:r>
            <a:r>
              <a:rPr lang="it-IT" sz="2400" dirty="0">
                <a:solidFill>
                  <a:srgbClr val="000000"/>
                </a:solidFill>
                <a:latin typeface="Lucida Console" panose="020B0609040504020204" pitchFamily="49" charset="0"/>
              </a:rPr>
              <a:t> (</a:t>
            </a:r>
            <a:r>
              <a:rPr lang="it-IT" sz="2400" dirty="0">
                <a:solidFill>
                  <a:srgbClr val="800080"/>
                </a:solidFill>
                <a:latin typeface="Lucida Console" panose="020B0609040504020204" pitchFamily="49" charset="0"/>
              </a:rPr>
              <a:t>"FA1"</a:t>
            </a:r>
            <a:r>
              <a:rPr lang="it-IT" sz="2400" dirty="0">
                <a:solidFill>
                  <a:srgbClr val="000000"/>
                </a:solidFill>
                <a:latin typeface="Lucida Console" panose="020B0609040504020204" pitchFamily="49" charset="0"/>
              </a:rPr>
              <a:t>,</a:t>
            </a:r>
            <a:r>
              <a:rPr lang="it-IT" sz="2400" dirty="0">
                <a:solidFill>
                  <a:srgbClr val="800080"/>
                </a:solidFill>
                <a:latin typeface="Lucida Console" panose="020B0609040504020204" pitchFamily="49" charset="0"/>
              </a:rPr>
              <a:t>"FA2"</a:t>
            </a:r>
            <a:r>
              <a:rPr lang="it-IT"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and</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dateofbirth</a:t>
            </a:r>
            <a:r>
              <a:rPr lang="en-US" sz="2400" dirty="0">
                <a:solidFill>
                  <a:srgbClr val="000000"/>
                </a:solidFill>
                <a:latin typeface="Lucida Console" panose="020B0609040504020204" pitchFamily="49" charset="0"/>
              </a:rPr>
              <a:t> &lt; </a:t>
            </a:r>
            <a:r>
              <a:rPr lang="en-US" sz="2400" dirty="0">
                <a:solidFill>
                  <a:srgbClr val="0000FF"/>
                </a:solidFill>
                <a:latin typeface="Lucida Console" panose="020B0609040504020204" pitchFamily="49" charset="0"/>
              </a:rPr>
              <a:t>any</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select</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dateofbirth</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from</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train.payrollmaster</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where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jobcode</a:t>
            </a:r>
            <a:r>
              <a:rPr lang="en-US" sz="2400" dirty="0">
                <a:solidFill>
                  <a:srgbClr val="000000"/>
                </a:solidFill>
                <a:latin typeface="Lucida Console" panose="020B0609040504020204" pitchFamily="49" charset="0"/>
              </a:rPr>
              <a:t>=</a:t>
            </a:r>
            <a:r>
              <a:rPr lang="en-US" sz="2400" dirty="0">
                <a:solidFill>
                  <a:srgbClr val="800080"/>
                </a:solidFill>
                <a:latin typeface="Lucida Console" panose="020B0609040504020204" pitchFamily="49" charset="0"/>
              </a:rPr>
              <a:t>"FA3"</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quit</a:t>
            </a:r>
            <a:r>
              <a:rPr lang="en-US" sz="2400" dirty="0">
                <a:solidFill>
                  <a:srgbClr val="000000"/>
                </a:solidFill>
                <a:latin typeface="Lucida Console" panose="020B0609040504020204" pitchFamily="49" charset="0"/>
              </a:rPr>
              <a:t>;</a:t>
            </a:r>
          </a:p>
          <a:p>
            <a:endParaRPr lang="en-US" sz="2400" dirty="0">
              <a:solidFill>
                <a:srgbClr val="000000"/>
              </a:solidFill>
              <a:latin typeface="Lucida Console" panose="020B0609040504020204" pitchFamily="49" charset="0"/>
            </a:endParaRPr>
          </a:p>
        </p:txBody>
      </p:sp>
      <p:sp>
        <p:nvSpPr>
          <p:cNvPr id="2" name="Title 1"/>
          <p:cNvSpPr>
            <a:spLocks noGrp="1"/>
          </p:cNvSpPr>
          <p:nvPr>
            <p:ph type="title"/>
          </p:nvPr>
        </p:nvSpPr>
        <p:spPr>
          <a:xfrm>
            <a:off x="838200" y="0"/>
            <a:ext cx="10515600" cy="1325563"/>
          </a:xfrm>
        </p:spPr>
        <p:txBody>
          <a:bodyPr/>
          <a:lstStyle/>
          <a:p>
            <a:r>
              <a:rPr lang="en-US" dirty="0"/>
              <a:t>Embed the stand alone query as a subquery</a:t>
            </a:r>
          </a:p>
        </p:txBody>
      </p:sp>
    </p:spTree>
    <p:extLst>
      <p:ext uri="{BB962C8B-B14F-4D97-AF65-F5344CB8AC3E}">
        <p14:creationId xmlns:p14="http://schemas.microsoft.com/office/powerpoint/2010/main" val="36223155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4619625" y="528637"/>
            <a:ext cx="2952750" cy="5800725"/>
          </a:xfrm>
          <a:prstGeom prst="rect">
            <a:avLst/>
          </a:prstGeom>
        </p:spPr>
      </p:pic>
    </p:spTree>
    <p:extLst>
      <p:ext uri="{BB962C8B-B14F-4D97-AF65-F5344CB8AC3E}">
        <p14:creationId xmlns:p14="http://schemas.microsoft.com/office/powerpoint/2010/main" val="301307926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40932" y="2300929"/>
            <a:ext cx="4667655" cy="1325563"/>
          </a:xfrm>
        </p:spPr>
        <p:txBody>
          <a:bodyPr/>
          <a:lstStyle/>
          <a:p>
            <a:r>
              <a:rPr lang="en-US" dirty="0"/>
              <a:t>The ALL keyword</a:t>
            </a:r>
          </a:p>
        </p:txBody>
      </p:sp>
    </p:spTree>
    <p:extLst>
      <p:ext uri="{BB962C8B-B14F-4D97-AF65-F5344CB8AC3E}">
        <p14:creationId xmlns:p14="http://schemas.microsoft.com/office/powerpoint/2010/main" val="14447192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29013" y="134118"/>
            <a:ext cx="5716604" cy="1325563"/>
          </a:xfrm>
        </p:spPr>
        <p:txBody>
          <a:bodyPr/>
          <a:lstStyle/>
          <a:p>
            <a:r>
              <a:rPr lang="en-US" dirty="0"/>
              <a:t>The standalone query</a:t>
            </a:r>
          </a:p>
        </p:txBody>
      </p:sp>
      <p:sp>
        <p:nvSpPr>
          <p:cNvPr id="3" name="Rectangle 2"/>
          <p:cNvSpPr/>
          <p:nvPr/>
        </p:nvSpPr>
        <p:spPr>
          <a:xfrm>
            <a:off x="2749617" y="2185729"/>
            <a:ext cx="6096000" cy="830997"/>
          </a:xfrm>
          <a:prstGeom prst="rect">
            <a:avLst/>
          </a:prstGeom>
        </p:spPr>
        <p:txBody>
          <a:bodyPr>
            <a:spAutoFit/>
          </a:bodyPr>
          <a:lstStyle/>
          <a:p>
            <a:pPr lvl="0">
              <a:defRPr/>
            </a:pPr>
            <a:r>
              <a:rPr lang="en-US" sz="2400" kern="0" dirty="0">
                <a:solidFill>
                  <a:srgbClr val="0000FF"/>
                </a:solidFill>
                <a:latin typeface="Lucida Console" panose="020B0609040504020204" pitchFamily="49" charset="0"/>
              </a:rPr>
              <a:t>select</a:t>
            </a:r>
            <a:r>
              <a:rPr lang="en-US" sz="2400" kern="0" dirty="0">
                <a:solidFill>
                  <a:srgbClr val="000000"/>
                </a:solidFill>
                <a:latin typeface="Lucida Console" panose="020B0609040504020204" pitchFamily="49" charset="0"/>
              </a:rPr>
              <a:t> </a:t>
            </a:r>
            <a:r>
              <a:rPr lang="en-US" sz="2400" kern="0" dirty="0" err="1">
                <a:solidFill>
                  <a:srgbClr val="000000"/>
                </a:solidFill>
                <a:latin typeface="Lucida Console" panose="020B0609040504020204" pitchFamily="49" charset="0"/>
              </a:rPr>
              <a:t>avg</a:t>
            </a:r>
            <a:r>
              <a:rPr lang="en-US" sz="2400" kern="0" dirty="0">
                <a:solidFill>
                  <a:srgbClr val="000000"/>
                </a:solidFill>
                <a:latin typeface="Lucida Console" panose="020B0609040504020204" pitchFamily="49" charset="0"/>
              </a:rPr>
              <a:t>(Salary) </a:t>
            </a:r>
            <a:r>
              <a:rPr lang="en-US" sz="2400" kern="0" dirty="0">
                <a:solidFill>
                  <a:srgbClr val="0000FF"/>
                </a:solidFill>
                <a:latin typeface="Lucida Console" panose="020B0609040504020204" pitchFamily="49" charset="0"/>
              </a:rPr>
              <a:t>as</a:t>
            </a:r>
            <a:r>
              <a:rPr lang="en-US" sz="2400" kern="0" dirty="0">
                <a:solidFill>
                  <a:srgbClr val="000000"/>
                </a:solidFill>
                <a:latin typeface="Lucida Console" panose="020B0609040504020204" pitchFamily="49" charset="0"/>
              </a:rPr>
              <a:t> </a:t>
            </a:r>
            <a:r>
              <a:rPr lang="en-US" sz="2400" kern="0" dirty="0" err="1">
                <a:solidFill>
                  <a:srgbClr val="000000"/>
                </a:solidFill>
                <a:latin typeface="Lucida Console" panose="020B0609040504020204" pitchFamily="49" charset="0"/>
              </a:rPr>
              <a:t>MeanSalary</a:t>
            </a:r>
            <a:endParaRPr lang="en-US" sz="2400" kern="0" dirty="0">
              <a:solidFill>
                <a:srgbClr val="000000"/>
              </a:solidFill>
              <a:latin typeface="Lucida Console" panose="020B0609040504020204" pitchFamily="49" charset="0"/>
            </a:endParaRPr>
          </a:p>
          <a:p>
            <a:pPr lvl="0">
              <a:defRPr/>
            </a:pPr>
            <a:r>
              <a:rPr lang="en-US" sz="2400" kern="0" dirty="0">
                <a:solidFill>
                  <a:srgbClr val="000000"/>
                </a:solidFill>
                <a:latin typeface="Lucida Console" panose="020B0609040504020204" pitchFamily="49" charset="0"/>
              </a:rPr>
              <a:t>             </a:t>
            </a:r>
            <a:r>
              <a:rPr lang="en-US" sz="2400" kern="0" dirty="0">
                <a:solidFill>
                  <a:srgbClr val="0000FF"/>
                </a:solidFill>
                <a:latin typeface="Lucida Console" panose="020B0609040504020204" pitchFamily="49" charset="0"/>
              </a:rPr>
              <a:t>from</a:t>
            </a:r>
            <a:r>
              <a:rPr lang="en-US" sz="2400" kern="0" dirty="0">
                <a:solidFill>
                  <a:srgbClr val="000000"/>
                </a:solidFill>
                <a:latin typeface="Lucida Console" panose="020B0609040504020204" pitchFamily="49" charset="0"/>
              </a:rPr>
              <a:t> </a:t>
            </a:r>
            <a:r>
              <a:rPr lang="en-US" sz="2400" kern="0" dirty="0" err="1">
                <a:solidFill>
                  <a:srgbClr val="000000"/>
                </a:solidFill>
                <a:latin typeface="Lucida Console" panose="020B0609040504020204" pitchFamily="49" charset="0"/>
              </a:rPr>
              <a:t>orion.Staff</a:t>
            </a:r>
            <a:r>
              <a:rPr lang="en-US" sz="2400" kern="0" dirty="0">
                <a:solidFill>
                  <a:srgbClr val="000000"/>
                </a:solidFill>
                <a:latin typeface="Lucida Console" panose="020B0609040504020204" pitchFamily="49" charset="0"/>
              </a:rPr>
              <a:t> </a:t>
            </a:r>
            <a:endParaRPr lang="en-US" dirty="0"/>
          </a:p>
        </p:txBody>
      </p:sp>
    </p:spTree>
    <p:extLst>
      <p:ext uri="{BB962C8B-B14F-4D97-AF65-F5344CB8AC3E}">
        <p14:creationId xmlns:p14="http://schemas.microsoft.com/office/powerpoint/2010/main" val="139507156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94362" y="580883"/>
            <a:ext cx="10515600" cy="1325563"/>
          </a:xfrm>
        </p:spPr>
        <p:txBody>
          <a:bodyPr>
            <a:normAutofit fontScale="90000"/>
          </a:bodyPr>
          <a:lstStyle/>
          <a:p>
            <a:r>
              <a:rPr lang="en-US" b="1" dirty="0">
                <a:latin typeface="Calibri" panose="020F0502020204030204" pitchFamily="34" charset="0"/>
                <a:cs typeface="Calibri" panose="020F0502020204030204" pitchFamily="34" charset="0"/>
              </a:rPr>
              <a:t>List employee id, </a:t>
            </a:r>
            <a:r>
              <a:rPr lang="en-US" b="1" dirty="0" err="1">
                <a:latin typeface="Calibri" panose="020F0502020204030204" pitchFamily="34" charset="0"/>
                <a:cs typeface="Calibri" panose="020F0502020204030204" pitchFamily="34" charset="0"/>
              </a:rPr>
              <a:t>jobcode</a:t>
            </a:r>
            <a:r>
              <a:rPr lang="en-US" b="1" dirty="0">
                <a:latin typeface="Calibri" panose="020F0502020204030204" pitchFamily="34" charset="0"/>
                <a:cs typeface="Calibri" panose="020F0502020204030204" pitchFamily="34" charset="0"/>
              </a:rPr>
              <a:t>, and date of birth for level 1 or level 2 flight attendants who are </a:t>
            </a:r>
            <a:br>
              <a:rPr lang="en-US" b="1" dirty="0">
                <a:latin typeface="Calibri" panose="020F0502020204030204" pitchFamily="34" charset="0"/>
                <a:cs typeface="Calibri" panose="020F0502020204030204" pitchFamily="34" charset="0"/>
              </a:rPr>
            </a:br>
            <a:r>
              <a:rPr lang="en-US" b="1" dirty="0">
                <a:latin typeface="Calibri" panose="020F0502020204030204" pitchFamily="34" charset="0"/>
                <a:cs typeface="Calibri" panose="020F0502020204030204" pitchFamily="34" charset="0"/>
              </a:rPr>
              <a:t>  older than all level 3 flight attendants</a:t>
            </a:r>
            <a:br>
              <a:rPr lang="en-US" b="1" dirty="0">
                <a:latin typeface="Calibri" panose="020F0502020204030204" pitchFamily="34" charset="0"/>
                <a:cs typeface="Calibri" panose="020F0502020204030204" pitchFamily="34" charset="0"/>
              </a:rPr>
            </a:br>
            <a:endParaRPr lang="en-US" b="1" dirty="0">
              <a:latin typeface="Calibri" panose="020F0502020204030204" pitchFamily="34" charset="0"/>
              <a:cs typeface="Calibri" panose="020F0502020204030204" pitchFamily="34" charset="0"/>
            </a:endParaRPr>
          </a:p>
        </p:txBody>
      </p:sp>
      <p:pic>
        <p:nvPicPr>
          <p:cNvPr id="5" name="Picture 4"/>
          <p:cNvPicPr>
            <a:picLocks noChangeAspect="1"/>
          </p:cNvPicPr>
          <p:nvPr/>
        </p:nvPicPr>
        <p:blipFill>
          <a:blip r:embed="rId2"/>
          <a:stretch>
            <a:fillRect/>
          </a:stretch>
        </p:blipFill>
        <p:spPr>
          <a:xfrm>
            <a:off x="3714536" y="3295757"/>
            <a:ext cx="4495800" cy="3143250"/>
          </a:xfrm>
          <a:prstGeom prst="rect">
            <a:avLst/>
          </a:prstGeom>
        </p:spPr>
      </p:pic>
      <p:pic>
        <p:nvPicPr>
          <p:cNvPr id="6" name="Picture 5"/>
          <p:cNvPicPr>
            <a:picLocks noChangeAspect="1"/>
          </p:cNvPicPr>
          <p:nvPr/>
        </p:nvPicPr>
        <p:blipFill>
          <a:blip r:embed="rId3"/>
          <a:stretch>
            <a:fillRect/>
          </a:stretch>
        </p:blipFill>
        <p:spPr>
          <a:xfrm>
            <a:off x="2689154" y="2696217"/>
            <a:ext cx="7019925" cy="438150"/>
          </a:xfrm>
          <a:prstGeom prst="rect">
            <a:avLst/>
          </a:prstGeom>
        </p:spPr>
      </p:pic>
    </p:spTree>
    <p:extLst>
      <p:ext uri="{BB962C8B-B14F-4D97-AF65-F5344CB8AC3E}">
        <p14:creationId xmlns:p14="http://schemas.microsoft.com/office/powerpoint/2010/main" val="29962002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95219" y="1838389"/>
            <a:ext cx="10678274" cy="3785652"/>
          </a:xfrm>
          <a:prstGeom prst="rect">
            <a:avLst/>
          </a:prstGeom>
        </p:spPr>
        <p:txBody>
          <a:bodyPr wrap="square">
            <a:spAutoFit/>
          </a:bodyPr>
          <a:lstStyle/>
          <a:p>
            <a:r>
              <a:rPr lang="en-US" sz="2400" b="1" dirty="0">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err="1">
                <a:solidFill>
                  <a:srgbClr val="000080"/>
                </a:solidFill>
                <a:latin typeface="Lucida Console" panose="020B0609040504020204" pitchFamily="49" charset="0"/>
              </a:rPr>
              <a:t>sql</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select</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empid,jobcode,dateofbirth</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from</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train.payrollmaster</a:t>
            </a:r>
            <a:endParaRPr lang="en-US" sz="2400" dirty="0">
              <a:solidFill>
                <a:srgbClr val="000000"/>
              </a:solidFill>
              <a:latin typeface="Lucida Console" panose="020B0609040504020204" pitchFamily="49" charset="0"/>
            </a:endParaRPr>
          </a:p>
          <a:p>
            <a:r>
              <a:rPr lang="it-IT" sz="2400" dirty="0">
                <a:solidFill>
                  <a:srgbClr val="000000"/>
                </a:solidFill>
                <a:latin typeface="Lucida Console" panose="020B0609040504020204" pitchFamily="49" charset="0"/>
              </a:rPr>
              <a:t>	</a:t>
            </a:r>
            <a:r>
              <a:rPr lang="it-IT" sz="2400" dirty="0">
                <a:solidFill>
                  <a:srgbClr val="0000FF"/>
                </a:solidFill>
                <a:latin typeface="Lucida Console" panose="020B0609040504020204" pitchFamily="49" charset="0"/>
              </a:rPr>
              <a:t>where</a:t>
            </a:r>
            <a:r>
              <a:rPr lang="it-IT" sz="2400" dirty="0">
                <a:solidFill>
                  <a:srgbClr val="000000"/>
                </a:solidFill>
                <a:latin typeface="Lucida Console" panose="020B0609040504020204" pitchFamily="49" charset="0"/>
              </a:rPr>
              <a:t> jobcode </a:t>
            </a:r>
            <a:r>
              <a:rPr lang="it-IT" sz="2400" dirty="0">
                <a:solidFill>
                  <a:srgbClr val="0000FF"/>
                </a:solidFill>
                <a:latin typeface="Lucida Console" panose="020B0609040504020204" pitchFamily="49" charset="0"/>
              </a:rPr>
              <a:t>in</a:t>
            </a:r>
            <a:r>
              <a:rPr lang="it-IT" sz="2400" dirty="0">
                <a:solidFill>
                  <a:srgbClr val="000000"/>
                </a:solidFill>
                <a:latin typeface="Lucida Console" panose="020B0609040504020204" pitchFamily="49" charset="0"/>
              </a:rPr>
              <a:t> (</a:t>
            </a:r>
            <a:r>
              <a:rPr lang="it-IT" sz="2400" dirty="0">
                <a:solidFill>
                  <a:srgbClr val="800080"/>
                </a:solidFill>
                <a:latin typeface="Lucida Console" panose="020B0609040504020204" pitchFamily="49" charset="0"/>
              </a:rPr>
              <a:t>"FA1"</a:t>
            </a:r>
            <a:r>
              <a:rPr lang="it-IT" sz="2400" dirty="0">
                <a:solidFill>
                  <a:srgbClr val="000000"/>
                </a:solidFill>
                <a:latin typeface="Lucida Console" panose="020B0609040504020204" pitchFamily="49" charset="0"/>
              </a:rPr>
              <a:t>,</a:t>
            </a:r>
            <a:r>
              <a:rPr lang="it-IT" sz="2400" dirty="0">
                <a:solidFill>
                  <a:srgbClr val="800080"/>
                </a:solidFill>
                <a:latin typeface="Lucida Console" panose="020B0609040504020204" pitchFamily="49" charset="0"/>
              </a:rPr>
              <a:t>"FA2"</a:t>
            </a:r>
            <a:r>
              <a:rPr lang="it-IT"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and</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dateofbirth</a:t>
            </a:r>
            <a:r>
              <a:rPr lang="en-US" sz="2400" dirty="0">
                <a:solidFill>
                  <a:srgbClr val="000000"/>
                </a:solidFill>
                <a:latin typeface="Lucida Console" panose="020B0609040504020204" pitchFamily="49" charset="0"/>
              </a:rPr>
              <a:t> &lt; </a:t>
            </a:r>
            <a:r>
              <a:rPr lang="en-US" sz="2400" dirty="0">
                <a:solidFill>
                  <a:srgbClr val="0000FF"/>
                </a:solidFill>
                <a:latin typeface="Lucida Console" panose="020B0609040504020204" pitchFamily="49" charset="0"/>
              </a:rPr>
              <a:t>all</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select</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dateofbirth</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from</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train.payrollmaster</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where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jobcode</a:t>
            </a:r>
            <a:r>
              <a:rPr lang="en-US" sz="2400" dirty="0">
                <a:solidFill>
                  <a:srgbClr val="000000"/>
                </a:solidFill>
                <a:latin typeface="Lucida Console" panose="020B0609040504020204" pitchFamily="49" charset="0"/>
              </a:rPr>
              <a:t>=</a:t>
            </a:r>
            <a:r>
              <a:rPr lang="en-US" sz="2400" dirty="0">
                <a:solidFill>
                  <a:srgbClr val="800080"/>
                </a:solidFill>
                <a:latin typeface="Lucida Console" panose="020B0609040504020204" pitchFamily="49" charset="0"/>
              </a:rPr>
              <a:t>"FA3"</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quit</a:t>
            </a:r>
            <a:r>
              <a:rPr lang="en-US" sz="2400" dirty="0">
                <a:solidFill>
                  <a:srgbClr val="000000"/>
                </a:solidFill>
                <a:latin typeface="Lucida Console" panose="020B0609040504020204" pitchFamily="49" charset="0"/>
              </a:rPr>
              <a:t>;</a:t>
            </a:r>
            <a:endParaRPr lang="en-US" sz="2400" dirty="0"/>
          </a:p>
        </p:txBody>
      </p:sp>
    </p:spTree>
    <p:extLst>
      <p:ext uri="{BB962C8B-B14F-4D97-AF65-F5344CB8AC3E}">
        <p14:creationId xmlns:p14="http://schemas.microsoft.com/office/powerpoint/2010/main" val="48406512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4638675" y="2814637"/>
            <a:ext cx="2914650" cy="1228725"/>
          </a:xfrm>
          <a:prstGeom prst="rect">
            <a:avLst/>
          </a:prstGeom>
        </p:spPr>
      </p:pic>
    </p:spTree>
    <p:extLst>
      <p:ext uri="{BB962C8B-B14F-4D97-AF65-F5344CB8AC3E}">
        <p14:creationId xmlns:p14="http://schemas.microsoft.com/office/powerpoint/2010/main" val="27949606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199" y="2397949"/>
            <a:ext cx="10222523" cy="3046988"/>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err="1">
                <a:ln>
                  <a:noFill/>
                </a:ln>
                <a:solidFill>
                  <a:srgbClr val="000080"/>
                </a:solidFill>
                <a:effectLst/>
                <a:uLnTx/>
                <a:uFillTx/>
                <a:latin typeface="Lucida Console" panose="020B0609040504020204" pitchFamily="49" charset="0"/>
              </a:rPr>
              <a:t>proc</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1" i="0" u="none" strike="noStrike" kern="0" cap="none" spc="0" normalizeH="0" baseline="0" noProof="0" dirty="0" err="1">
                <a:ln>
                  <a:noFill/>
                </a:ln>
                <a:solidFill>
                  <a:srgbClr val="000080"/>
                </a:solidFill>
                <a:effectLst/>
                <a:uLnTx/>
                <a:uFillTx/>
                <a:latin typeface="Lucida Console" panose="020B0609040504020204" pitchFamily="49" charset="0"/>
              </a:rPr>
              <a:t>sql</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a:ln>
                  <a:noFill/>
                </a:ln>
                <a:solidFill>
                  <a:srgbClr val="0000FF"/>
                </a:solidFill>
                <a:effectLst/>
                <a:uLnTx/>
                <a:uFillTx/>
                <a:latin typeface="Lucida Console" panose="020B0609040504020204" pitchFamily="49" charset="0"/>
              </a:rPr>
              <a:t>select</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err="1">
                <a:ln>
                  <a:noFill/>
                </a:ln>
                <a:solidFill>
                  <a:srgbClr val="000000"/>
                </a:solidFill>
                <a:effectLst/>
                <a:uLnTx/>
                <a:uFillTx/>
                <a:latin typeface="Lucida Console" panose="020B0609040504020204" pitchFamily="49" charset="0"/>
              </a:rPr>
              <a:t>Job_Title</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err="1">
                <a:ln>
                  <a:noFill/>
                </a:ln>
                <a:solidFill>
                  <a:srgbClr val="000000"/>
                </a:solidFill>
                <a:effectLst/>
                <a:uLnTx/>
                <a:uFillTx/>
                <a:latin typeface="Lucida Console" panose="020B0609040504020204" pitchFamily="49" charset="0"/>
              </a:rPr>
              <a:t>avg</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(Salary) </a:t>
            </a:r>
            <a:r>
              <a:rPr kumimoji="0" lang="en-US" sz="2400" b="0" i="0" u="none" strike="noStrike" kern="0" cap="none" spc="0" normalizeH="0" baseline="0" noProof="0" dirty="0">
                <a:ln>
                  <a:noFill/>
                </a:ln>
                <a:solidFill>
                  <a:srgbClr val="0000FF"/>
                </a:solidFill>
                <a:effectLst/>
                <a:uLnTx/>
                <a:uFillTx/>
                <a:latin typeface="Lucida Console" panose="020B0609040504020204" pitchFamily="49" charset="0"/>
              </a:rPr>
              <a:t>as</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err="1">
                <a:ln>
                  <a:noFill/>
                </a:ln>
                <a:solidFill>
                  <a:srgbClr val="000000"/>
                </a:solidFill>
                <a:effectLst/>
                <a:uLnTx/>
                <a:uFillTx/>
                <a:latin typeface="Lucida Console" panose="020B0609040504020204" pitchFamily="49" charset="0"/>
              </a:rPr>
              <a:t>MeanSalary</a:t>
            </a:r>
            <a:endPar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a:ln>
                  <a:noFill/>
                </a:ln>
                <a:solidFill>
                  <a:srgbClr val="0000FF"/>
                </a:solidFill>
                <a:effectLst/>
                <a:uLnTx/>
                <a:uFillTx/>
                <a:latin typeface="Lucida Console" panose="020B0609040504020204" pitchFamily="49" charset="0"/>
              </a:rPr>
              <a:t>from</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err="1">
                <a:ln>
                  <a:noFill/>
                </a:ln>
                <a:solidFill>
                  <a:srgbClr val="000000"/>
                </a:solidFill>
                <a:effectLst/>
                <a:uLnTx/>
                <a:uFillTx/>
                <a:latin typeface="Lucida Console" panose="020B0609040504020204" pitchFamily="49" charset="0"/>
              </a:rPr>
              <a:t>orion.Staff</a:t>
            </a:r>
            <a:endPar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a:ln>
                  <a:noFill/>
                </a:ln>
                <a:solidFill>
                  <a:srgbClr val="0000FF"/>
                </a:solidFill>
                <a:effectLst/>
                <a:uLnTx/>
                <a:uFillTx/>
                <a:latin typeface="Lucida Console" panose="020B0609040504020204" pitchFamily="49" charset="0"/>
              </a:rPr>
              <a:t>group</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a:ln>
                  <a:noFill/>
                </a:ln>
                <a:solidFill>
                  <a:srgbClr val="0000FF"/>
                </a:solidFill>
                <a:effectLst/>
                <a:uLnTx/>
                <a:uFillTx/>
                <a:latin typeface="Lucida Console" panose="020B0609040504020204" pitchFamily="49" charset="0"/>
              </a:rPr>
              <a:t>by</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err="1">
                <a:ln>
                  <a:noFill/>
                </a:ln>
                <a:solidFill>
                  <a:srgbClr val="000000"/>
                </a:solidFill>
                <a:effectLst/>
                <a:uLnTx/>
                <a:uFillTx/>
                <a:latin typeface="Lucida Console" panose="020B0609040504020204" pitchFamily="49" charset="0"/>
              </a:rPr>
              <a:t>Job_Title</a:t>
            </a:r>
            <a:endPar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a:ln>
                  <a:noFill/>
                </a:ln>
                <a:solidFill>
                  <a:srgbClr val="0000FF"/>
                </a:solidFill>
                <a:effectLst/>
                <a:uLnTx/>
                <a:uFillTx/>
                <a:latin typeface="Lucida Console" panose="020B0609040504020204" pitchFamily="49" charset="0"/>
              </a:rPr>
              <a:t>having</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err="1">
                <a:ln>
                  <a:noFill/>
                </a:ln>
                <a:solidFill>
                  <a:srgbClr val="000000"/>
                </a:solidFill>
                <a:effectLst/>
                <a:uLnTx/>
                <a:uFillTx/>
                <a:latin typeface="Lucida Console" panose="020B0609040504020204" pitchFamily="49" charset="0"/>
              </a:rPr>
              <a:t>avg</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(Salary) &gt;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 </a:t>
            </a:r>
            <a:r>
              <a:rPr kumimoji="0" lang="en-US" sz="2400" b="0" i="0" u="none" strike="noStrike" kern="0" cap="none" spc="0" normalizeH="0" baseline="0" noProof="0" dirty="0">
                <a:ln>
                  <a:noFill/>
                </a:ln>
                <a:solidFill>
                  <a:srgbClr val="0000FF"/>
                </a:solidFill>
                <a:effectLst/>
                <a:uLnTx/>
                <a:uFillTx/>
                <a:latin typeface="Lucida Console" panose="020B0609040504020204" pitchFamily="49" charset="0"/>
              </a:rPr>
              <a:t>select</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err="1">
                <a:ln>
                  <a:noFill/>
                </a:ln>
                <a:solidFill>
                  <a:srgbClr val="000000"/>
                </a:solidFill>
                <a:effectLst/>
                <a:uLnTx/>
                <a:uFillTx/>
                <a:latin typeface="Lucida Console" panose="020B0609040504020204" pitchFamily="49" charset="0"/>
              </a:rPr>
              <a:t>avg</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(Salary) </a:t>
            </a:r>
            <a:r>
              <a:rPr kumimoji="0" lang="en-US" sz="2400" b="0" i="0" u="none" strike="noStrike" kern="0" cap="none" spc="0" normalizeH="0" baseline="0" noProof="0" dirty="0">
                <a:ln>
                  <a:noFill/>
                </a:ln>
                <a:solidFill>
                  <a:srgbClr val="0000FF"/>
                </a:solidFill>
                <a:effectLst/>
                <a:uLnTx/>
                <a:uFillTx/>
                <a:latin typeface="Lucida Console" panose="020B0609040504020204" pitchFamily="49" charset="0"/>
              </a:rPr>
              <a:t>as</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err="1">
                <a:ln>
                  <a:noFill/>
                </a:ln>
                <a:solidFill>
                  <a:srgbClr val="000000"/>
                </a:solidFill>
                <a:effectLst/>
                <a:uLnTx/>
                <a:uFillTx/>
                <a:latin typeface="Lucida Console" panose="020B0609040504020204" pitchFamily="49" charset="0"/>
              </a:rPr>
              <a:t>MeanSalary</a:t>
            </a:r>
            <a:endPar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a:ln>
                  <a:noFill/>
                </a:ln>
                <a:solidFill>
                  <a:srgbClr val="0000FF"/>
                </a:solidFill>
                <a:effectLst/>
                <a:uLnTx/>
                <a:uFillTx/>
                <a:latin typeface="Lucida Console" panose="020B0609040504020204" pitchFamily="49" charset="0"/>
              </a:rPr>
              <a:t>from</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err="1">
                <a:ln>
                  <a:noFill/>
                </a:ln>
                <a:solidFill>
                  <a:srgbClr val="000000"/>
                </a:solidFill>
                <a:effectLst/>
                <a:uLnTx/>
                <a:uFillTx/>
                <a:latin typeface="Lucida Console" panose="020B0609040504020204" pitchFamily="49" charset="0"/>
              </a:rPr>
              <a:t>orion.Staff</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srgbClr val="000080"/>
                </a:solidFill>
                <a:effectLst/>
                <a:uLnTx/>
                <a:uFillTx/>
                <a:latin typeface="Lucida Console" panose="020B0609040504020204" pitchFamily="49" charset="0"/>
              </a:rPr>
              <a:t>quit</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a:t>
            </a:r>
          </a:p>
        </p:txBody>
      </p:sp>
      <p:sp>
        <p:nvSpPr>
          <p:cNvPr id="3" name="Title 2"/>
          <p:cNvSpPr>
            <a:spLocks noGrp="1"/>
          </p:cNvSpPr>
          <p:nvPr>
            <p:ph type="title"/>
          </p:nvPr>
        </p:nvSpPr>
        <p:spPr/>
        <p:txBody>
          <a:bodyPr/>
          <a:lstStyle/>
          <a:p>
            <a:r>
              <a:rPr lang="en-US" dirty="0"/>
              <a:t>Use the standalone query as a subquery</a:t>
            </a:r>
          </a:p>
        </p:txBody>
      </p:sp>
    </p:spTree>
    <p:extLst>
      <p:ext uri="{BB962C8B-B14F-4D97-AF65-F5344CB8AC3E}">
        <p14:creationId xmlns:p14="http://schemas.microsoft.com/office/powerpoint/2010/main" val="34991289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4295775" y="1114425"/>
            <a:ext cx="3600450" cy="4629150"/>
          </a:xfrm>
          <a:prstGeom prst="rect">
            <a:avLst/>
          </a:prstGeom>
        </p:spPr>
      </p:pic>
    </p:spTree>
    <p:extLst>
      <p:ext uri="{BB962C8B-B14F-4D97-AF65-F5344CB8AC3E}">
        <p14:creationId xmlns:p14="http://schemas.microsoft.com/office/powerpoint/2010/main" val="23839212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767861" y="0"/>
            <a:ext cx="10515600" cy="1325563"/>
          </a:xfrm>
        </p:spPr>
        <p:txBody>
          <a:bodyPr/>
          <a:lstStyle/>
          <a:p>
            <a:pPr eaLnBrk="1" hangingPunct="1"/>
            <a:r>
              <a:rPr lang="en-US" altLang="en-US" dirty="0"/>
              <a:t>Noncorrelated Subqueries</a:t>
            </a:r>
          </a:p>
        </p:txBody>
      </p:sp>
      <p:sp>
        <p:nvSpPr>
          <p:cNvPr id="8"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fld id="{08CD6037-DA84-48E4-801C-C64D74095DE0}" type="slidenum">
              <a:rPr kumimoji="0" lang="en-US" altLang="en-US" sz="1400" b="0" i="0" u="none" strike="noStrike" kern="0" cap="none" spc="0" normalizeH="0" baseline="0" noProof="0">
                <a:ln>
                  <a:noFill/>
                </a:ln>
                <a:solidFill>
                  <a:schemeClr val="tx1"/>
                </a:solidFill>
                <a:effectLst/>
                <a:uLnTx/>
                <a:uFillTx/>
                <a:latin typeface="Arial" panose="020B0604020202020204" pitchFamily="34" charset="0"/>
              </a:rPr>
              <a:pPr marL="0" marR="0" lvl="0" indent="0" defTabSz="914400" eaLnBrk="1" fontAlgn="auto" latinLnBrk="0" hangingPunct="1">
                <a:lnSpc>
                  <a:spcPct val="100000"/>
                </a:lnSpc>
                <a:spcBef>
                  <a:spcPts val="0"/>
                </a:spcBef>
                <a:spcAft>
                  <a:spcPts val="0"/>
                </a:spcAft>
                <a:buClrTx/>
                <a:buSzTx/>
                <a:buFontTx/>
                <a:buNone/>
                <a:tabLst/>
                <a:defRPr/>
              </a:pPr>
              <a:t>7</a:t>
            </a:fld>
            <a:endParaRPr kumimoji="0" lang="en-US" altLang="en-US" sz="1400" b="0" i="0" u="none" strike="noStrike" kern="0" cap="none" spc="0" normalizeH="0" baseline="0" noProof="0">
              <a:ln>
                <a:noFill/>
              </a:ln>
              <a:solidFill>
                <a:schemeClr val="tx1"/>
              </a:solidFill>
              <a:effectLst/>
              <a:uLnTx/>
              <a:uFillTx/>
              <a:latin typeface="Times New Roman" panose="02020603050405020304" pitchFamily="18" charset="0"/>
            </a:endParaRPr>
          </a:p>
        </p:txBody>
      </p:sp>
      <p:sp>
        <p:nvSpPr>
          <p:cNvPr id="24582" name="AutoShape 6"/>
          <p:cNvSpPr>
            <a:spLocks/>
          </p:cNvSpPr>
          <p:nvPr/>
        </p:nvSpPr>
        <p:spPr bwMode="auto">
          <a:xfrm>
            <a:off x="7524750" y="3705225"/>
            <a:ext cx="1811338" cy="1130300"/>
          </a:xfrm>
          <a:prstGeom prst="borderCallout1">
            <a:avLst>
              <a:gd name="adj1" fmla="val 47713"/>
              <a:gd name="adj2" fmla="val -713"/>
              <a:gd name="adj3" fmla="val -3792"/>
              <a:gd name="adj4" fmla="val -26065"/>
            </a:avLst>
          </a:prstGeom>
          <a:noFill/>
          <a:ln w="38100">
            <a:solidFill>
              <a:srgbClr val="FF0000"/>
            </a:solidFill>
            <a:miter lim="800000"/>
            <a:headEnd type="none" w="med" len="lg"/>
            <a:tailEnd type="triangle" w="med" len="lg"/>
          </a:ln>
        </p:spPr>
        <p:txBody>
          <a:bodyPr wrap="none" lIns="88900" tIns="88900" rIns="88900" bIns="88900" anchor="ctr">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en-US" sz="2000" b="1" i="0" u="none" strike="noStrike" kern="0" cap="none" spc="0" normalizeH="0" baseline="0" noProof="0">
                <a:ln>
                  <a:noFill/>
                </a:ln>
                <a:solidFill>
                  <a:schemeClr val="tx1"/>
                </a:solidFill>
                <a:effectLst/>
                <a:uLnTx/>
                <a:uFillTx/>
                <a:latin typeface="Arial" panose="020B0604020202020204" pitchFamily="34" charset="0"/>
              </a:rPr>
              <a:t>Evaluate</a:t>
            </a:r>
            <a:br>
              <a:rPr kumimoji="0" lang="en-US" altLang="en-US" sz="2000" b="1" i="0" u="none" strike="noStrike" kern="0" cap="none" spc="0" normalizeH="0" baseline="0" noProof="0">
                <a:ln>
                  <a:noFill/>
                </a:ln>
                <a:solidFill>
                  <a:schemeClr val="tx1"/>
                </a:solidFill>
                <a:effectLst/>
                <a:uLnTx/>
                <a:uFillTx/>
                <a:latin typeface="Arial" panose="020B0604020202020204" pitchFamily="34" charset="0"/>
              </a:rPr>
            </a:br>
            <a:r>
              <a:rPr kumimoji="0" lang="en-US" altLang="en-US" sz="2000" b="1" i="0" u="none" strike="noStrike" kern="0" cap="none" spc="0" normalizeH="0" baseline="0" noProof="0">
                <a:ln>
                  <a:noFill/>
                </a:ln>
                <a:solidFill>
                  <a:schemeClr val="tx1"/>
                </a:solidFill>
                <a:effectLst/>
                <a:uLnTx/>
                <a:uFillTx/>
                <a:latin typeface="Arial" panose="020B0604020202020204" pitchFamily="34" charset="0"/>
              </a:rPr>
              <a:t>the subquery</a:t>
            </a:r>
            <a:br>
              <a:rPr kumimoji="0" lang="en-US" altLang="en-US" sz="2000" b="1" i="0" u="none" strike="noStrike" kern="0" cap="none" spc="0" normalizeH="0" baseline="0" noProof="0">
                <a:ln>
                  <a:noFill/>
                </a:ln>
                <a:solidFill>
                  <a:schemeClr val="tx1"/>
                </a:solidFill>
                <a:effectLst/>
                <a:uLnTx/>
                <a:uFillTx/>
                <a:latin typeface="Arial" panose="020B0604020202020204" pitchFamily="34" charset="0"/>
              </a:rPr>
            </a:br>
            <a:r>
              <a:rPr kumimoji="0" lang="en-US" altLang="en-US" sz="2000" b="1" i="0" u="none" strike="noStrike" kern="0" cap="none" spc="0" normalizeH="0" baseline="0" noProof="0">
                <a:ln>
                  <a:noFill/>
                </a:ln>
                <a:solidFill>
                  <a:schemeClr val="tx1"/>
                </a:solidFill>
                <a:effectLst/>
                <a:uLnTx/>
                <a:uFillTx/>
                <a:latin typeface="Arial" panose="020B0604020202020204" pitchFamily="34" charset="0"/>
              </a:rPr>
              <a:t>first.</a:t>
            </a:r>
          </a:p>
        </p:txBody>
      </p:sp>
      <p:sp>
        <p:nvSpPr>
          <p:cNvPr id="9" name="Rectangle 8"/>
          <p:cNvSpPr/>
          <p:nvPr/>
        </p:nvSpPr>
        <p:spPr>
          <a:xfrm>
            <a:off x="560797" y="1504097"/>
            <a:ext cx="10222523" cy="3046988"/>
          </a:xfrm>
          <a:prstGeom prst="rect">
            <a:avLst/>
          </a:prstGeom>
          <a:noFill/>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err="1">
                <a:ln>
                  <a:noFill/>
                </a:ln>
                <a:solidFill>
                  <a:srgbClr val="000080"/>
                </a:solidFill>
                <a:effectLst/>
                <a:uLnTx/>
                <a:uFillTx/>
                <a:latin typeface="Lucida Console" panose="020B0609040504020204" pitchFamily="49" charset="0"/>
              </a:rPr>
              <a:t>proc</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1" i="0" u="none" strike="noStrike" kern="0" cap="none" spc="0" normalizeH="0" baseline="0" noProof="0" dirty="0" err="1">
                <a:ln>
                  <a:noFill/>
                </a:ln>
                <a:solidFill>
                  <a:srgbClr val="000080"/>
                </a:solidFill>
                <a:effectLst/>
                <a:uLnTx/>
                <a:uFillTx/>
                <a:latin typeface="Lucida Console" panose="020B0609040504020204" pitchFamily="49" charset="0"/>
              </a:rPr>
              <a:t>sql</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a:ln>
                  <a:noFill/>
                </a:ln>
                <a:solidFill>
                  <a:srgbClr val="0000FF"/>
                </a:solidFill>
                <a:effectLst/>
                <a:uLnTx/>
                <a:uFillTx/>
                <a:latin typeface="Lucida Console" panose="020B0609040504020204" pitchFamily="49" charset="0"/>
              </a:rPr>
              <a:t>select</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err="1">
                <a:ln>
                  <a:noFill/>
                </a:ln>
                <a:solidFill>
                  <a:srgbClr val="000000"/>
                </a:solidFill>
                <a:effectLst/>
                <a:uLnTx/>
                <a:uFillTx/>
                <a:latin typeface="Lucida Console" panose="020B0609040504020204" pitchFamily="49" charset="0"/>
              </a:rPr>
              <a:t>Job_Title</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err="1">
                <a:ln>
                  <a:noFill/>
                </a:ln>
                <a:solidFill>
                  <a:srgbClr val="000000"/>
                </a:solidFill>
                <a:effectLst/>
                <a:uLnTx/>
                <a:uFillTx/>
                <a:latin typeface="Lucida Console" panose="020B0609040504020204" pitchFamily="49" charset="0"/>
              </a:rPr>
              <a:t>avg</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(Salary) </a:t>
            </a:r>
            <a:r>
              <a:rPr kumimoji="0" lang="en-US" sz="2400" b="0" i="0" u="none" strike="noStrike" kern="0" cap="none" spc="0" normalizeH="0" baseline="0" noProof="0" dirty="0">
                <a:ln>
                  <a:noFill/>
                </a:ln>
                <a:solidFill>
                  <a:srgbClr val="0000FF"/>
                </a:solidFill>
                <a:effectLst/>
                <a:uLnTx/>
                <a:uFillTx/>
                <a:latin typeface="Lucida Console" panose="020B0609040504020204" pitchFamily="49" charset="0"/>
              </a:rPr>
              <a:t>as</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err="1">
                <a:ln>
                  <a:noFill/>
                </a:ln>
                <a:solidFill>
                  <a:srgbClr val="000000"/>
                </a:solidFill>
                <a:effectLst/>
                <a:uLnTx/>
                <a:uFillTx/>
                <a:latin typeface="Lucida Console" panose="020B0609040504020204" pitchFamily="49" charset="0"/>
              </a:rPr>
              <a:t>MeanSalary</a:t>
            </a:r>
            <a:endPar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a:ln>
                  <a:noFill/>
                </a:ln>
                <a:solidFill>
                  <a:srgbClr val="0000FF"/>
                </a:solidFill>
                <a:effectLst/>
                <a:uLnTx/>
                <a:uFillTx/>
                <a:latin typeface="Lucida Console" panose="020B0609040504020204" pitchFamily="49" charset="0"/>
              </a:rPr>
              <a:t>from</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err="1">
                <a:ln>
                  <a:noFill/>
                </a:ln>
                <a:solidFill>
                  <a:srgbClr val="000000"/>
                </a:solidFill>
                <a:effectLst/>
                <a:uLnTx/>
                <a:uFillTx/>
                <a:latin typeface="Lucida Console" panose="020B0609040504020204" pitchFamily="49" charset="0"/>
              </a:rPr>
              <a:t>orion.Staff</a:t>
            </a:r>
            <a:endPar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a:ln>
                  <a:noFill/>
                </a:ln>
                <a:solidFill>
                  <a:srgbClr val="0000FF"/>
                </a:solidFill>
                <a:effectLst/>
                <a:uLnTx/>
                <a:uFillTx/>
                <a:latin typeface="Lucida Console" panose="020B0609040504020204" pitchFamily="49" charset="0"/>
              </a:rPr>
              <a:t>group</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a:ln>
                  <a:noFill/>
                </a:ln>
                <a:solidFill>
                  <a:srgbClr val="0000FF"/>
                </a:solidFill>
                <a:effectLst/>
                <a:uLnTx/>
                <a:uFillTx/>
                <a:latin typeface="Lucida Console" panose="020B0609040504020204" pitchFamily="49" charset="0"/>
              </a:rPr>
              <a:t>by</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err="1">
                <a:ln>
                  <a:noFill/>
                </a:ln>
                <a:solidFill>
                  <a:srgbClr val="000000"/>
                </a:solidFill>
                <a:effectLst/>
                <a:uLnTx/>
                <a:uFillTx/>
                <a:latin typeface="Lucida Console" panose="020B0609040504020204" pitchFamily="49" charset="0"/>
              </a:rPr>
              <a:t>Job_Title</a:t>
            </a:r>
            <a:endPar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a:ln>
                  <a:noFill/>
                </a:ln>
                <a:solidFill>
                  <a:srgbClr val="0000FF"/>
                </a:solidFill>
                <a:effectLst/>
                <a:uLnTx/>
                <a:uFillTx/>
                <a:latin typeface="Lucida Console" panose="020B0609040504020204" pitchFamily="49" charset="0"/>
              </a:rPr>
              <a:t>having</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err="1">
                <a:ln>
                  <a:noFill/>
                </a:ln>
                <a:solidFill>
                  <a:srgbClr val="000000"/>
                </a:solidFill>
                <a:effectLst/>
                <a:uLnTx/>
                <a:uFillTx/>
                <a:latin typeface="Lucida Console" panose="020B0609040504020204" pitchFamily="49" charset="0"/>
              </a:rPr>
              <a:t>avg</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(Salary) &gt;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 </a:t>
            </a:r>
            <a:r>
              <a:rPr kumimoji="0" lang="en-US" sz="2400" b="0" i="0" u="none" strike="noStrike" kern="0" cap="none" spc="0" normalizeH="0" baseline="0" noProof="0" dirty="0">
                <a:ln>
                  <a:noFill/>
                </a:ln>
                <a:solidFill>
                  <a:srgbClr val="0000FF"/>
                </a:solidFill>
                <a:effectLst/>
                <a:uLnTx/>
                <a:uFillTx/>
                <a:latin typeface="Lucida Console" panose="020B0609040504020204" pitchFamily="49" charset="0"/>
              </a:rPr>
              <a:t>select</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err="1">
                <a:ln>
                  <a:noFill/>
                </a:ln>
                <a:solidFill>
                  <a:srgbClr val="000000"/>
                </a:solidFill>
                <a:effectLst/>
                <a:uLnTx/>
                <a:uFillTx/>
                <a:latin typeface="Lucida Console" panose="020B0609040504020204" pitchFamily="49" charset="0"/>
              </a:rPr>
              <a:t>avg</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(Salary) </a:t>
            </a:r>
            <a:r>
              <a:rPr kumimoji="0" lang="en-US" sz="2400" b="0" i="0" u="none" strike="noStrike" kern="0" cap="none" spc="0" normalizeH="0" baseline="0" noProof="0" dirty="0">
                <a:ln>
                  <a:noFill/>
                </a:ln>
                <a:solidFill>
                  <a:srgbClr val="0000FF"/>
                </a:solidFill>
                <a:effectLst/>
                <a:uLnTx/>
                <a:uFillTx/>
                <a:latin typeface="Lucida Console" panose="020B0609040504020204" pitchFamily="49" charset="0"/>
              </a:rPr>
              <a:t>as</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err="1">
                <a:ln>
                  <a:noFill/>
                </a:ln>
                <a:solidFill>
                  <a:srgbClr val="000000"/>
                </a:solidFill>
                <a:effectLst/>
                <a:uLnTx/>
                <a:uFillTx/>
                <a:latin typeface="Lucida Console" panose="020B0609040504020204" pitchFamily="49" charset="0"/>
              </a:rPr>
              <a:t>MeanSalary</a:t>
            </a:r>
            <a:endPar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a:ln>
                  <a:noFill/>
                </a:ln>
                <a:solidFill>
                  <a:srgbClr val="0000FF"/>
                </a:solidFill>
                <a:effectLst/>
                <a:uLnTx/>
                <a:uFillTx/>
                <a:latin typeface="Lucida Console" panose="020B0609040504020204" pitchFamily="49" charset="0"/>
              </a:rPr>
              <a:t>from</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err="1">
                <a:ln>
                  <a:noFill/>
                </a:ln>
                <a:solidFill>
                  <a:srgbClr val="000000"/>
                </a:solidFill>
                <a:effectLst/>
                <a:uLnTx/>
                <a:uFillTx/>
                <a:latin typeface="Lucida Console" panose="020B0609040504020204" pitchFamily="49" charset="0"/>
              </a:rPr>
              <a:t>orion.Staff</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srgbClr val="000080"/>
                </a:solidFill>
                <a:effectLst/>
                <a:uLnTx/>
                <a:uFillTx/>
                <a:latin typeface="Lucida Console" panose="020B0609040504020204" pitchFamily="49" charset="0"/>
              </a:rPr>
              <a:t>quit</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a:t>
            </a:r>
          </a:p>
        </p:txBody>
      </p:sp>
    </p:spTree>
    <p:extLst>
      <p:ext uri="{BB962C8B-B14F-4D97-AF65-F5344CB8AC3E}">
        <p14:creationId xmlns:p14="http://schemas.microsoft.com/office/powerpoint/2010/main" val="15391404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840582" y="0"/>
            <a:ext cx="10515600" cy="1325563"/>
          </a:xfrm>
        </p:spPr>
        <p:txBody>
          <a:bodyPr/>
          <a:lstStyle/>
          <a:p>
            <a:pPr eaLnBrk="1" hangingPunct="1"/>
            <a:r>
              <a:rPr lang="en-US" altLang="en-US" dirty="0"/>
              <a:t>Noncorrelated Subqueries</a:t>
            </a:r>
          </a:p>
        </p:txBody>
      </p:sp>
      <p:sp>
        <p:nvSpPr>
          <p:cNvPr id="7"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fld id="{B4654C8D-2515-4297-8A24-48EE4AB2713D}" type="slidenum">
              <a:rPr kumimoji="0" lang="en-US" altLang="en-US" sz="1400" b="0" i="0" u="none" strike="noStrike" kern="0" cap="none" spc="0" normalizeH="0" baseline="0" noProof="0">
                <a:ln>
                  <a:noFill/>
                </a:ln>
                <a:solidFill>
                  <a:schemeClr val="tx1"/>
                </a:solidFill>
                <a:effectLst/>
                <a:uLnTx/>
                <a:uFillTx/>
                <a:latin typeface="Arial" panose="020B0604020202020204" pitchFamily="34" charset="0"/>
              </a:rPr>
              <a:pPr marL="0" marR="0" lvl="0" indent="0" defTabSz="914400" eaLnBrk="1" fontAlgn="auto" latinLnBrk="0" hangingPunct="1">
                <a:lnSpc>
                  <a:spcPct val="100000"/>
                </a:lnSpc>
                <a:spcBef>
                  <a:spcPts val="0"/>
                </a:spcBef>
                <a:spcAft>
                  <a:spcPts val="0"/>
                </a:spcAft>
                <a:buClrTx/>
                <a:buSzTx/>
                <a:buFontTx/>
                <a:buNone/>
                <a:tabLst/>
                <a:defRPr/>
              </a:pPr>
              <a:t>8</a:t>
            </a:fld>
            <a:endParaRPr kumimoji="0" lang="en-US" altLang="en-US" sz="1400" b="0" i="0" u="none" strike="noStrike" kern="0" cap="none" spc="0" normalizeH="0" baseline="0" noProof="0">
              <a:ln>
                <a:noFill/>
              </a:ln>
              <a:solidFill>
                <a:schemeClr val="tx1"/>
              </a:solidFill>
              <a:effectLst/>
              <a:uLnTx/>
              <a:uFillTx/>
              <a:latin typeface="Times New Roman" panose="02020603050405020304" pitchFamily="18" charset="0"/>
            </a:endParaRPr>
          </a:p>
        </p:txBody>
      </p:sp>
      <p:sp>
        <p:nvSpPr>
          <p:cNvPr id="25606" name="AutoShape 14"/>
          <p:cNvSpPr>
            <a:spLocks/>
          </p:cNvSpPr>
          <p:nvPr/>
        </p:nvSpPr>
        <p:spPr bwMode="auto">
          <a:xfrm>
            <a:off x="3555114" y="3794265"/>
            <a:ext cx="2443163" cy="1130300"/>
          </a:xfrm>
          <a:prstGeom prst="borderCallout1">
            <a:avLst>
              <a:gd name="adj1" fmla="val 51130"/>
              <a:gd name="adj2" fmla="val 100528"/>
              <a:gd name="adj3" fmla="val -41713"/>
              <a:gd name="adj4" fmla="val 118713"/>
            </a:avLst>
          </a:prstGeom>
          <a:noFill/>
          <a:ln w="38100">
            <a:solidFill>
              <a:srgbClr val="FF0000"/>
            </a:solidFill>
            <a:miter lim="800000"/>
            <a:headEnd type="none" w="med" len="lg"/>
            <a:tailEnd type="triangle" w="med" len="lg"/>
          </a:ln>
        </p:spPr>
        <p:txBody>
          <a:bodyPr wrap="none" lIns="88900" tIns="88900" rIns="88900" bIns="88900" anchor="ctr">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rPr>
              <a:t>Then pass</a:t>
            </a:r>
            <a:b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rPr>
            </a:b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rPr>
              <a:t>the results</a:t>
            </a:r>
            <a:b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rPr>
            </a:b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rPr>
              <a:t>to the outer query.</a:t>
            </a:r>
          </a:p>
        </p:txBody>
      </p:sp>
      <p:sp>
        <p:nvSpPr>
          <p:cNvPr id="8" name="Rectangle 7"/>
          <p:cNvSpPr/>
          <p:nvPr/>
        </p:nvSpPr>
        <p:spPr>
          <a:xfrm>
            <a:off x="560797" y="1504097"/>
            <a:ext cx="10222523" cy="2308324"/>
          </a:xfrm>
          <a:prstGeom prst="rect">
            <a:avLst/>
          </a:prstGeom>
          <a:noFill/>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err="1">
                <a:ln>
                  <a:noFill/>
                </a:ln>
                <a:solidFill>
                  <a:srgbClr val="000080"/>
                </a:solidFill>
                <a:effectLst/>
                <a:uLnTx/>
                <a:uFillTx/>
                <a:latin typeface="Lucida Console" panose="020B0609040504020204" pitchFamily="49" charset="0"/>
              </a:rPr>
              <a:t>proc</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1" i="0" u="none" strike="noStrike" kern="0" cap="none" spc="0" normalizeH="0" baseline="0" noProof="0" dirty="0" err="1">
                <a:ln>
                  <a:noFill/>
                </a:ln>
                <a:solidFill>
                  <a:srgbClr val="000080"/>
                </a:solidFill>
                <a:effectLst/>
                <a:uLnTx/>
                <a:uFillTx/>
                <a:latin typeface="Lucida Console" panose="020B0609040504020204" pitchFamily="49" charset="0"/>
              </a:rPr>
              <a:t>sql</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a:ln>
                  <a:noFill/>
                </a:ln>
                <a:solidFill>
                  <a:srgbClr val="0000FF"/>
                </a:solidFill>
                <a:effectLst/>
                <a:uLnTx/>
                <a:uFillTx/>
                <a:latin typeface="Lucida Console" panose="020B0609040504020204" pitchFamily="49" charset="0"/>
              </a:rPr>
              <a:t>select</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err="1">
                <a:ln>
                  <a:noFill/>
                </a:ln>
                <a:solidFill>
                  <a:srgbClr val="000000"/>
                </a:solidFill>
                <a:effectLst/>
                <a:uLnTx/>
                <a:uFillTx/>
                <a:latin typeface="Lucida Console" panose="020B0609040504020204" pitchFamily="49" charset="0"/>
              </a:rPr>
              <a:t>Job_Title</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err="1">
                <a:ln>
                  <a:noFill/>
                </a:ln>
                <a:solidFill>
                  <a:srgbClr val="000000"/>
                </a:solidFill>
                <a:effectLst/>
                <a:uLnTx/>
                <a:uFillTx/>
                <a:latin typeface="Lucida Console" panose="020B0609040504020204" pitchFamily="49" charset="0"/>
              </a:rPr>
              <a:t>avg</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(Salary) </a:t>
            </a:r>
            <a:r>
              <a:rPr kumimoji="0" lang="en-US" sz="2400" b="0" i="0" u="none" strike="noStrike" kern="0" cap="none" spc="0" normalizeH="0" baseline="0" noProof="0" dirty="0">
                <a:ln>
                  <a:noFill/>
                </a:ln>
                <a:solidFill>
                  <a:srgbClr val="0000FF"/>
                </a:solidFill>
                <a:effectLst/>
                <a:uLnTx/>
                <a:uFillTx/>
                <a:latin typeface="Lucida Console" panose="020B0609040504020204" pitchFamily="49" charset="0"/>
              </a:rPr>
              <a:t>as</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err="1">
                <a:ln>
                  <a:noFill/>
                </a:ln>
                <a:solidFill>
                  <a:srgbClr val="000000"/>
                </a:solidFill>
                <a:effectLst/>
                <a:uLnTx/>
                <a:uFillTx/>
                <a:latin typeface="Lucida Console" panose="020B0609040504020204" pitchFamily="49" charset="0"/>
              </a:rPr>
              <a:t>MeanSalary</a:t>
            </a:r>
            <a:endPar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a:ln>
                  <a:noFill/>
                </a:ln>
                <a:solidFill>
                  <a:srgbClr val="0000FF"/>
                </a:solidFill>
                <a:effectLst/>
                <a:uLnTx/>
                <a:uFillTx/>
                <a:latin typeface="Lucida Console" panose="020B0609040504020204" pitchFamily="49" charset="0"/>
              </a:rPr>
              <a:t>from</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err="1">
                <a:ln>
                  <a:noFill/>
                </a:ln>
                <a:solidFill>
                  <a:srgbClr val="000000"/>
                </a:solidFill>
                <a:effectLst/>
                <a:uLnTx/>
                <a:uFillTx/>
                <a:latin typeface="Lucida Console" panose="020B0609040504020204" pitchFamily="49" charset="0"/>
              </a:rPr>
              <a:t>orion.Staff</a:t>
            </a:r>
            <a:endPar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a:ln>
                  <a:noFill/>
                </a:ln>
                <a:solidFill>
                  <a:srgbClr val="0000FF"/>
                </a:solidFill>
                <a:effectLst/>
                <a:uLnTx/>
                <a:uFillTx/>
                <a:latin typeface="Lucida Console" panose="020B0609040504020204" pitchFamily="49" charset="0"/>
              </a:rPr>
              <a:t>group</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a:ln>
                  <a:noFill/>
                </a:ln>
                <a:solidFill>
                  <a:srgbClr val="0000FF"/>
                </a:solidFill>
                <a:effectLst/>
                <a:uLnTx/>
                <a:uFillTx/>
                <a:latin typeface="Lucida Console" panose="020B0609040504020204" pitchFamily="49" charset="0"/>
              </a:rPr>
              <a:t>by</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err="1">
                <a:ln>
                  <a:noFill/>
                </a:ln>
                <a:solidFill>
                  <a:srgbClr val="000000"/>
                </a:solidFill>
                <a:effectLst/>
                <a:uLnTx/>
                <a:uFillTx/>
                <a:latin typeface="Lucida Console" panose="020B0609040504020204" pitchFamily="49" charset="0"/>
              </a:rPr>
              <a:t>Job_Title</a:t>
            </a:r>
            <a:endPar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a:ln>
                  <a:noFill/>
                </a:ln>
                <a:solidFill>
                  <a:srgbClr val="0000FF"/>
                </a:solidFill>
                <a:effectLst/>
                <a:uLnTx/>
                <a:uFillTx/>
                <a:latin typeface="Lucida Console" panose="020B0609040504020204" pitchFamily="49" charset="0"/>
              </a:rPr>
              <a:t>having</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err="1">
                <a:ln>
                  <a:noFill/>
                </a:ln>
                <a:solidFill>
                  <a:srgbClr val="000000"/>
                </a:solidFill>
                <a:effectLst/>
                <a:uLnTx/>
                <a:uFillTx/>
                <a:latin typeface="Lucida Console" panose="020B0609040504020204" pitchFamily="49" charset="0"/>
              </a:rPr>
              <a:t>avg</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(Salary) &gt; (</a:t>
            </a:r>
            <a:r>
              <a:rPr kumimoji="0" lang="en-US" sz="2400" b="0" i="0" u="none" strike="noStrike" kern="0" cap="none" spc="0" normalizeH="0" baseline="0" noProof="0" dirty="0">
                <a:ln>
                  <a:noFill/>
                </a:ln>
                <a:solidFill>
                  <a:sysClr val="windowText" lastClr="000000"/>
                </a:solidFill>
                <a:effectLst/>
                <a:uLnTx/>
                <a:uFillTx/>
              </a:rPr>
              <a:t>38041.51</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srgbClr val="000080"/>
                </a:solidFill>
                <a:effectLst/>
                <a:uLnTx/>
                <a:uFillTx/>
                <a:latin typeface="Lucida Console" panose="020B0609040504020204" pitchFamily="49" charset="0"/>
              </a:rPr>
              <a:t>quit</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a:t>
            </a:r>
          </a:p>
        </p:txBody>
      </p:sp>
    </p:spTree>
    <p:extLst>
      <p:ext uri="{BB962C8B-B14F-4D97-AF65-F5344CB8AC3E}">
        <p14:creationId xmlns:p14="http://schemas.microsoft.com/office/powerpoint/2010/main" val="40959949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fld id="{F3A83EF9-C076-4B9B-B7AD-84E84CEC5CAD}" type="slidenum">
              <a:rPr lang="en-US" altLang="en-US" sz="1400"/>
              <a:pPr/>
              <a:t>9</a:t>
            </a:fld>
            <a:endParaRPr lang="en-US" altLang="en-US" sz="1400">
              <a:latin typeface="Times New Roman" panose="02020603050405020304" pitchFamily="18" charset="0"/>
            </a:endParaRPr>
          </a:p>
        </p:txBody>
      </p:sp>
      <p:sp>
        <p:nvSpPr>
          <p:cNvPr id="30724" name="Rectangle 10"/>
          <p:cNvSpPr>
            <a:spLocks noChangeArrowheads="1"/>
          </p:cNvSpPr>
          <p:nvPr/>
        </p:nvSpPr>
        <p:spPr bwMode="auto">
          <a:xfrm>
            <a:off x="735788" y="2725623"/>
            <a:ext cx="10964008" cy="8403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lIns="0" tIns="0" rIns="0" bIns="0"/>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algn="l">
              <a:spcBef>
                <a:spcPct val="20000"/>
              </a:spcBef>
            </a:pPr>
            <a:r>
              <a:rPr lang="en-US" altLang="en-US" sz="3600" b="1" dirty="0">
                <a:latin typeface="+mn-lt"/>
              </a:rPr>
              <a:t>Example:</a:t>
            </a:r>
          </a:p>
          <a:p>
            <a:pPr algn="l">
              <a:spcBef>
                <a:spcPct val="20000"/>
              </a:spcBef>
            </a:pPr>
            <a:r>
              <a:rPr lang="en-US" altLang="en-US" sz="3600" b="1" dirty="0">
                <a:latin typeface="+mn-lt"/>
              </a:rPr>
              <a:t>Create a report listing the names and addresses of employees with February birthdays.</a:t>
            </a:r>
          </a:p>
        </p:txBody>
      </p:sp>
    </p:spTree>
    <p:custDataLst>
      <p:tags r:id="rId1"/>
    </p:custDataLst>
    <p:extLst>
      <p:ext uri="{BB962C8B-B14F-4D97-AF65-F5344CB8AC3E}">
        <p14:creationId xmlns:p14="http://schemas.microsoft.com/office/powerpoint/2010/main" val="31854137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LACEWARE-AUD-PRESENTER-NOTES" val="m04p1.sas"/>
</p:tagLst>
</file>

<file path=ppt/tags/tag2.xml><?xml version="1.0" encoding="utf-8"?>
<p:tagLst xmlns:a="http://schemas.openxmlformats.org/drawingml/2006/main" xmlns:r="http://schemas.openxmlformats.org/officeDocument/2006/relationships" xmlns:p="http://schemas.openxmlformats.org/presentationml/2006/main">
  <p:tag name="PLACEWARE-AUD-PRESENTER-NOTES" val="m04p1.sas"/>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1363</TotalTime>
  <Words>650</Words>
  <Application>Microsoft Office PowerPoint</Application>
  <PresentationFormat>Widescreen</PresentationFormat>
  <Paragraphs>221</Paragraphs>
  <Slides>42</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42</vt:i4>
      </vt:variant>
    </vt:vector>
  </HeadingPairs>
  <TitlesOfParts>
    <vt:vector size="49" baseType="lpstr">
      <vt:lpstr>Arial</vt:lpstr>
      <vt:lpstr>Calibri</vt:lpstr>
      <vt:lpstr>Calibri Light</vt:lpstr>
      <vt:lpstr>Courier New</vt:lpstr>
      <vt:lpstr>Lucida Console</vt:lpstr>
      <vt:lpstr>Times New Roman</vt:lpstr>
      <vt:lpstr>Office Theme</vt:lpstr>
      <vt:lpstr>Noncorrelated subquery</vt:lpstr>
      <vt:lpstr>Example: Create a report that displays Job_Title for job groups with an average salary greater than the average salary of the company as a whole.</vt:lpstr>
      <vt:lpstr>How many unique job titles?</vt:lpstr>
      <vt:lpstr>The standalone query</vt:lpstr>
      <vt:lpstr>Use the standalone query as a subquery</vt:lpstr>
      <vt:lpstr>PowerPoint Presentation</vt:lpstr>
      <vt:lpstr>Noncorrelated Subqueries</vt:lpstr>
      <vt:lpstr>Noncorrelated Subqueries</vt:lpstr>
      <vt:lpstr>PowerPoint Presentation</vt:lpstr>
      <vt:lpstr>PowerPoint Presentation</vt:lpstr>
      <vt:lpstr>A stand alone query to get employee_id of all employees born in February</vt:lpstr>
      <vt:lpstr>Embed stand alone query</vt:lpstr>
      <vt:lpstr>PowerPoint Presentation</vt:lpstr>
      <vt:lpstr>Example: Create a file with only studies that have both male and female participants</vt:lpstr>
      <vt:lpstr>A stand alone query, find study number for those studies having female participants</vt:lpstr>
      <vt:lpstr>Embed the stand alone query as a subquery</vt:lpstr>
      <vt:lpstr>Example Missing values on the test data set, a problem in predictive analytics</vt:lpstr>
      <vt:lpstr>The data (Partial)</vt:lpstr>
      <vt:lpstr>Count observations on train and test sets</vt:lpstr>
      <vt:lpstr>The dependent variable</vt:lpstr>
      <vt:lpstr>An aside, the same thing in PROC FREQ</vt:lpstr>
      <vt:lpstr>Examine the number of app_ids on train and test data sets.</vt:lpstr>
      <vt:lpstr>PowerPoint Presentation</vt:lpstr>
      <vt:lpstr>PowerPoint Presentation</vt:lpstr>
      <vt:lpstr>The next few examples uses an airline data base.  The airline data base came from SAS and is used in the Advanced Programming Certification Prep Book.  Many of the queries used in the following come from that book.  </vt:lpstr>
      <vt:lpstr>PowerPoint Presentation</vt:lpstr>
      <vt:lpstr>The payrollmaster table</vt:lpstr>
      <vt:lpstr>How many jobcodes?</vt:lpstr>
      <vt:lpstr>Example: Find jobcodes that have average salary greater then the overall average salary</vt:lpstr>
      <vt:lpstr>PowerPoint Presentation</vt:lpstr>
      <vt:lpstr>Example: List the employee id, last name, first name, city and state for all employees born in December </vt:lpstr>
      <vt:lpstr>PowerPoint Presentation</vt:lpstr>
      <vt:lpstr>PowerPoint Presentation</vt:lpstr>
      <vt:lpstr>The ANY keyword with subqueries that return multiple values</vt:lpstr>
      <vt:lpstr>List employee id, job code, and date of birth for level 1 or 2 flight attendants who are older than any level 3 flight attendants</vt:lpstr>
      <vt:lpstr>A standalone query that selects dates of birth for all Flight Attendant 3s</vt:lpstr>
      <vt:lpstr>Embed the stand alone query as a subquery</vt:lpstr>
      <vt:lpstr>PowerPoint Presentation</vt:lpstr>
      <vt:lpstr>The ALL keyword</vt:lpstr>
      <vt:lpstr>List employee id, jobcode, and date of birth for level 1 or level 2 flight attendants who are    older than all level 3 flight attendants </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 McGee</dc:creator>
  <cp:lastModifiedBy>Dan McGee</cp:lastModifiedBy>
  <cp:revision>42</cp:revision>
  <dcterms:created xsi:type="dcterms:W3CDTF">2014-12-20T19:01:21Z</dcterms:created>
  <dcterms:modified xsi:type="dcterms:W3CDTF">2017-01-07T14:24:45Z</dcterms:modified>
</cp:coreProperties>
</file>