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7" r:id="rId2"/>
    <p:sldId id="259" r:id="rId3"/>
    <p:sldId id="260" r:id="rId4"/>
    <p:sldId id="333" r:id="rId5"/>
    <p:sldId id="325" r:id="rId6"/>
    <p:sldId id="335" r:id="rId7"/>
    <p:sldId id="321" r:id="rId8"/>
    <p:sldId id="322" r:id="rId9"/>
    <p:sldId id="261" r:id="rId10"/>
    <p:sldId id="317" r:id="rId11"/>
    <p:sldId id="326" r:id="rId12"/>
    <p:sldId id="334" r:id="rId13"/>
    <p:sldId id="291" r:id="rId14"/>
    <p:sldId id="318" r:id="rId15"/>
    <p:sldId id="292" r:id="rId16"/>
    <p:sldId id="294" r:id="rId17"/>
    <p:sldId id="295" r:id="rId18"/>
    <p:sldId id="296" r:id="rId19"/>
    <p:sldId id="297" r:id="rId20"/>
    <p:sldId id="298" r:id="rId21"/>
    <p:sldId id="328" r:id="rId22"/>
    <p:sldId id="329" r:id="rId23"/>
    <p:sldId id="330" r:id="rId24"/>
    <p:sldId id="331" r:id="rId25"/>
    <p:sldId id="324" r:id="rId26"/>
    <p:sldId id="33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5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D89B4-F42C-4D7F-AC37-1D3B1840A655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86D5C-EA64-4110-8A3A-0FE65E92C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29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Difference – Subquery is not standalone this means something from the outer query is needed to evaluate the inner query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86D5C-EA64-4110-8A3A-0FE65E92C7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44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86D5C-EA64-4110-8A3A-0FE65E92C7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22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86D5C-EA64-4110-8A3A-0FE65E92C7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89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86D5C-EA64-4110-8A3A-0FE65E92C7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92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86D5C-EA64-4110-8A3A-0FE65E92C7E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281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C93CD6B-9BFC-4198-9A81-0B459BACBBAA}" type="slidenum">
              <a:rPr lang="en-US" altLang="en-US" sz="1200">
                <a:solidFill>
                  <a:srgbClr val="000000"/>
                </a:solidFill>
              </a:rPr>
              <a:pPr/>
              <a:t>18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s104d06</a:t>
            </a:r>
          </a:p>
        </p:txBody>
      </p:sp>
    </p:spTree>
    <p:extLst>
      <p:ext uri="{BB962C8B-B14F-4D97-AF65-F5344CB8AC3E}">
        <p14:creationId xmlns:p14="http://schemas.microsoft.com/office/powerpoint/2010/main" val="3238521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AE5D10-7531-4BCD-844F-6A0F0FFFCC14}" type="slidenum">
              <a:rPr lang="en-US" altLang="en-US" sz="1200">
                <a:solidFill>
                  <a:srgbClr val="000000"/>
                </a:solidFill>
              </a:rPr>
              <a:pPr/>
              <a:t>19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s104d06</a:t>
            </a:r>
          </a:p>
        </p:txBody>
      </p:sp>
    </p:spTree>
    <p:extLst>
      <p:ext uri="{BB962C8B-B14F-4D97-AF65-F5344CB8AC3E}">
        <p14:creationId xmlns:p14="http://schemas.microsoft.com/office/powerpoint/2010/main" val="2832673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FFB5-58C6-4606-A7AF-105443A9E5D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38893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718A-B699-44E8-9B32-DA4A0C442621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67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BB2BB-63AE-4A75-9981-8C0A3F6D95EC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99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69EAF-3D77-4BEE-A16D-2C576CB2096D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64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EE61-DBAB-4FA6-A286-5073F1BE199B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40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67E26-22A2-4F57-A2C0-6BCFC9FEECA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33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DC67-A4F5-4185-BFB3-E9B164F42458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49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CC86-39AF-44DD-928B-B3F8DBB4EF7D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17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C177-A8AD-423A-B51A-667815897A1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232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7F2A-FA7C-48EF-B9C9-1848016AA2C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30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DFF4AC1-24E5-4401-93BE-DC0E6426B7EC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1/8/2017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5DA132E-C3F7-4C88-A417-726979497E8B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25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CF6F8D-FAB4-4472-8636-D8C31FBFD1E0}" type="slidenum">
              <a:rPr lang="en-US" altLang="en-US" sz="1400">
                <a:solidFill>
                  <a:prstClr val="black"/>
                </a:solidFill>
              </a:rPr>
              <a:pPr/>
              <a:t>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Module Title"/>
          <p:cNvSpPr>
            <a:spLocks noChangeArrowheads="1"/>
          </p:cNvSpPr>
          <p:nvPr/>
        </p:nvSpPr>
        <p:spPr bwMode="auto">
          <a:xfrm>
            <a:off x="2617076" y="3198649"/>
            <a:ext cx="7433441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6000" b="1" dirty="0">
                <a:latin typeface="Arial Narrow" panose="020B0606020202030204" pitchFamily="34" charset="0"/>
              </a:rPr>
              <a:t>Correlated Subqueries</a:t>
            </a:r>
          </a:p>
        </p:txBody>
      </p:sp>
      <p:sp>
        <p:nvSpPr>
          <p:cNvPr id="50185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8355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7201" y="1963704"/>
            <a:ext cx="117216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catx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,scan(Employee_Name,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scan(Employee_Name,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Manager_Name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length=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25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'AU'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(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Country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Work.Supervisors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Employee_Addresses.Employee_ID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						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Supervisors.Employee_ID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 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5" name="AutoShape 28"/>
          <p:cNvSpPr>
            <a:spLocks/>
          </p:cNvSpPr>
          <p:nvPr/>
        </p:nvSpPr>
        <p:spPr bwMode="auto">
          <a:xfrm>
            <a:off x="2708008" y="6052953"/>
            <a:ext cx="6138091" cy="487313"/>
          </a:xfrm>
          <a:prstGeom prst="borderCallout1">
            <a:avLst>
              <a:gd name="adj1" fmla="val 21949"/>
              <a:gd name="adj2" fmla="val 100000"/>
              <a:gd name="adj3" fmla="val -147866"/>
              <a:gd name="adj4" fmla="val 104417"/>
            </a:avLst>
          </a:prstGeom>
          <a:noFill/>
          <a:ln w="38100">
            <a:solidFill>
              <a:srgbClr val="FF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</a:rPr>
              <a:t>You must qualify each column with a table name.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16563"/>
            <a:ext cx="10515600" cy="1325563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latin typeface="+mn-lt"/>
              </a:rPr>
              <a:t>Now, use the scan function and a correlated subquery to add the names in correct order.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04279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6903" y="0"/>
            <a:ext cx="4118811" cy="1325563"/>
          </a:xfrm>
        </p:spPr>
        <p:txBody>
          <a:bodyPr/>
          <a:lstStyle/>
          <a:p>
            <a:r>
              <a:rPr lang="en-US" dirty="0"/>
              <a:t>Creating Table Aliases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CC86-39AF-44DD-928B-B3F8DBB4EF7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8567" y="2150232"/>
            <a:ext cx="1076425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catx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,scan(Employee_Name,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scan(Employee_Name,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Manager_Name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length=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25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'AU'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Country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Work.Supervisors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54723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6903" y="0"/>
            <a:ext cx="4118811" cy="1325563"/>
          </a:xfrm>
        </p:spPr>
        <p:txBody>
          <a:bodyPr/>
          <a:lstStyle/>
          <a:p>
            <a:r>
              <a:rPr lang="en-US" dirty="0"/>
              <a:t>Creating Table Aliases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CC86-39AF-44DD-928B-B3F8DBB4EF7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8567" y="2150232"/>
            <a:ext cx="1076425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catx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,scan(Employee_Name,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scan(Employee_Name,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Manager_Name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length=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25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'AU'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Country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Work.Supervisors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0838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970085" y="0"/>
            <a:ext cx="10515600" cy="1325563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altLang="en-US" dirty="0"/>
              <a:t>Create a report showing </a:t>
            </a:r>
            <a:r>
              <a:rPr lang="en-US" altLang="en-US" sz="4000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dirty="0"/>
              <a:t> and </a:t>
            </a:r>
            <a:r>
              <a:rPr lang="en-US" altLang="en-US" sz="4000" b="1" dirty="0" err="1">
                <a:latin typeface="Courier New" panose="02070309020205020404" pitchFamily="49" charset="0"/>
              </a:rPr>
              <a:t>Job_Title</a:t>
            </a:r>
            <a:r>
              <a:rPr lang="en-US" altLang="en-US" dirty="0"/>
              <a:t> columns of all sales personnel who did not make any sales.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864578" y="1906832"/>
            <a:ext cx="10996245" cy="42672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The table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orion.Sales</a:t>
            </a:r>
            <a:r>
              <a:rPr lang="en-US" altLang="en-US" dirty="0"/>
              <a:t> contains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dirty="0"/>
              <a:t> and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Job_Title</a:t>
            </a:r>
            <a:r>
              <a:rPr lang="en-US" altLang="en-US" dirty="0"/>
              <a:t> colum</a:t>
            </a:r>
            <a:r>
              <a:rPr lang="en-US" altLang="moh-CA" dirty="0"/>
              <a:t>n</a:t>
            </a:r>
            <a:r>
              <a:rPr lang="en-US" altLang="en-US" dirty="0"/>
              <a:t>s for all sales personnel.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The table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orion.Order_Fact</a:t>
            </a:r>
            <a:r>
              <a:rPr lang="en-US" altLang="en-US" dirty="0"/>
              <a:t> holds information about all sales, and the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dirty="0"/>
              <a:t> column contains the employee identifier of the staff member who made the sale.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192E83-6179-4350-A744-8B1CD1F88589}" type="slidenum">
              <a:rPr lang="en-US" altLang="en-US" sz="1400">
                <a:solidFill>
                  <a:prstClr val="black"/>
                </a:solidFill>
              </a:rPr>
              <a:pPr/>
              <a:t>13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976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343" y="2324908"/>
            <a:ext cx="3962400" cy="42957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763" y="1915333"/>
            <a:ext cx="4991100" cy="409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4480" y="2483335"/>
            <a:ext cx="6492240" cy="41373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4504" y="1924858"/>
            <a:ext cx="4962525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987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EXISTS and NOT EXISTS Condition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290147" y="1951648"/>
            <a:ext cx="10832122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dirty="0"/>
              <a:t>The EXISTS condition tests for the existence of a set of values returned by the subquery.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The EXISTS condition is true if the subquery returns </a:t>
            </a:r>
            <a:r>
              <a:rPr lang="en-US" altLang="en-US" sz="2800" b="1" dirty="0"/>
              <a:t>at least one row</a:t>
            </a:r>
            <a:r>
              <a:rPr lang="en-US" altLang="en-US" sz="2800" dirty="0"/>
              <a:t>.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The NOT EXISTS condition is true if the subquery returns </a:t>
            </a:r>
            <a:r>
              <a:rPr lang="en-US" altLang="en-US" sz="2800" b="1" dirty="0"/>
              <a:t>no data</a:t>
            </a:r>
            <a:r>
              <a:rPr lang="en-US" alt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51D2B1-1E36-43E1-8E11-DA207F488A54}" type="slidenum">
              <a:rPr lang="en-US" altLang="en-US" sz="1400">
                <a:solidFill>
                  <a:prstClr val="black"/>
                </a:solidFill>
              </a:rPr>
              <a:pPr/>
              <a:t>15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316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Correlated Subqueries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90A9D7-2A97-4766-8340-5F4EA43E313C}" type="slidenum">
              <a:rPr lang="en-US" altLang="en-US" sz="1400">
                <a:solidFill>
                  <a:prstClr val="black"/>
                </a:solidFill>
              </a:rPr>
              <a:pPr/>
              <a:t>16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88068" name="Oval 14"/>
          <p:cNvSpPr>
            <a:spLocks noChangeArrowheads="1"/>
          </p:cNvSpPr>
          <p:nvPr/>
        </p:nvSpPr>
        <p:spPr bwMode="auto">
          <a:xfrm>
            <a:off x="4405313" y="2051050"/>
            <a:ext cx="2286000" cy="22860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grpSp>
        <p:nvGrpSpPr>
          <p:cNvPr id="88069" name="Group 15"/>
          <p:cNvGrpSpPr>
            <a:grpSpLocks/>
          </p:cNvGrpSpPr>
          <p:nvPr/>
        </p:nvGrpSpPr>
        <p:grpSpPr bwMode="auto">
          <a:xfrm>
            <a:off x="6702426" y="1168400"/>
            <a:ext cx="3108325" cy="1138238"/>
            <a:chOff x="3501" y="1252"/>
            <a:chExt cx="1958" cy="717"/>
          </a:xfrm>
        </p:grpSpPr>
        <p:sp>
          <p:nvSpPr>
            <p:cNvPr id="88077" name="Text Box 16"/>
            <p:cNvSpPr txBox="1">
              <a:spLocks noChangeArrowheads="1"/>
            </p:cNvSpPr>
            <p:nvPr/>
          </p:nvSpPr>
          <p:spPr bwMode="auto">
            <a:xfrm>
              <a:off x="3792" y="1252"/>
              <a:ext cx="1667" cy="48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prstClr val="black"/>
                  </a:solidFill>
                  <a:latin typeface="Courier New" panose="02070309020205020404" pitchFamily="49" charset="0"/>
                </a:rPr>
                <a:t>orion.Order_Fact</a:t>
              </a:r>
            </a:p>
            <a:p>
              <a:pPr algn="ctr" eaLnBrk="0" fontAlgn="base" hangingPunct="0"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2000">
                  <a:solidFill>
                    <a:prstClr val="black"/>
                  </a:solidFill>
                </a:rPr>
                <a:t>(all sales)</a:t>
              </a:r>
              <a:endParaRPr lang="en-US" altLang="en-US" sz="2000" b="1">
                <a:solidFill>
                  <a:prstClr val="black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88078" name="Line 17"/>
            <p:cNvSpPr>
              <a:spLocks noChangeShapeType="1"/>
            </p:cNvSpPr>
            <p:nvPr/>
          </p:nvSpPr>
          <p:spPr bwMode="auto">
            <a:xfrm flipH="1">
              <a:off x="3501" y="1491"/>
              <a:ext cx="288" cy="4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8070" name="Oval 21" descr="Wide upward diagonal"/>
          <p:cNvSpPr>
            <a:spLocks noChangeArrowheads="1"/>
          </p:cNvSpPr>
          <p:nvPr/>
        </p:nvSpPr>
        <p:spPr bwMode="auto">
          <a:xfrm>
            <a:off x="4805363" y="2070100"/>
            <a:ext cx="2286000" cy="2286000"/>
          </a:xfrm>
          <a:prstGeom prst="ellipse">
            <a:avLst/>
          </a:prstGeom>
          <a:pattFill prst="wdUpDiag">
            <a:fgClr>
              <a:schemeClr val="bg1">
                <a:alpha val="50195"/>
              </a:schemeClr>
            </a:fgClr>
            <a:bgClr>
              <a:schemeClr val="folHlink">
                <a:alpha val="50195"/>
              </a:schemeClr>
            </a:bgClr>
          </a:patt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88071" name="Text Box 11"/>
          <p:cNvSpPr txBox="1">
            <a:spLocks noChangeArrowheads="1"/>
          </p:cNvSpPr>
          <p:nvPr/>
        </p:nvSpPr>
        <p:spPr bwMode="auto">
          <a:xfrm>
            <a:off x="4994276" y="2749550"/>
            <a:ext cx="1535113" cy="1016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prstClr val="black"/>
                </a:solidFill>
              </a:rPr>
              <a:t>Sales made by Sales staff</a:t>
            </a:r>
          </a:p>
        </p:txBody>
      </p:sp>
      <p:sp>
        <p:nvSpPr>
          <p:cNvPr id="88072" name="AutoShape 12"/>
          <p:cNvSpPr>
            <a:spLocks/>
          </p:cNvSpPr>
          <p:nvPr/>
        </p:nvSpPr>
        <p:spPr bwMode="auto">
          <a:xfrm>
            <a:off x="8221664" y="4279900"/>
            <a:ext cx="2276475" cy="946150"/>
          </a:xfrm>
          <a:prstGeom prst="borderCallout1">
            <a:avLst>
              <a:gd name="adj1" fmla="val 12079"/>
              <a:gd name="adj2" fmla="val 0"/>
              <a:gd name="adj3" fmla="val -103861"/>
              <a:gd name="adj4" fmla="val -59065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Sales made by non-Sales staff</a:t>
            </a:r>
            <a:endParaRPr lang="en-US" altLang="en-US" sz="2000" b="1">
              <a:solidFill>
                <a:srgbClr val="000000"/>
              </a:solidFill>
            </a:endParaRPr>
          </a:p>
        </p:txBody>
      </p:sp>
      <p:sp>
        <p:nvSpPr>
          <p:cNvPr id="88073" name="Animation Flag"/>
          <p:cNvSpPr txBox="1">
            <a:spLocks noChangeArrowheads="1"/>
          </p:cNvSpPr>
          <p:nvPr/>
        </p:nvSpPr>
        <p:spPr bwMode="auto">
          <a:xfrm>
            <a:off x="1012825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</a:rPr>
              <a:t>...</a:t>
            </a:r>
          </a:p>
        </p:txBody>
      </p:sp>
      <p:sp>
        <p:nvSpPr>
          <p:cNvPr id="88074" name="AutoShape 13"/>
          <p:cNvSpPr>
            <a:spLocks/>
          </p:cNvSpPr>
          <p:nvPr/>
        </p:nvSpPr>
        <p:spPr bwMode="auto">
          <a:xfrm>
            <a:off x="2197100" y="4279901"/>
            <a:ext cx="1841500" cy="1311275"/>
          </a:xfrm>
          <a:prstGeom prst="borderCallout1">
            <a:avLst>
              <a:gd name="adj1" fmla="val 8718"/>
              <a:gd name="adj2" fmla="val 100000"/>
              <a:gd name="adj3" fmla="val -33620"/>
              <a:gd name="adj4" fmla="val 131583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Sales staff who made no sales</a:t>
            </a:r>
          </a:p>
        </p:txBody>
      </p:sp>
      <p:sp>
        <p:nvSpPr>
          <p:cNvPr id="88075" name="Line 23"/>
          <p:cNvSpPr>
            <a:spLocks noChangeShapeType="1"/>
          </p:cNvSpPr>
          <p:nvPr/>
        </p:nvSpPr>
        <p:spPr bwMode="auto">
          <a:xfrm>
            <a:off x="4114800" y="1679576"/>
            <a:ext cx="681038" cy="682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8076" name="Text Box 24"/>
          <p:cNvSpPr txBox="1">
            <a:spLocks noChangeArrowheads="1"/>
          </p:cNvSpPr>
          <p:nvPr/>
        </p:nvSpPr>
        <p:spPr bwMode="auto">
          <a:xfrm>
            <a:off x="2225675" y="1244600"/>
            <a:ext cx="1944688" cy="769938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FF"/>
                </a:solidFill>
                <a:latin typeface="Courier New" panose="02070309020205020404" pitchFamily="49" charset="0"/>
              </a:rPr>
              <a:t>orion.Sales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FFFF"/>
                </a:solidFill>
              </a:rPr>
              <a:t>(all Sales staff )</a:t>
            </a:r>
          </a:p>
        </p:txBody>
      </p:sp>
    </p:spTree>
    <p:extLst>
      <p:ext uri="{BB962C8B-B14F-4D97-AF65-F5344CB8AC3E}">
        <p14:creationId xmlns:p14="http://schemas.microsoft.com/office/powerpoint/2010/main" val="399254119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Correlated Subqueries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655AAA-F1AD-407F-B6D0-A45F532D7BE9}" type="slidenum">
              <a:rPr lang="en-US" altLang="en-US" sz="1400">
                <a:solidFill>
                  <a:prstClr val="black"/>
                </a:solidFill>
              </a:rPr>
              <a:pPr/>
              <a:t>17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89092" name="AutoShape 25"/>
          <p:cNvSpPr>
            <a:spLocks noChangeArrowheads="1"/>
          </p:cNvSpPr>
          <p:nvPr/>
        </p:nvSpPr>
        <p:spPr bwMode="auto">
          <a:xfrm>
            <a:off x="4411664" y="2052639"/>
            <a:ext cx="1290637" cy="2276475"/>
          </a:xfrm>
          <a:prstGeom prst="moon">
            <a:avLst>
              <a:gd name="adj" fmla="val 3234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89093" name="AutoShape 12"/>
          <p:cNvSpPr>
            <a:spLocks/>
          </p:cNvSpPr>
          <p:nvPr/>
        </p:nvSpPr>
        <p:spPr bwMode="auto">
          <a:xfrm>
            <a:off x="5867400" y="2943226"/>
            <a:ext cx="4343400" cy="549275"/>
          </a:xfrm>
          <a:prstGeom prst="borderCallout1">
            <a:avLst>
              <a:gd name="adj1" fmla="val 44894"/>
              <a:gd name="adj2" fmla="val 0"/>
              <a:gd name="adj3" fmla="val 45023"/>
              <a:gd name="adj4" fmla="val -24227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</a:rPr>
              <a:t>These are the rows we want.</a:t>
            </a:r>
            <a:endParaRPr lang="en-US" altLang="en-US" sz="2000" b="1" dirty="0">
              <a:solidFill>
                <a:srgbClr val="000000"/>
              </a:solidFill>
            </a:endParaRPr>
          </a:p>
        </p:txBody>
      </p:sp>
      <p:sp>
        <p:nvSpPr>
          <p:cNvPr id="89094" name="AutoShape 13"/>
          <p:cNvSpPr>
            <a:spLocks/>
          </p:cNvSpPr>
          <p:nvPr/>
        </p:nvSpPr>
        <p:spPr bwMode="auto">
          <a:xfrm>
            <a:off x="2197100" y="4279901"/>
            <a:ext cx="1841500" cy="1311275"/>
          </a:xfrm>
          <a:prstGeom prst="borderCallout1">
            <a:avLst>
              <a:gd name="adj1" fmla="val 8718"/>
              <a:gd name="adj2" fmla="val 100000"/>
              <a:gd name="adj3" fmla="val -33620"/>
              <a:gd name="adj4" fmla="val 131583"/>
            </a:avLst>
          </a:prstGeom>
          <a:solidFill>
            <a:srgbClr val="FFF2BE"/>
          </a:solidFill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</a:rPr>
              <a:t>Sales staff who made no sales</a:t>
            </a:r>
          </a:p>
        </p:txBody>
      </p:sp>
      <p:sp>
        <p:nvSpPr>
          <p:cNvPr id="89095" name="Line 23"/>
          <p:cNvSpPr>
            <a:spLocks noChangeShapeType="1"/>
          </p:cNvSpPr>
          <p:nvPr/>
        </p:nvSpPr>
        <p:spPr bwMode="auto">
          <a:xfrm>
            <a:off x="4114800" y="1679576"/>
            <a:ext cx="681038" cy="682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9096" name="Text Box 24"/>
          <p:cNvSpPr txBox="1">
            <a:spLocks noChangeArrowheads="1"/>
          </p:cNvSpPr>
          <p:nvPr/>
        </p:nvSpPr>
        <p:spPr bwMode="auto">
          <a:xfrm>
            <a:off x="2225675" y="1244600"/>
            <a:ext cx="1944688" cy="769938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FF"/>
                </a:solidFill>
                <a:latin typeface="Courier New" panose="02070309020205020404" pitchFamily="49" charset="0"/>
              </a:rPr>
              <a:t>orion.Sales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FFFF"/>
                </a:solidFill>
              </a:rPr>
              <a:t>(all Sales staff )</a:t>
            </a:r>
          </a:p>
        </p:txBody>
      </p:sp>
    </p:spTree>
    <p:extLst>
      <p:ext uri="{BB962C8B-B14F-4D97-AF65-F5344CB8AC3E}">
        <p14:creationId xmlns:p14="http://schemas.microsoft.com/office/powerpoint/2010/main" val="86709586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3"/>
          <p:cNvSpPr>
            <a:spLocks noGrp="1" noChangeArrowheads="1"/>
          </p:cNvSpPr>
          <p:nvPr>
            <p:ph type="title"/>
          </p:nvPr>
        </p:nvSpPr>
        <p:spPr>
          <a:xfrm>
            <a:off x="838200" y="20073"/>
            <a:ext cx="10515600" cy="658841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Correlated Subqueries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1F4680-F535-4FB0-9D89-7F4D0261317C}" type="slidenum">
              <a:rPr lang="en-US" altLang="en-US" sz="1400">
                <a:solidFill>
                  <a:prstClr val="black"/>
                </a:solidFill>
              </a:rPr>
              <a:pPr/>
              <a:t>18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17" name="Text Box 8"/>
          <p:cNvSpPr txBox="1">
            <a:spLocks noChangeArrowheads="1"/>
          </p:cNvSpPr>
          <p:nvPr/>
        </p:nvSpPr>
        <p:spPr bwMode="auto">
          <a:xfrm>
            <a:off x="6705600" y="2783424"/>
            <a:ext cx="1905000" cy="730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prstClr val="black"/>
                </a:solidFill>
              </a:rPr>
              <a:t>The population of Sales staff</a:t>
            </a:r>
          </a:p>
        </p:txBody>
      </p:sp>
      <p:sp>
        <p:nvSpPr>
          <p:cNvPr id="90118" name="Animation Flag"/>
          <p:cNvSpPr txBox="1">
            <a:spLocks noChangeArrowheads="1"/>
          </p:cNvSpPr>
          <p:nvPr/>
        </p:nvSpPr>
        <p:spPr bwMode="auto">
          <a:xfrm>
            <a:off x="10096500" y="6451601"/>
            <a:ext cx="393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prstClr val="black"/>
              </a:buClr>
              <a:buSzPct val="100000"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prstClr val="black"/>
                </a:solidFill>
              </a:rPr>
              <a:t>...</a:t>
            </a:r>
          </a:p>
        </p:txBody>
      </p:sp>
      <p:sp>
        <p:nvSpPr>
          <p:cNvPr id="90120" name="Rectangle 37"/>
          <p:cNvSpPr>
            <a:spLocks noChangeArrowheads="1"/>
          </p:cNvSpPr>
          <p:nvPr/>
        </p:nvSpPr>
        <p:spPr bwMode="auto">
          <a:xfrm>
            <a:off x="2212975" y="1063625"/>
            <a:ext cx="7842250" cy="133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The table </a:t>
            </a:r>
            <a:r>
              <a:rPr lang="en-US" altLang="en-US" sz="2800" b="1">
                <a:solidFill>
                  <a:prstClr val="black"/>
                </a:solidFill>
                <a:latin typeface="Courier New" panose="02070309020205020404" pitchFamily="49" charset="0"/>
              </a:rPr>
              <a:t>orion.Sales</a:t>
            </a:r>
            <a:r>
              <a:rPr lang="en-US" altLang="en-US">
                <a:solidFill>
                  <a:prstClr val="black"/>
                </a:solidFill>
              </a:rPr>
              <a:t> contains the employee IDs, job titles, and other demographic information about the Orion Star Sales staff.</a:t>
            </a:r>
          </a:p>
        </p:txBody>
      </p:sp>
      <p:sp>
        <p:nvSpPr>
          <p:cNvPr id="90122" name="Oval 40"/>
          <p:cNvSpPr>
            <a:spLocks noChangeArrowheads="1"/>
          </p:cNvSpPr>
          <p:nvPr/>
        </p:nvSpPr>
        <p:spPr bwMode="auto">
          <a:xfrm>
            <a:off x="1814513" y="4855064"/>
            <a:ext cx="1233487" cy="1233488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</a:endParaRPr>
          </a:p>
        </p:txBody>
      </p:sp>
      <p:cxnSp>
        <p:nvCxnSpPr>
          <p:cNvPr id="90123" name="AutoShape 42"/>
          <p:cNvCxnSpPr>
            <a:cxnSpLocks noChangeShapeType="1"/>
            <a:stCxn id="90117" idx="1"/>
          </p:cNvCxnSpPr>
          <p:nvPr/>
        </p:nvCxnSpPr>
        <p:spPr bwMode="auto">
          <a:xfrm rot="10800000" flipV="1">
            <a:off x="4238626" y="3148550"/>
            <a:ext cx="2466975" cy="7937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 type="non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124" name="Text Box 45"/>
          <p:cNvSpPr txBox="1">
            <a:spLocks noChangeArrowheads="1"/>
          </p:cNvSpPr>
          <p:nvPr/>
        </p:nvSpPr>
        <p:spPr bwMode="auto">
          <a:xfrm>
            <a:off x="744032" y="6128209"/>
            <a:ext cx="1877437" cy="40011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FF"/>
                </a:solidFill>
                <a:latin typeface="Courier New" panose="02070309020205020404" pitchFamily="49" charset="0"/>
              </a:rPr>
              <a:t>orion.Sales</a:t>
            </a:r>
          </a:p>
        </p:txBody>
      </p:sp>
      <p:sp>
        <p:nvSpPr>
          <p:cNvPr id="2" name="Rectangle 1"/>
          <p:cNvSpPr/>
          <p:nvPr/>
        </p:nvSpPr>
        <p:spPr>
          <a:xfrm>
            <a:off x="1349497" y="250708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not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exists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   (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orion.Order_Fact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Sales.Employee_ID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Order_Fact.Employee_ID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88231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/>
          <p:cNvSpPr>
            <a:spLocks noGrp="1" noChangeArrowheads="1"/>
          </p:cNvSpPr>
          <p:nvPr>
            <p:ph type="title"/>
          </p:nvPr>
        </p:nvSpPr>
        <p:spPr>
          <a:xfrm>
            <a:off x="3143192" y="17161"/>
            <a:ext cx="4611624" cy="698499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Correlated Subqueries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98FF7B-85BC-4D92-8EC0-3CC2481A7F40}" type="slidenum">
              <a:rPr lang="en-US" altLang="en-US" sz="1400">
                <a:solidFill>
                  <a:prstClr val="black"/>
                </a:solidFill>
              </a:rPr>
              <a:pPr/>
              <a:t>19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41" name="Text Box 9"/>
          <p:cNvSpPr txBox="1">
            <a:spLocks noChangeArrowheads="1"/>
          </p:cNvSpPr>
          <p:nvPr/>
        </p:nvSpPr>
        <p:spPr bwMode="auto">
          <a:xfrm>
            <a:off x="7669823" y="3299951"/>
            <a:ext cx="1398588" cy="10350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prstClr val="black"/>
                </a:solidFill>
              </a:rPr>
              <a:t>Staff who placed orders</a:t>
            </a:r>
          </a:p>
        </p:txBody>
      </p:sp>
      <p:sp>
        <p:nvSpPr>
          <p:cNvPr id="91142" name="Animation Flag"/>
          <p:cNvSpPr txBox="1">
            <a:spLocks noChangeArrowheads="1"/>
          </p:cNvSpPr>
          <p:nvPr/>
        </p:nvSpPr>
        <p:spPr bwMode="auto">
          <a:xfrm>
            <a:off x="10096500" y="6451601"/>
            <a:ext cx="393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prstClr val="black"/>
              </a:buClr>
              <a:buSzPct val="100000"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prstClr val="black"/>
                </a:solidFill>
              </a:rPr>
              <a:t>...</a:t>
            </a:r>
          </a:p>
        </p:txBody>
      </p:sp>
      <p:sp>
        <p:nvSpPr>
          <p:cNvPr id="91145" name="Oval 14" descr="Wide upward diagonal"/>
          <p:cNvSpPr>
            <a:spLocks noChangeArrowheads="1"/>
          </p:cNvSpPr>
          <p:nvPr/>
        </p:nvSpPr>
        <p:spPr bwMode="auto">
          <a:xfrm>
            <a:off x="2990850" y="4683125"/>
            <a:ext cx="1295400" cy="1219200"/>
          </a:xfrm>
          <a:prstGeom prst="ellipse">
            <a:avLst/>
          </a:prstGeom>
          <a:pattFill prst="wdUpDiag">
            <a:fgClr>
              <a:schemeClr val="bg1">
                <a:alpha val="50195"/>
              </a:schemeClr>
            </a:fgClr>
            <a:bgClr>
              <a:schemeClr val="folHlink">
                <a:alpha val="50195"/>
              </a:schemeClr>
            </a:bgClr>
          </a:patt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1146" name="Rectangle 45"/>
          <p:cNvSpPr>
            <a:spLocks noChangeArrowheads="1"/>
          </p:cNvSpPr>
          <p:nvPr/>
        </p:nvSpPr>
        <p:spPr bwMode="auto">
          <a:xfrm>
            <a:off x="2212975" y="1063626"/>
            <a:ext cx="784225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The </a:t>
            </a:r>
            <a:r>
              <a:rPr lang="en-US" altLang="en-US" sz="2800" b="1">
                <a:solidFill>
                  <a:prstClr val="black"/>
                </a:solidFill>
                <a:latin typeface="Courier New" panose="02070309020205020404" pitchFamily="49" charset="0"/>
              </a:rPr>
              <a:t>orion.Order_Fact</a:t>
            </a:r>
            <a:r>
              <a:rPr lang="en-US" altLang="en-US">
                <a:solidFill>
                  <a:prstClr val="black"/>
                </a:solidFill>
              </a:rPr>
              <a:t> table contains a row </a:t>
            </a:r>
            <a:br>
              <a:rPr lang="en-US" altLang="en-US">
                <a:solidFill>
                  <a:prstClr val="black"/>
                </a:solidFill>
              </a:rPr>
            </a:br>
            <a:r>
              <a:rPr lang="en-US" altLang="en-US">
                <a:solidFill>
                  <a:prstClr val="black"/>
                </a:solidFill>
              </a:rPr>
              <a:t>for each product sold to a customer.</a:t>
            </a:r>
          </a:p>
        </p:txBody>
      </p:sp>
      <p:sp>
        <p:nvSpPr>
          <p:cNvPr id="91147" name="Text Box 47"/>
          <p:cNvSpPr txBox="1">
            <a:spLocks noChangeArrowheads="1"/>
          </p:cNvSpPr>
          <p:nvPr/>
        </p:nvSpPr>
        <p:spPr bwMode="auto">
          <a:xfrm>
            <a:off x="3596644" y="5941983"/>
            <a:ext cx="2573012" cy="4001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4864" rIns="54864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  <a:latin typeface="Courier New" panose="02070309020205020404" pitchFamily="49" charset="0"/>
              </a:rPr>
              <a:t>orion.Order_Fact</a:t>
            </a:r>
          </a:p>
        </p:txBody>
      </p:sp>
      <p:cxnSp>
        <p:nvCxnSpPr>
          <p:cNvPr id="91148" name="Straight Arrow Connector 13"/>
          <p:cNvCxnSpPr>
            <a:cxnSpLocks noChangeShapeType="1"/>
          </p:cNvCxnSpPr>
          <p:nvPr/>
        </p:nvCxnSpPr>
        <p:spPr bwMode="auto">
          <a:xfrm rot="10800000" flipV="1">
            <a:off x="6907823" y="3834635"/>
            <a:ext cx="762000" cy="1524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1658816" y="2166352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not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exists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   (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orion.Order_Fact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Sales.Employee_ID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Order_Fact.Employee_ID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58551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619704" y="0"/>
            <a:ext cx="6642537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400" b="1" dirty="0">
                <a:latin typeface="+mn-lt"/>
              </a:rPr>
              <a:t>Correlated Subqueries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1" indent="0">
              <a:buNone/>
            </a:pPr>
            <a:r>
              <a:rPr lang="en-US" altLang="en-US" sz="2800" b="1" dirty="0"/>
              <a:t>Cannot be evaluated independently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Require values to be passed to the inner query from the outer query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Are evaluated for each row in the outer query.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A5F88A-CE66-4F3E-B845-937E917D6564}" type="slidenum">
              <a:rPr lang="en-US" altLang="en-US" sz="1400">
                <a:solidFill>
                  <a:prstClr val="black"/>
                </a:solidFill>
              </a:rPr>
              <a:pPr/>
              <a:t>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506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Correlated Subqueries</a:t>
            </a:r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24ED89-339B-4FD3-BAD4-D0CE99EDCD42}" type="slidenum">
              <a:rPr lang="en-US" altLang="en-US" sz="1400">
                <a:solidFill>
                  <a:prstClr val="black"/>
                </a:solidFill>
              </a:rPr>
              <a:pPr/>
              <a:t>20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64" name="Rectangle 48"/>
          <p:cNvSpPr>
            <a:spLocks noChangeArrowheads="1"/>
          </p:cNvSpPr>
          <p:nvPr/>
        </p:nvSpPr>
        <p:spPr bwMode="auto">
          <a:xfrm>
            <a:off x="2138364" y="1947863"/>
            <a:ext cx="7845425" cy="30480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lIns="50800" tIns="50800" rIns="50800" bIns="508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  <a:t>proc sql;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  <a:t>   select Employee_ID, Job_Title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  <a:t>      from orion.Sales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  <a:t>	 where not exists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  <a:t>	   (select *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  <a:t>            from orion.Order_Fact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  <a:t>            where Sales.Employee_ID=</a:t>
            </a:r>
            <a:b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</a:br>
            <a:r>
              <a:rPr lang="en-US" altLang="en-US" sz="2200" b="1">
                <a:solidFill>
                  <a:prstClr val="black"/>
                </a:solidFill>
                <a:latin typeface="Courier New" panose="02070309020205020404" pitchFamily="49" charset="0"/>
              </a:rPr>
              <a:t>                  Order_Fact.Employee_ID);</a:t>
            </a:r>
          </a:p>
        </p:txBody>
      </p:sp>
      <p:sp>
        <p:nvSpPr>
          <p:cNvPr id="92165" name="Rectangle 5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202113" y="4002088"/>
            <a:ext cx="4064000" cy="360362"/>
          </a:xfrm>
          <a:prstGeom prst="rect">
            <a:avLst/>
          </a:prstGeom>
          <a:solidFill>
            <a:srgbClr val="99CC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2166" name="Rectangle 5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211763" y="4337051"/>
            <a:ext cx="3727450" cy="360363"/>
          </a:xfrm>
          <a:prstGeom prst="rect">
            <a:avLst/>
          </a:prstGeom>
          <a:solidFill>
            <a:srgbClr val="99CC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cxnSp>
        <p:nvCxnSpPr>
          <p:cNvPr id="92167" name="AutoShape 4"/>
          <p:cNvCxnSpPr>
            <a:cxnSpLocks noChangeShapeType="1"/>
            <a:stCxn id="92168" idx="2"/>
          </p:cNvCxnSpPr>
          <p:nvPr/>
        </p:nvCxnSpPr>
        <p:spPr bwMode="auto">
          <a:xfrm rot="5400000">
            <a:off x="7354095" y="716757"/>
            <a:ext cx="639762" cy="35274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168" name="Text Box 7"/>
          <p:cNvSpPr txBox="1">
            <a:spLocks noChangeArrowheads="1"/>
          </p:cNvSpPr>
          <p:nvPr/>
        </p:nvSpPr>
        <p:spPr bwMode="auto">
          <a:xfrm>
            <a:off x="8521700" y="685800"/>
            <a:ext cx="1830388" cy="14605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prstClr val="black"/>
                </a:solidFill>
              </a:rPr>
              <a:t>Find Sales employees who exist here...</a:t>
            </a:r>
          </a:p>
        </p:txBody>
      </p:sp>
      <p:sp>
        <p:nvSpPr>
          <p:cNvPr id="92170" name="Text Box 42"/>
          <p:cNvSpPr txBox="1">
            <a:spLocks noChangeArrowheads="1"/>
          </p:cNvSpPr>
          <p:nvPr/>
        </p:nvSpPr>
        <p:spPr bwMode="auto">
          <a:xfrm>
            <a:off x="6367464" y="5064126"/>
            <a:ext cx="3152775" cy="4302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prstClr val="black"/>
                </a:solidFill>
              </a:rPr>
              <a:t>…but do </a:t>
            </a:r>
            <a:r>
              <a:rPr lang="en-US" altLang="en-US" sz="2200" b="1">
                <a:solidFill>
                  <a:prstClr val="black"/>
                </a:solidFill>
              </a:rPr>
              <a:t>not</a:t>
            </a:r>
            <a:r>
              <a:rPr lang="en-US" altLang="en-US" sz="2200">
                <a:solidFill>
                  <a:prstClr val="black"/>
                </a:solidFill>
              </a:rPr>
              <a:t> exist here.</a:t>
            </a:r>
          </a:p>
        </p:txBody>
      </p:sp>
      <p:cxnSp>
        <p:nvCxnSpPr>
          <p:cNvPr id="92171" name="AutoShape 43"/>
          <p:cNvCxnSpPr>
            <a:cxnSpLocks noChangeShapeType="1"/>
            <a:stCxn id="92170" idx="3"/>
          </p:cNvCxnSpPr>
          <p:nvPr/>
        </p:nvCxnSpPr>
        <p:spPr bwMode="auto">
          <a:xfrm flipH="1" flipV="1">
            <a:off x="7761288" y="3848101"/>
            <a:ext cx="1758950" cy="1431925"/>
          </a:xfrm>
          <a:prstGeom prst="bentConnector3">
            <a:avLst>
              <a:gd name="adj1" fmla="val -12991"/>
            </a:avLst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172" name="AutoShape 46"/>
          <p:cNvCxnSpPr>
            <a:cxnSpLocks noChangeShapeType="1"/>
            <a:stCxn id="92168" idx="1"/>
          </p:cNvCxnSpPr>
          <p:nvPr/>
        </p:nvCxnSpPr>
        <p:spPr bwMode="auto">
          <a:xfrm rot="10800000" flipV="1">
            <a:off x="2679701" y="1416050"/>
            <a:ext cx="5827713" cy="3829050"/>
          </a:xfrm>
          <a:prstGeom prst="bentConnector3">
            <a:avLst>
              <a:gd name="adj1" fmla="val 115935"/>
            </a:avLst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173" name="AutoShape 47"/>
          <p:cNvCxnSpPr>
            <a:cxnSpLocks noChangeShapeType="1"/>
            <a:stCxn id="92170" idx="1"/>
          </p:cNvCxnSpPr>
          <p:nvPr/>
        </p:nvCxnSpPr>
        <p:spPr bwMode="auto">
          <a:xfrm rot="10800000" flipV="1">
            <a:off x="4300539" y="5280025"/>
            <a:ext cx="2066925" cy="12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174" name="Rectangle 6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265488" y="2997201"/>
            <a:ext cx="2717800" cy="360363"/>
          </a:xfrm>
          <a:prstGeom prst="rect">
            <a:avLst/>
          </a:prstGeom>
          <a:solidFill>
            <a:srgbClr val="99CC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2175" name="Oval 65"/>
          <p:cNvSpPr>
            <a:spLocks noChangeArrowheads="1"/>
          </p:cNvSpPr>
          <p:nvPr/>
        </p:nvSpPr>
        <p:spPr bwMode="auto">
          <a:xfrm>
            <a:off x="2693989" y="4670425"/>
            <a:ext cx="1233487" cy="1233488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</a:endParaRPr>
          </a:p>
        </p:txBody>
      </p:sp>
      <p:sp>
        <p:nvSpPr>
          <p:cNvPr id="92176" name="Text Box 66"/>
          <p:cNvSpPr txBox="1">
            <a:spLocks noChangeArrowheads="1"/>
          </p:cNvSpPr>
          <p:nvPr/>
        </p:nvSpPr>
        <p:spPr bwMode="auto">
          <a:xfrm>
            <a:off x="1623508" y="5943570"/>
            <a:ext cx="1877437" cy="40011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FF"/>
                </a:solidFill>
                <a:latin typeface="Courier New" panose="02070309020205020404" pitchFamily="49" charset="0"/>
              </a:rPr>
              <a:t>orion.Sales</a:t>
            </a:r>
          </a:p>
        </p:txBody>
      </p:sp>
      <p:sp>
        <p:nvSpPr>
          <p:cNvPr id="92177" name="Oval 67" descr="Wide upward diagonal"/>
          <p:cNvSpPr>
            <a:spLocks noChangeArrowheads="1"/>
          </p:cNvSpPr>
          <p:nvPr/>
        </p:nvSpPr>
        <p:spPr bwMode="auto">
          <a:xfrm>
            <a:off x="2990850" y="4683125"/>
            <a:ext cx="1295400" cy="1219200"/>
          </a:xfrm>
          <a:prstGeom prst="ellipse">
            <a:avLst/>
          </a:prstGeom>
          <a:pattFill prst="wdUpDiag">
            <a:fgClr>
              <a:schemeClr val="bg1">
                <a:alpha val="50195"/>
              </a:schemeClr>
            </a:fgClr>
            <a:bgClr>
              <a:schemeClr val="folHlink">
                <a:alpha val="50195"/>
              </a:schemeClr>
            </a:bgClr>
          </a:patt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2178" name="Text Box 68"/>
          <p:cNvSpPr txBox="1">
            <a:spLocks noChangeArrowheads="1"/>
          </p:cNvSpPr>
          <p:nvPr/>
        </p:nvSpPr>
        <p:spPr bwMode="auto">
          <a:xfrm>
            <a:off x="3596644" y="5941983"/>
            <a:ext cx="2573012" cy="4001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4864" rIns="54864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prstClr val="black"/>
                </a:solidFill>
                <a:latin typeface="Courier New" panose="02070309020205020404" pitchFamily="49" charset="0"/>
              </a:rPr>
              <a:t>orion.Order_Fact</a:t>
            </a:r>
          </a:p>
        </p:txBody>
      </p:sp>
    </p:spTree>
    <p:extLst>
      <p:ext uri="{BB962C8B-B14F-4D97-AF65-F5344CB8AC3E}">
        <p14:creationId xmlns:p14="http://schemas.microsoft.com/office/powerpoint/2010/main" val="3368798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573" y="2068799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Example:  On the airline database, find the names of all navigators who are also managers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CC86-39AF-44DD-928B-B3F8DBB4EF7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77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1572" y="368514"/>
            <a:ext cx="90758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train.staffmaster;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train.supervisors;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25" y="2228372"/>
            <a:ext cx="4114800" cy="2508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525" y="2904590"/>
            <a:ext cx="4029075" cy="3124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3583" y="2228372"/>
            <a:ext cx="4114800" cy="27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583" y="3471327"/>
            <a:ext cx="40576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39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7676" y="132070"/>
            <a:ext cx="86097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distinct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jobcategory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train.supervisors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3642" y="504199"/>
            <a:ext cx="1400175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90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6997" y="122604"/>
            <a:ext cx="1025360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lastname,firstname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train.staffmaster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"NA"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jobcategory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train.supervisors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a.empid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b.empid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8391" y="4396055"/>
            <a:ext cx="2381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857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prstClr val="black"/>
                </a:solidFill>
                <a:latin typeface="Courier New" panose="02070309020205020404" pitchFamily="49" charset="0"/>
              </a:rPr>
              <a:t>Find the names of flight attendants who have not been scheduled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285" y="2706505"/>
            <a:ext cx="4572000" cy="2811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85" y="3242995"/>
            <a:ext cx="4000500" cy="2324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2066" y="2720204"/>
            <a:ext cx="4572000" cy="267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2066" y="3242995"/>
            <a:ext cx="437197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8808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6449" y="574667"/>
            <a:ext cx="1134267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lastname,firstname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train.flightattendants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not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exists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train.flightschedule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a.empid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		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s.empid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158" y="5043380"/>
            <a:ext cx="2400300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419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63629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latin typeface="+mn-lt"/>
              </a:rPr>
              <a:t>Example:</a:t>
            </a:r>
            <a:br>
              <a:rPr lang="en-US" altLang="en-US" dirty="0">
                <a:latin typeface="+mn-lt"/>
              </a:rPr>
            </a:br>
            <a:r>
              <a:rPr lang="en-US" altLang="en-US" dirty="0">
                <a:latin typeface="+mn-lt"/>
              </a:rPr>
              <a:t>Create a report listing the employee identifier and the first name followed by the last name for all </a:t>
            </a:r>
            <a:r>
              <a:rPr lang="en-US" altLang="en-US" b="1" dirty="0">
                <a:latin typeface="+mn-lt"/>
              </a:rPr>
              <a:t>managers </a:t>
            </a:r>
            <a:r>
              <a:rPr lang="en-US" altLang="en-US" dirty="0">
                <a:latin typeface="+mn-lt"/>
              </a:rPr>
              <a:t>in Australia.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DFC2B9-F763-4AE1-B2FF-B93CCABC9BCE}" type="slidenum">
              <a:rPr lang="en-US" altLang="en-US" sz="1400">
                <a:solidFill>
                  <a:prstClr val="black"/>
                </a:solidFill>
              </a:rPr>
              <a:pPr/>
              <a:t>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26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CC86-39AF-44DD-928B-B3F8DBB4EF7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68678" y="625461"/>
            <a:ext cx="11122269" cy="1277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4300" lvl="1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4546A"/>
              </a:buClr>
              <a:buSzPct val="70000"/>
            </a:pPr>
            <a:r>
              <a:rPr lang="en-US" altLang="en-US" dirty="0">
                <a:solidFill>
                  <a:prstClr val="black"/>
                </a:solidFill>
              </a:rPr>
              <a:t>Create a temporary table, </a:t>
            </a:r>
            <a:r>
              <a:rPr lang="en-US" altLang="en-US" sz="2800" b="1" dirty="0">
                <a:solidFill>
                  <a:prstClr val="black"/>
                </a:solidFill>
                <a:latin typeface="Courier New" panose="02070309020205020404" pitchFamily="49" charset="0"/>
              </a:rPr>
              <a:t>Supervisors</a:t>
            </a:r>
            <a:r>
              <a:rPr lang="en-US" altLang="en-US" dirty="0">
                <a:solidFill>
                  <a:prstClr val="black"/>
                </a:solidFill>
              </a:rPr>
              <a:t>, containing </a:t>
            </a:r>
            <a:r>
              <a:rPr lang="en-US" altLang="en-US" sz="2800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Employee_ID</a:t>
            </a:r>
            <a:r>
              <a:rPr lang="en-US" altLang="en-US" dirty="0">
                <a:solidFill>
                  <a:prstClr val="black"/>
                </a:solidFill>
              </a:rPr>
              <a:t> and </a:t>
            </a:r>
            <a:r>
              <a:rPr lang="en-US" altLang="en-US" sz="2800" b="1" dirty="0">
                <a:solidFill>
                  <a:prstClr val="black"/>
                </a:solidFill>
                <a:latin typeface="Courier New" panose="02070309020205020404" pitchFamily="49" charset="0"/>
              </a:rPr>
              <a:t>Country</a:t>
            </a:r>
            <a:r>
              <a:rPr lang="en-US" altLang="en-US" dirty="0">
                <a:solidFill>
                  <a:prstClr val="black"/>
                </a:solidFill>
              </a:rPr>
              <a:t> for all managers.</a:t>
            </a:r>
          </a:p>
          <a:p>
            <a:pPr marL="114300" lvl="1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4546A"/>
              </a:buClr>
              <a:buSzPct val="70000"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667" y="1749013"/>
            <a:ext cx="119329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work.Supervisors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distinct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Manager_Id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(Country)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Country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e,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e.Employee_Id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s.Manager_Id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e.employee_id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120103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120104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120260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120262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120668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120672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120679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120735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120736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120780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120782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120798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120800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121141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121143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supervisors;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18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2B05-C42E-46A2-8FB9-1E15997F1F1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437" y="328614"/>
            <a:ext cx="2705100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56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63629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latin typeface="+mn-lt"/>
              </a:rPr>
              <a:t>Example:</a:t>
            </a:r>
            <a:br>
              <a:rPr lang="en-US" altLang="en-US" dirty="0">
                <a:latin typeface="+mn-lt"/>
              </a:rPr>
            </a:br>
            <a:r>
              <a:rPr lang="en-US" altLang="en-US" dirty="0">
                <a:latin typeface="+mn-lt"/>
              </a:rPr>
              <a:t>Create a report listing the employee identifier and the first name followed by the last name for all </a:t>
            </a:r>
            <a:r>
              <a:rPr lang="en-US" altLang="en-US" b="1" dirty="0">
                <a:latin typeface="+mn-lt"/>
              </a:rPr>
              <a:t>managers </a:t>
            </a:r>
            <a:r>
              <a:rPr lang="en-US" altLang="en-US" dirty="0">
                <a:latin typeface="+mn-lt"/>
              </a:rPr>
              <a:t>in Australia.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DFC2B9-F763-4AE1-B2FF-B93CCABC9BCE}" type="slidenum">
              <a:rPr lang="en-US" altLang="en-US" sz="1400">
                <a:solidFill>
                  <a:prstClr val="black"/>
                </a:solidFill>
              </a:rPr>
              <a:pPr/>
              <a:t>6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815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138" y="65583"/>
            <a:ext cx="10515600" cy="959176"/>
          </a:xfrm>
        </p:spPr>
        <p:txBody>
          <a:bodyPr>
            <a:noAutofit/>
          </a:bodyPr>
          <a:lstStyle/>
          <a:p>
            <a:pPr marL="114300" lvl="1" indent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table </a:t>
            </a:r>
            <a:r>
              <a:rPr lang="en-US" alt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orion.Employee_Addresses</a:t>
            </a:r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contains </a:t>
            </a:r>
            <a:r>
              <a:rPr lang="en-US" alt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Employee_Name</a:t>
            </a:r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all employees, but the names are stored as Last, First.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CC86-39AF-44DD-928B-B3F8DBB4EF7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065" y="2469110"/>
            <a:ext cx="10220325" cy="35909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8448" y="1484598"/>
            <a:ext cx="1072794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6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559" y="2777252"/>
            <a:ext cx="10515600" cy="1132597"/>
          </a:xfrm>
        </p:spPr>
        <p:txBody>
          <a:bodyPr>
            <a:noAutofit/>
          </a:bodyPr>
          <a:lstStyle/>
          <a:p>
            <a:r>
              <a:rPr lang="en-US" altLang="en-US" sz="4400" dirty="0">
                <a:solidFill>
                  <a:prstClr val="black"/>
                </a:solidFill>
                <a:latin typeface="+mn-lt"/>
              </a:rPr>
              <a:t>Use the SCAN() function to separate first and last names then concatenate the pieces into First, Last order.</a:t>
            </a:r>
            <a:br>
              <a:rPr lang="en-US" altLang="en-US" sz="4400" dirty="0">
                <a:solidFill>
                  <a:prstClr val="black"/>
                </a:solidFill>
                <a:latin typeface="+mn-lt"/>
              </a:rPr>
            </a:br>
            <a:endParaRPr lang="en-US" sz="440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CC86-39AF-44DD-928B-B3F8DBB4EF7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028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87"/>
          <p:cNvSpPr>
            <a:spLocks noGrp="1" noChangeArrowheads="1"/>
          </p:cNvSpPr>
          <p:nvPr>
            <p:ph type="title"/>
          </p:nvPr>
        </p:nvSpPr>
        <p:spPr>
          <a:xfrm>
            <a:off x="838200" y="1"/>
            <a:ext cx="10515600" cy="861646"/>
          </a:xfrm>
        </p:spPr>
        <p:txBody>
          <a:bodyPr/>
          <a:lstStyle/>
          <a:p>
            <a:pPr eaLnBrk="1" hangingPunct="1"/>
            <a:r>
              <a:rPr lang="en-US" altLang="en-US" dirty="0"/>
              <a:t>The CATX Function</a:t>
            </a:r>
          </a:p>
        </p:txBody>
      </p:sp>
      <p:sp>
        <p:nvSpPr>
          <p:cNvPr id="54275" name="Rectangle 88"/>
          <p:cNvSpPr>
            <a:spLocks noGrp="1" noChangeArrowheads="1"/>
          </p:cNvSpPr>
          <p:nvPr>
            <p:ph idx="1"/>
          </p:nvPr>
        </p:nvSpPr>
        <p:spPr>
          <a:xfrm>
            <a:off x="750276" y="861647"/>
            <a:ext cx="10459915" cy="5722937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515938" algn="l"/>
                <a:tab pos="1484313" algn="l"/>
              </a:tabLst>
            </a:pPr>
            <a:r>
              <a:rPr lang="en-US" altLang="en-US" sz="2800" dirty="0"/>
              <a:t>The CATX function concatenates the values in </a:t>
            </a:r>
            <a:r>
              <a:rPr lang="en-US" altLang="en-US" sz="2800" i="1" dirty="0"/>
              <a:t>argument-1 </a:t>
            </a:r>
            <a:r>
              <a:rPr lang="en-US" altLang="en-US" sz="2800" dirty="0"/>
              <a:t>through </a:t>
            </a:r>
            <a:r>
              <a:rPr lang="en-US" altLang="en-US" sz="2800" i="1" dirty="0"/>
              <a:t>argument-n</a:t>
            </a:r>
            <a:r>
              <a:rPr lang="en-US" altLang="en-US" sz="2800" dirty="0"/>
              <a:t> by stripping leading and trailing spaces, and inserting the value of </a:t>
            </a:r>
            <a:r>
              <a:rPr lang="en-US" altLang="en-US" sz="2800" i="1" dirty="0"/>
              <a:t>argument-1</a:t>
            </a:r>
            <a:r>
              <a:rPr lang="en-US" altLang="en-US" sz="2800" dirty="0"/>
              <a:t> between each segment.</a:t>
            </a:r>
          </a:p>
          <a:p>
            <a:pPr marL="0" indent="0">
              <a:buNone/>
              <a:tabLst>
                <a:tab pos="515938" algn="l"/>
                <a:tab pos="1484313" algn="l"/>
              </a:tabLst>
            </a:pPr>
            <a:endParaRPr lang="en-US" altLang="en-US" sz="2800" dirty="0"/>
          </a:p>
          <a:p>
            <a:pPr marL="0" indent="0">
              <a:buNone/>
              <a:tabLst>
                <a:tab pos="515938" algn="l"/>
                <a:tab pos="1484313" algn="l"/>
              </a:tabLst>
            </a:pPr>
            <a:endParaRPr lang="en-US" altLang="en-US" sz="2800" dirty="0"/>
          </a:p>
          <a:p>
            <a:pPr marL="0" indent="0">
              <a:buNone/>
              <a:tabLst>
                <a:tab pos="515938" algn="l"/>
                <a:tab pos="1484313" algn="l"/>
              </a:tabLst>
            </a:pPr>
            <a:endParaRPr lang="en-US" altLang="en-US" sz="2800" dirty="0"/>
          </a:p>
          <a:p>
            <a:pPr marL="0" indent="0">
              <a:buNone/>
              <a:tabLst>
                <a:tab pos="515938" algn="l"/>
                <a:tab pos="1484313" algn="l"/>
              </a:tabLst>
            </a:pPr>
            <a:endParaRPr lang="en-US" altLang="en-US" sz="2800" dirty="0"/>
          </a:p>
          <a:p>
            <a:pPr marL="0" indent="0">
              <a:spcBef>
                <a:spcPct val="75000"/>
              </a:spcBef>
              <a:buNone/>
              <a:tabLst>
                <a:tab pos="515938" algn="l"/>
                <a:tab pos="1484313" algn="l"/>
              </a:tabLst>
            </a:pPr>
            <a:r>
              <a:rPr lang="en-US" altLang="en-US" sz="2800" i="1" dirty="0"/>
              <a:t>delimiter	</a:t>
            </a:r>
            <a:r>
              <a:rPr lang="en-US" altLang="en-US" sz="2800" dirty="0"/>
              <a:t>a character string that is used as a delimiter between concatenated arguments. </a:t>
            </a:r>
          </a:p>
          <a:p>
            <a:pPr marL="0" indent="0">
              <a:spcBef>
                <a:spcPct val="75000"/>
              </a:spcBef>
              <a:buNone/>
              <a:tabLst>
                <a:tab pos="515938" algn="l"/>
                <a:tab pos="1484313" algn="l"/>
              </a:tabLst>
            </a:pPr>
            <a:r>
              <a:rPr lang="en-US" altLang="en-US" sz="2800" i="1" dirty="0"/>
              <a:t>argument	</a:t>
            </a:r>
            <a:r>
              <a:rPr lang="en-US" altLang="en-US" sz="2800" dirty="0"/>
              <a:t>a character variable’s name, a character constant, or an expression yielding a character value.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6DC2B3-725B-4EE2-BAA6-057861BBF809}" type="slidenum">
              <a:rPr lang="en-US" altLang="en-US" sz="1400">
                <a:solidFill>
                  <a:prstClr val="black"/>
                </a:solidFill>
              </a:rPr>
              <a:pPr/>
              <a:t>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0138" name="Text Box 42"/>
          <p:cNvSpPr txBox="1">
            <a:spLocks noChangeArrowheads="1"/>
          </p:cNvSpPr>
          <p:nvPr/>
        </p:nvSpPr>
        <p:spPr bwMode="auto">
          <a:xfrm>
            <a:off x="2209800" y="3124201"/>
            <a:ext cx="8047038" cy="67786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CATX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(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delimiter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,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argument-1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,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argument-2&lt;, ...argument-n&gt;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9805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2"/>
  <p:tag name="SHAPETABLE" val="Group 8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4d2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4d2.sa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" val="YE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" val="YES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706</Words>
  <Application>Microsoft Office PowerPoint</Application>
  <PresentationFormat>Widescreen</PresentationFormat>
  <Paragraphs>198</Paragraphs>
  <Slides>26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Arial Narrow</vt:lpstr>
      <vt:lpstr>Calibri</vt:lpstr>
      <vt:lpstr>Calibri Light</vt:lpstr>
      <vt:lpstr>Courier New</vt:lpstr>
      <vt:lpstr>Lucida Console</vt:lpstr>
      <vt:lpstr>Times New Roman</vt:lpstr>
      <vt:lpstr>1_Office Theme</vt:lpstr>
      <vt:lpstr>PowerPoint Presentation</vt:lpstr>
      <vt:lpstr>Correlated Subqueries</vt:lpstr>
      <vt:lpstr>Example: Create a report listing the employee identifier and the first name followed by the last name for all managers in Australia.</vt:lpstr>
      <vt:lpstr>PowerPoint Presentation</vt:lpstr>
      <vt:lpstr>PowerPoint Presentation</vt:lpstr>
      <vt:lpstr>Example: Create a report listing the employee identifier and the first name followed by the last name for all managers in Australia.</vt:lpstr>
      <vt:lpstr>The table orion.Employee_Addresses contains Employee_Name for all employees, but the names are stored as Last, First. </vt:lpstr>
      <vt:lpstr>Use the SCAN() function to separate first and last names then concatenate the pieces into First, Last order. </vt:lpstr>
      <vt:lpstr>The CATX Function</vt:lpstr>
      <vt:lpstr>PowerPoint Presentation</vt:lpstr>
      <vt:lpstr>Creating Table Aliases</vt:lpstr>
      <vt:lpstr>Creating Table Aliases</vt:lpstr>
      <vt:lpstr>Create a report showing Employee_ID and Job_Title columns of all sales personnel who did not make any sales.</vt:lpstr>
      <vt:lpstr>PowerPoint Presentation</vt:lpstr>
      <vt:lpstr>The EXISTS and NOT EXISTS Condition</vt:lpstr>
      <vt:lpstr>Correlated Subqueries</vt:lpstr>
      <vt:lpstr>Correlated Subqueries</vt:lpstr>
      <vt:lpstr>Correlated Subqueries</vt:lpstr>
      <vt:lpstr>Correlated Subqueries</vt:lpstr>
      <vt:lpstr>Correlated Subqueries</vt:lpstr>
      <vt:lpstr>Example:  On the airline database, find the names of all navigators who are also managers</vt:lpstr>
      <vt:lpstr>PowerPoint Presentation</vt:lpstr>
      <vt:lpstr>PowerPoint Presentation</vt:lpstr>
      <vt:lpstr>PowerPoint Presentation</vt:lpstr>
      <vt:lpstr>Find the names of flight attendants who have not been scheduled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36</cp:revision>
  <dcterms:created xsi:type="dcterms:W3CDTF">2014-12-20T19:02:34Z</dcterms:created>
  <dcterms:modified xsi:type="dcterms:W3CDTF">2017-01-08T16:57:03Z</dcterms:modified>
</cp:coreProperties>
</file>