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85" r:id="rId2"/>
    <p:sldId id="263" r:id="rId3"/>
    <p:sldId id="284" r:id="rId4"/>
    <p:sldId id="264" r:id="rId5"/>
    <p:sldId id="266" r:id="rId6"/>
    <p:sldId id="286" r:id="rId7"/>
    <p:sldId id="279" r:id="rId8"/>
    <p:sldId id="287" r:id="rId9"/>
    <p:sldId id="288" r:id="rId10"/>
    <p:sldId id="289" r:id="rId11"/>
    <p:sldId id="267" r:id="rId12"/>
    <p:sldId id="290" r:id="rId13"/>
    <p:sldId id="268" r:id="rId14"/>
    <p:sldId id="269" r:id="rId15"/>
    <p:sldId id="291" r:id="rId16"/>
    <p:sldId id="292" r:id="rId17"/>
    <p:sldId id="29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4" end="17"/>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2" d="100"/>
          <a:sy n="92" d="100"/>
        </p:scale>
        <p:origin x="28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4030A7-491A-4F16-A30F-D188FE229E2F}" type="datetimeFigureOut">
              <a:rPr lang="en-US" smtClean="0"/>
              <a:t>1/9/2017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AA525B-08B3-4A52-92C8-BCB00E7707D3}" type="slidenum">
              <a:rPr lang="en-US" smtClean="0"/>
              <a:t>‹#›</a:t>
            </a:fld>
            <a:endParaRPr lang="en-US"/>
          </a:p>
        </p:txBody>
      </p:sp>
    </p:spTree>
    <p:extLst>
      <p:ext uri="{BB962C8B-B14F-4D97-AF65-F5344CB8AC3E}">
        <p14:creationId xmlns:p14="http://schemas.microsoft.com/office/powerpoint/2010/main" val="2932883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75B6E88-4F9B-4C3F-9760-88A30B0A74EA}" type="datetimeFigureOut">
              <a:rPr lang="en-US" smtClean="0"/>
              <a:t>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B1544-7794-4C7F-835B-38BF0EF64734}" type="slidenum">
              <a:rPr lang="en-US" smtClean="0"/>
              <a:t>‹#›</a:t>
            </a:fld>
            <a:endParaRPr lang="en-US"/>
          </a:p>
        </p:txBody>
      </p:sp>
    </p:spTree>
    <p:extLst>
      <p:ext uri="{BB962C8B-B14F-4D97-AF65-F5344CB8AC3E}">
        <p14:creationId xmlns:p14="http://schemas.microsoft.com/office/powerpoint/2010/main" val="1806906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5B6E88-4F9B-4C3F-9760-88A30B0A74EA}" type="datetimeFigureOut">
              <a:rPr lang="en-US" smtClean="0"/>
              <a:t>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B1544-7794-4C7F-835B-38BF0EF64734}" type="slidenum">
              <a:rPr lang="en-US" smtClean="0"/>
              <a:t>‹#›</a:t>
            </a:fld>
            <a:endParaRPr lang="en-US"/>
          </a:p>
        </p:txBody>
      </p:sp>
    </p:spTree>
    <p:extLst>
      <p:ext uri="{BB962C8B-B14F-4D97-AF65-F5344CB8AC3E}">
        <p14:creationId xmlns:p14="http://schemas.microsoft.com/office/powerpoint/2010/main" val="1885284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5B6E88-4F9B-4C3F-9760-88A30B0A74EA}" type="datetimeFigureOut">
              <a:rPr lang="en-US" smtClean="0"/>
              <a:t>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B1544-7794-4C7F-835B-38BF0EF64734}" type="slidenum">
              <a:rPr lang="en-US" smtClean="0"/>
              <a:t>‹#›</a:t>
            </a:fld>
            <a:endParaRPr lang="en-US"/>
          </a:p>
        </p:txBody>
      </p:sp>
    </p:spTree>
    <p:extLst>
      <p:ext uri="{BB962C8B-B14F-4D97-AF65-F5344CB8AC3E}">
        <p14:creationId xmlns:p14="http://schemas.microsoft.com/office/powerpoint/2010/main" val="9714089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7A777A9-13E2-4162-9DE3-7BD98783A56A}" type="datetime1">
              <a:rPr lang="en-US" smtClean="0"/>
              <a:t>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DAD3D2-0B90-4B44-B635-F49088802494}" type="slidenum">
              <a:rPr lang="en-US" smtClean="0"/>
              <a:pPr/>
              <a:t>‹#›</a:t>
            </a:fld>
            <a:endParaRPr lang="en-US" b="0">
              <a:latin typeface="Times New Roman" pitchFamily="18" charset="0"/>
            </a:endParaRPr>
          </a:p>
        </p:txBody>
      </p:sp>
    </p:spTree>
    <p:extLst>
      <p:ext uri="{BB962C8B-B14F-4D97-AF65-F5344CB8AC3E}">
        <p14:creationId xmlns:p14="http://schemas.microsoft.com/office/powerpoint/2010/main" val="2879361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5B6E88-4F9B-4C3F-9760-88A30B0A74EA}" type="datetimeFigureOut">
              <a:rPr lang="en-US" smtClean="0"/>
              <a:t>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B1544-7794-4C7F-835B-38BF0EF64734}" type="slidenum">
              <a:rPr lang="en-US" smtClean="0"/>
              <a:t>‹#›</a:t>
            </a:fld>
            <a:endParaRPr lang="en-US"/>
          </a:p>
        </p:txBody>
      </p:sp>
    </p:spTree>
    <p:extLst>
      <p:ext uri="{BB962C8B-B14F-4D97-AF65-F5344CB8AC3E}">
        <p14:creationId xmlns:p14="http://schemas.microsoft.com/office/powerpoint/2010/main" val="206998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5B6E88-4F9B-4C3F-9760-88A30B0A74EA}" type="datetimeFigureOut">
              <a:rPr lang="en-US" smtClean="0"/>
              <a:t>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B1544-7794-4C7F-835B-38BF0EF64734}" type="slidenum">
              <a:rPr lang="en-US" smtClean="0"/>
              <a:t>‹#›</a:t>
            </a:fld>
            <a:endParaRPr lang="en-US"/>
          </a:p>
        </p:txBody>
      </p:sp>
    </p:spTree>
    <p:extLst>
      <p:ext uri="{BB962C8B-B14F-4D97-AF65-F5344CB8AC3E}">
        <p14:creationId xmlns:p14="http://schemas.microsoft.com/office/powerpoint/2010/main" val="1053218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75B6E88-4F9B-4C3F-9760-88A30B0A74EA}" type="datetimeFigureOut">
              <a:rPr lang="en-US" smtClean="0"/>
              <a:t>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3B1544-7794-4C7F-835B-38BF0EF64734}" type="slidenum">
              <a:rPr lang="en-US" smtClean="0"/>
              <a:t>‹#›</a:t>
            </a:fld>
            <a:endParaRPr lang="en-US"/>
          </a:p>
        </p:txBody>
      </p:sp>
    </p:spTree>
    <p:extLst>
      <p:ext uri="{BB962C8B-B14F-4D97-AF65-F5344CB8AC3E}">
        <p14:creationId xmlns:p14="http://schemas.microsoft.com/office/powerpoint/2010/main" val="3802521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75B6E88-4F9B-4C3F-9760-88A30B0A74EA}" type="datetimeFigureOut">
              <a:rPr lang="en-US" smtClean="0"/>
              <a:t>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3B1544-7794-4C7F-835B-38BF0EF64734}" type="slidenum">
              <a:rPr lang="en-US" smtClean="0"/>
              <a:t>‹#›</a:t>
            </a:fld>
            <a:endParaRPr lang="en-US"/>
          </a:p>
        </p:txBody>
      </p:sp>
    </p:spTree>
    <p:extLst>
      <p:ext uri="{BB962C8B-B14F-4D97-AF65-F5344CB8AC3E}">
        <p14:creationId xmlns:p14="http://schemas.microsoft.com/office/powerpoint/2010/main" val="2341270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mn-lt"/>
              </a:defRPr>
            </a:lvl1pPr>
          </a:lstStyle>
          <a:p>
            <a:r>
              <a:rPr lang="en-US" dirty="0"/>
              <a:t>Click to edit Master title style</a:t>
            </a:r>
          </a:p>
        </p:txBody>
      </p:sp>
      <p:sp>
        <p:nvSpPr>
          <p:cNvPr id="3" name="Date Placeholder 2"/>
          <p:cNvSpPr>
            <a:spLocks noGrp="1"/>
          </p:cNvSpPr>
          <p:nvPr>
            <p:ph type="dt" sz="half" idx="10"/>
          </p:nvPr>
        </p:nvSpPr>
        <p:spPr/>
        <p:txBody>
          <a:bodyPr/>
          <a:lstStyle/>
          <a:p>
            <a:fld id="{575B6E88-4F9B-4C3F-9760-88A30B0A74EA}" type="datetimeFigureOut">
              <a:rPr lang="en-US" smtClean="0"/>
              <a:t>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3B1544-7794-4C7F-835B-38BF0EF64734}" type="slidenum">
              <a:rPr lang="en-US" smtClean="0"/>
              <a:t>‹#›</a:t>
            </a:fld>
            <a:endParaRPr lang="en-US"/>
          </a:p>
        </p:txBody>
      </p:sp>
    </p:spTree>
    <p:extLst>
      <p:ext uri="{BB962C8B-B14F-4D97-AF65-F5344CB8AC3E}">
        <p14:creationId xmlns:p14="http://schemas.microsoft.com/office/powerpoint/2010/main" val="2755886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5B6E88-4F9B-4C3F-9760-88A30B0A74EA}" type="datetimeFigureOut">
              <a:rPr lang="en-US" smtClean="0"/>
              <a:t>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3B1544-7794-4C7F-835B-38BF0EF64734}" type="slidenum">
              <a:rPr lang="en-US" smtClean="0"/>
              <a:t>‹#›</a:t>
            </a:fld>
            <a:endParaRPr lang="en-US"/>
          </a:p>
        </p:txBody>
      </p:sp>
    </p:spTree>
    <p:extLst>
      <p:ext uri="{BB962C8B-B14F-4D97-AF65-F5344CB8AC3E}">
        <p14:creationId xmlns:p14="http://schemas.microsoft.com/office/powerpoint/2010/main" val="3401903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75B6E88-4F9B-4C3F-9760-88A30B0A74EA}" type="datetimeFigureOut">
              <a:rPr lang="en-US" smtClean="0"/>
              <a:t>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3B1544-7794-4C7F-835B-38BF0EF64734}" type="slidenum">
              <a:rPr lang="en-US" smtClean="0"/>
              <a:t>‹#›</a:t>
            </a:fld>
            <a:endParaRPr lang="en-US"/>
          </a:p>
        </p:txBody>
      </p:sp>
    </p:spTree>
    <p:extLst>
      <p:ext uri="{BB962C8B-B14F-4D97-AF65-F5344CB8AC3E}">
        <p14:creationId xmlns:p14="http://schemas.microsoft.com/office/powerpoint/2010/main" val="2400843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75B6E88-4F9B-4C3F-9760-88A30B0A74EA}" type="datetimeFigureOut">
              <a:rPr lang="en-US" smtClean="0"/>
              <a:t>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3B1544-7794-4C7F-835B-38BF0EF64734}" type="slidenum">
              <a:rPr lang="en-US" smtClean="0"/>
              <a:t>‹#›</a:t>
            </a:fld>
            <a:endParaRPr lang="en-US"/>
          </a:p>
        </p:txBody>
      </p:sp>
    </p:spTree>
    <p:extLst>
      <p:ext uri="{BB962C8B-B14F-4D97-AF65-F5344CB8AC3E}">
        <p14:creationId xmlns:p14="http://schemas.microsoft.com/office/powerpoint/2010/main" val="2286178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5B6E88-4F9B-4C3F-9760-88A30B0A74EA}" type="datetimeFigureOut">
              <a:rPr lang="en-US" smtClean="0"/>
              <a:t>1/9/2017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3B1544-7794-4C7F-835B-38BF0EF64734}" type="slidenum">
              <a:rPr lang="en-US" smtClean="0"/>
              <a:t>‹#›</a:t>
            </a:fld>
            <a:endParaRPr lang="en-US"/>
          </a:p>
        </p:txBody>
      </p:sp>
    </p:spTree>
    <p:extLst>
      <p:ext uri="{BB962C8B-B14F-4D97-AF65-F5344CB8AC3E}">
        <p14:creationId xmlns:p14="http://schemas.microsoft.com/office/powerpoint/2010/main" val="34815449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 Id="rId5" Type="http://schemas.openxmlformats.org/officeDocument/2006/relationships/image" Target="../media/image11.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 Id="rId5" Type="http://schemas.openxmlformats.org/officeDocument/2006/relationships/image" Target="../media/image9.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 Id="rId5" Type="http://schemas.openxmlformats.org/officeDocument/2006/relationships/image" Target="../media/image8.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 Id="rId5" Type="http://schemas.openxmlformats.org/officeDocument/2006/relationships/image" Target="../media/image10.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2408" y="2184781"/>
            <a:ext cx="7565136" cy="1325563"/>
          </a:xfrm>
        </p:spPr>
        <p:txBody>
          <a:bodyPr/>
          <a:lstStyle/>
          <a:p>
            <a:r>
              <a:rPr lang="en-US" dirty="0"/>
              <a:t>Match-Merge in the Data Step</a:t>
            </a:r>
          </a:p>
        </p:txBody>
      </p:sp>
    </p:spTree>
    <p:extLst>
      <p:ext uri="{BB962C8B-B14F-4D97-AF65-F5344CB8AC3E}">
        <p14:creationId xmlns:p14="http://schemas.microsoft.com/office/powerpoint/2010/main" val="1277855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2862262" y="0"/>
            <a:ext cx="1895475" cy="3514725"/>
          </a:xfrm>
          <a:prstGeom prst="rect">
            <a:avLst/>
          </a:prstGeom>
        </p:spPr>
      </p:pic>
      <p:pic>
        <p:nvPicPr>
          <p:cNvPr id="4" name="Picture 3"/>
          <p:cNvPicPr>
            <a:picLocks noChangeAspect="1"/>
          </p:cNvPicPr>
          <p:nvPr/>
        </p:nvPicPr>
        <p:blipFill>
          <a:blip r:embed="rId3"/>
          <a:stretch>
            <a:fillRect/>
          </a:stretch>
        </p:blipFill>
        <p:spPr>
          <a:xfrm>
            <a:off x="8144256" y="0"/>
            <a:ext cx="914400" cy="2409825"/>
          </a:xfrm>
          <a:prstGeom prst="rect">
            <a:avLst/>
          </a:prstGeom>
        </p:spPr>
      </p:pic>
      <p:cxnSp>
        <p:nvCxnSpPr>
          <p:cNvPr id="5" name="Straight Arrow Connector 4"/>
          <p:cNvCxnSpPr/>
          <p:nvPr/>
        </p:nvCxnSpPr>
        <p:spPr>
          <a:xfrm flipV="1">
            <a:off x="4757737" y="632651"/>
            <a:ext cx="3389567" cy="9144"/>
          </a:xfrm>
          <a:prstGeom prst="straightConnector1">
            <a:avLst/>
          </a:prstGeom>
          <a:ln w="3810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6" name="Picture 5"/>
          <p:cNvPicPr>
            <a:picLocks noChangeAspect="1"/>
          </p:cNvPicPr>
          <p:nvPr/>
        </p:nvPicPr>
        <p:blipFill>
          <a:blip r:embed="rId4"/>
          <a:stretch>
            <a:fillRect/>
          </a:stretch>
        </p:blipFill>
        <p:spPr>
          <a:xfrm>
            <a:off x="4640328" y="879528"/>
            <a:ext cx="3621338" cy="237765"/>
          </a:xfrm>
          <a:prstGeom prst="rect">
            <a:avLst/>
          </a:prstGeom>
        </p:spPr>
      </p:pic>
      <p:pic>
        <p:nvPicPr>
          <p:cNvPr id="7" name="Picture 6"/>
          <p:cNvPicPr>
            <a:picLocks noChangeAspect="1"/>
          </p:cNvPicPr>
          <p:nvPr/>
        </p:nvPicPr>
        <p:blipFill>
          <a:blip r:embed="rId4"/>
          <a:stretch>
            <a:fillRect/>
          </a:stretch>
        </p:blipFill>
        <p:spPr>
          <a:xfrm>
            <a:off x="4640328" y="1204912"/>
            <a:ext cx="3621338" cy="237765"/>
          </a:xfrm>
          <a:prstGeom prst="rect">
            <a:avLst/>
          </a:prstGeom>
        </p:spPr>
      </p:pic>
      <p:pic>
        <p:nvPicPr>
          <p:cNvPr id="8" name="Picture 7"/>
          <p:cNvPicPr>
            <a:picLocks noChangeAspect="1"/>
          </p:cNvPicPr>
          <p:nvPr/>
        </p:nvPicPr>
        <p:blipFill>
          <a:blip r:embed="rId4"/>
          <a:stretch>
            <a:fillRect/>
          </a:stretch>
        </p:blipFill>
        <p:spPr>
          <a:xfrm>
            <a:off x="4640328" y="1688485"/>
            <a:ext cx="3621338" cy="237765"/>
          </a:xfrm>
          <a:prstGeom prst="rect">
            <a:avLst/>
          </a:prstGeom>
        </p:spPr>
      </p:pic>
      <p:sp>
        <p:nvSpPr>
          <p:cNvPr id="9" name="Rectangle 8"/>
          <p:cNvSpPr/>
          <p:nvPr/>
        </p:nvSpPr>
        <p:spPr>
          <a:xfrm>
            <a:off x="2862262" y="1926250"/>
            <a:ext cx="1895475" cy="1588475"/>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8144256" y="1996821"/>
            <a:ext cx="914400" cy="413004"/>
          </a:xfrm>
          <a:prstGeom prst="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2"/>
          <p:cNvSpPr>
            <a:spLocks noGrp="1"/>
          </p:cNvSpPr>
          <p:nvPr>
            <p:ph type="title"/>
          </p:nvPr>
        </p:nvSpPr>
        <p:spPr>
          <a:xfrm>
            <a:off x="7851455" y="4167430"/>
            <a:ext cx="2938503" cy="1325563"/>
          </a:xfrm>
        </p:spPr>
        <p:txBody>
          <a:bodyPr/>
          <a:lstStyle/>
          <a:p>
            <a:r>
              <a:rPr lang="en-US" dirty="0"/>
              <a:t>in=  Option</a:t>
            </a:r>
          </a:p>
        </p:txBody>
      </p:sp>
      <p:sp>
        <p:nvSpPr>
          <p:cNvPr id="2" name="Rectangle 1"/>
          <p:cNvSpPr/>
          <p:nvPr/>
        </p:nvSpPr>
        <p:spPr>
          <a:xfrm>
            <a:off x="3809999" y="4406646"/>
            <a:ext cx="6096000" cy="1754326"/>
          </a:xfrm>
          <a:prstGeom prst="rect">
            <a:avLst/>
          </a:prstGeom>
        </p:spPr>
        <p:txBody>
          <a:bodyPr>
            <a:spAutoFit/>
          </a:bodyPr>
          <a:lstStyle/>
          <a:p>
            <a:pPr lvl="0"/>
            <a:r>
              <a:rPr lang="en-US" b="1" dirty="0">
                <a:solidFill>
                  <a:srgbClr val="000080"/>
                </a:solidFill>
                <a:latin typeface="Lucida Console" panose="020B0609040504020204" pitchFamily="49" charset="0"/>
              </a:rPr>
              <a:t>data</a:t>
            </a:r>
            <a:r>
              <a:rPr lang="en-US" dirty="0">
                <a:solidFill>
                  <a:srgbClr val="000000"/>
                </a:solidFill>
                <a:latin typeface="Lucida Console" panose="020B0609040504020204" pitchFamily="49" charset="0"/>
              </a:rPr>
              <a:t> tot6;</a:t>
            </a:r>
          </a:p>
          <a:p>
            <a:pPr lvl="0"/>
            <a:r>
              <a:rPr lang="en-US" dirty="0">
                <a:solidFill>
                  <a:srgbClr val="0000FF"/>
                </a:solidFill>
                <a:latin typeface="Lucida Console" panose="020B0609040504020204" pitchFamily="49" charset="0"/>
              </a:rPr>
              <a:t>merge</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htwt</a:t>
            </a:r>
            <a:r>
              <a:rPr lang="en-US" dirty="0">
                <a:solidFill>
                  <a:srgbClr val="000000"/>
                </a:solidFill>
                <a:latin typeface="Lucida Console" panose="020B0609040504020204" pitchFamily="49" charset="0"/>
              </a:rPr>
              <a:t>(</a:t>
            </a:r>
            <a:r>
              <a:rPr lang="en-US" dirty="0">
                <a:solidFill>
                  <a:srgbClr val="0000FF"/>
                </a:solidFill>
                <a:latin typeface="Lucida Console" panose="020B0609040504020204" pitchFamily="49" charset="0"/>
              </a:rPr>
              <a:t>in</a:t>
            </a:r>
            <a:r>
              <a:rPr lang="en-US" dirty="0">
                <a:solidFill>
                  <a:srgbClr val="000000"/>
                </a:solidFill>
                <a:latin typeface="Lucida Console" panose="020B0609040504020204" pitchFamily="49" charset="0"/>
              </a:rPr>
              <a:t>=h) </a:t>
            </a:r>
            <a:r>
              <a:rPr lang="en-US" dirty="0" err="1">
                <a:solidFill>
                  <a:srgbClr val="000000"/>
                </a:solidFill>
                <a:latin typeface="Lucida Console" panose="020B0609040504020204" pitchFamily="49" charset="0"/>
              </a:rPr>
              <a:t>chol</a:t>
            </a:r>
            <a:r>
              <a:rPr lang="en-US" dirty="0">
                <a:solidFill>
                  <a:srgbClr val="000000"/>
                </a:solidFill>
                <a:latin typeface="Lucida Console" panose="020B0609040504020204" pitchFamily="49" charset="0"/>
              </a:rPr>
              <a:t>(</a:t>
            </a:r>
            <a:r>
              <a:rPr lang="en-US" dirty="0">
                <a:solidFill>
                  <a:srgbClr val="0000FF"/>
                </a:solidFill>
                <a:latin typeface="Lucida Console" panose="020B0609040504020204" pitchFamily="49" charset="0"/>
              </a:rPr>
              <a:t>in</a:t>
            </a:r>
            <a:r>
              <a:rPr lang="en-US" dirty="0">
                <a:solidFill>
                  <a:srgbClr val="000000"/>
                </a:solidFill>
                <a:latin typeface="Lucida Console" panose="020B0609040504020204" pitchFamily="49" charset="0"/>
              </a:rPr>
              <a:t>=c);</a:t>
            </a:r>
          </a:p>
          <a:p>
            <a:pPr lvl="0"/>
            <a:r>
              <a:rPr lang="en-US" dirty="0">
                <a:solidFill>
                  <a:srgbClr val="0000FF"/>
                </a:solidFill>
                <a:latin typeface="Lucida Console" panose="020B0609040504020204" pitchFamily="49" charset="0"/>
              </a:rPr>
              <a:t>if</a:t>
            </a:r>
            <a:r>
              <a:rPr lang="en-US" dirty="0">
                <a:solidFill>
                  <a:srgbClr val="000000"/>
                </a:solidFill>
                <a:latin typeface="Lucida Console" panose="020B0609040504020204" pitchFamily="49" charset="0"/>
              </a:rPr>
              <a:t> h and c;</a:t>
            </a:r>
          </a:p>
          <a:p>
            <a:pPr lvl="0"/>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pPr lvl="0"/>
            <a:r>
              <a:rPr lang="en-US" b="1" dirty="0">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print</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data</a:t>
            </a:r>
            <a:r>
              <a:rPr lang="en-US" dirty="0">
                <a:solidFill>
                  <a:srgbClr val="000000"/>
                </a:solidFill>
                <a:latin typeface="Lucida Console" panose="020B0609040504020204" pitchFamily="49" charset="0"/>
              </a:rPr>
              <a:t>=tot6 </a:t>
            </a:r>
            <a:r>
              <a:rPr lang="en-US" dirty="0">
                <a:solidFill>
                  <a:srgbClr val="0000FF"/>
                </a:solidFill>
                <a:latin typeface="Lucida Console" panose="020B0609040504020204" pitchFamily="49" charset="0"/>
              </a:rPr>
              <a:t>noobs</a:t>
            </a:r>
            <a:r>
              <a:rPr lang="en-US" dirty="0">
                <a:solidFill>
                  <a:srgbClr val="000000"/>
                </a:solidFill>
                <a:latin typeface="Lucida Console" panose="020B0609040504020204" pitchFamily="49" charset="0"/>
              </a:rPr>
              <a:t>;</a:t>
            </a:r>
          </a:p>
          <a:p>
            <a:pPr lvl="0"/>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endParaRPr lang="en-US" dirty="0">
              <a:solidFill>
                <a:prstClr val="black"/>
              </a:solidFill>
            </a:endParaRPr>
          </a:p>
        </p:txBody>
      </p:sp>
      <p:pic>
        <p:nvPicPr>
          <p:cNvPr id="15" name="Picture 14"/>
          <p:cNvPicPr>
            <a:picLocks noChangeAspect="1"/>
          </p:cNvPicPr>
          <p:nvPr/>
        </p:nvPicPr>
        <p:blipFill>
          <a:blip r:embed="rId5"/>
          <a:stretch>
            <a:fillRect/>
          </a:stretch>
        </p:blipFill>
        <p:spPr>
          <a:xfrm>
            <a:off x="621760" y="4406646"/>
            <a:ext cx="2057400" cy="1666875"/>
          </a:xfrm>
          <a:prstGeom prst="rect">
            <a:avLst/>
          </a:prstGeom>
        </p:spPr>
      </p:pic>
    </p:spTree>
    <p:extLst>
      <p:ext uri="{BB962C8B-B14F-4D97-AF65-F5344CB8AC3E}">
        <p14:creationId xmlns:p14="http://schemas.microsoft.com/office/powerpoint/2010/main" val="1433579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6854" y="1"/>
            <a:ext cx="3989895" cy="560439"/>
          </a:xfrm>
        </p:spPr>
        <p:txBody>
          <a:bodyPr>
            <a:noAutofit/>
          </a:bodyPr>
          <a:lstStyle/>
          <a:p>
            <a:r>
              <a:rPr lang="en-US" sz="3200" dirty="0"/>
              <a:t>Three Data Sets</a:t>
            </a:r>
          </a:p>
        </p:txBody>
      </p:sp>
      <p:sp>
        <p:nvSpPr>
          <p:cNvPr id="4" name="Rectangle 3"/>
          <p:cNvSpPr/>
          <p:nvPr/>
        </p:nvSpPr>
        <p:spPr>
          <a:xfrm>
            <a:off x="452063" y="560440"/>
            <a:ext cx="8876872" cy="5909310"/>
          </a:xfrm>
          <a:prstGeom prst="rect">
            <a:avLst/>
          </a:prstGeom>
        </p:spPr>
        <p:txBody>
          <a:bodyPr wrap="square">
            <a:spAutoFit/>
          </a:bodyPr>
          <a:lstStyle/>
          <a:p>
            <a:r>
              <a:rPr lang="en-US" sz="1400" b="1" dirty="0">
                <a:solidFill>
                  <a:srgbClr val="000080"/>
                </a:solidFill>
                <a:latin typeface="Lucida Console" panose="020B0609040504020204" pitchFamily="49" charset="0"/>
              </a:rPr>
              <a:t>data</a:t>
            </a:r>
            <a:r>
              <a:rPr lang="en-US" sz="1400" dirty="0">
                <a:solidFill>
                  <a:srgbClr val="000000"/>
                </a:solidFill>
                <a:latin typeface="Lucida Console" panose="020B0609040504020204" pitchFamily="49" charset="0"/>
              </a:rPr>
              <a:t> </a:t>
            </a:r>
            <a:r>
              <a:rPr lang="en-US" sz="1400" dirty="0" err="1">
                <a:solidFill>
                  <a:srgbClr val="000000"/>
                </a:solidFill>
                <a:latin typeface="Lucida Console" panose="020B0609040504020204" pitchFamily="49" charset="0"/>
              </a:rPr>
              <a:t>htwt</a:t>
            </a:r>
            <a:r>
              <a:rPr lang="en-US" sz="1400" dirty="0">
                <a:solidFill>
                  <a:srgbClr val="000000"/>
                </a:solidFill>
                <a:latin typeface="Lucida Console" panose="020B0609040504020204" pitchFamily="49" charset="0"/>
              </a:rPr>
              <a:t>;</a:t>
            </a:r>
          </a:p>
          <a:p>
            <a:r>
              <a:rPr lang="en-US" sz="1400" dirty="0">
                <a:solidFill>
                  <a:srgbClr val="0000FF"/>
                </a:solidFill>
                <a:latin typeface="Lucida Console" panose="020B0609040504020204" pitchFamily="49" charset="0"/>
              </a:rPr>
              <a:t>length</a:t>
            </a:r>
            <a:r>
              <a:rPr lang="en-US" sz="1400" dirty="0">
                <a:solidFill>
                  <a:srgbClr val="000000"/>
                </a:solidFill>
                <a:latin typeface="Lucida Console" panose="020B0609040504020204" pitchFamily="49" charset="0"/>
              </a:rPr>
              <a:t> id </a:t>
            </a:r>
            <a:r>
              <a:rPr lang="en-US" sz="1400" b="1" dirty="0">
                <a:solidFill>
                  <a:srgbClr val="008080"/>
                </a:solidFill>
                <a:latin typeface="Lucida Console" panose="020B0609040504020204" pitchFamily="49" charset="0"/>
              </a:rPr>
              <a:t>8</a:t>
            </a:r>
            <a:r>
              <a:rPr lang="en-US" sz="1400" dirty="0">
                <a:solidFill>
                  <a:srgbClr val="000000"/>
                </a:solidFill>
                <a:latin typeface="Lucida Console" panose="020B0609040504020204" pitchFamily="49" charset="0"/>
              </a:rPr>
              <a:t>;</a:t>
            </a:r>
          </a:p>
          <a:p>
            <a:r>
              <a:rPr lang="en-US" sz="1400" dirty="0">
                <a:solidFill>
                  <a:srgbClr val="0000FF"/>
                </a:solidFill>
                <a:latin typeface="Lucida Console" panose="020B0609040504020204" pitchFamily="49" charset="0"/>
              </a:rPr>
              <a:t>input</a:t>
            </a:r>
            <a:r>
              <a:rPr lang="en-US" sz="1400" dirty="0">
                <a:solidFill>
                  <a:srgbClr val="000000"/>
                </a:solidFill>
                <a:latin typeface="Lucida Console" panose="020B0609040504020204" pitchFamily="49" charset="0"/>
              </a:rPr>
              <a:t> height weight id @@;</a:t>
            </a:r>
          </a:p>
          <a:p>
            <a:r>
              <a:rPr lang="en-US" sz="1400" dirty="0" err="1">
                <a:solidFill>
                  <a:srgbClr val="0000FF"/>
                </a:solidFill>
                <a:latin typeface="Lucida Console" panose="020B0609040504020204" pitchFamily="49" charset="0"/>
              </a:rPr>
              <a:t>datalines</a:t>
            </a:r>
            <a:r>
              <a:rPr lang="en-US" sz="1400" dirty="0">
                <a:solidFill>
                  <a:srgbClr val="000000"/>
                </a:solidFill>
                <a:latin typeface="Lucida Console" panose="020B0609040504020204" pitchFamily="49" charset="0"/>
              </a:rPr>
              <a:t>;</a:t>
            </a:r>
          </a:p>
          <a:p>
            <a:r>
              <a:rPr lang="en-US" sz="1400" dirty="0">
                <a:solidFill>
                  <a:srgbClr val="000000"/>
                </a:solidFill>
                <a:latin typeface="Lucida Console" panose="020B0609040504020204" pitchFamily="49" charset="0"/>
              </a:rPr>
              <a:t>56.50 98 1 62.25 145 2 62.50 128 3 64.75 119 4  </a:t>
            </a:r>
          </a:p>
          <a:p>
            <a:r>
              <a:rPr lang="en-US" sz="1400" dirty="0">
                <a:solidFill>
                  <a:srgbClr val="000000"/>
                </a:solidFill>
                <a:latin typeface="Lucida Console" panose="020B0609040504020204" pitchFamily="49" charset="0"/>
              </a:rPr>
              <a:t>68.75 144 5 60.00 117 6 63.00 156 9 63.00 134 10 </a:t>
            </a:r>
          </a:p>
          <a:p>
            <a:r>
              <a:rPr lang="en-US" sz="1400" dirty="0">
                <a:solidFill>
                  <a:srgbClr val="000000"/>
                </a:solidFill>
                <a:latin typeface="Lucida Console" panose="020B0609040504020204" pitchFamily="49" charset="0"/>
              </a:rPr>
              <a:t>;</a:t>
            </a:r>
          </a:p>
          <a:p>
            <a:r>
              <a:rPr lang="en-US" sz="1400" b="1" dirty="0">
                <a:solidFill>
                  <a:srgbClr val="000080"/>
                </a:solidFill>
                <a:latin typeface="Lucida Console" panose="020B0609040504020204" pitchFamily="49" charset="0"/>
              </a:rPr>
              <a:t>run</a:t>
            </a:r>
            <a:r>
              <a:rPr lang="en-US" sz="1400" dirty="0">
                <a:solidFill>
                  <a:srgbClr val="000000"/>
                </a:solidFill>
                <a:latin typeface="Lucida Console" panose="020B0609040504020204" pitchFamily="49" charset="0"/>
              </a:rPr>
              <a:t>;</a:t>
            </a:r>
          </a:p>
          <a:p>
            <a:r>
              <a:rPr lang="en-US" sz="1400" b="1" dirty="0">
                <a:solidFill>
                  <a:srgbClr val="000080"/>
                </a:solidFill>
                <a:latin typeface="Lucida Console" panose="020B0609040504020204" pitchFamily="49" charset="0"/>
              </a:rPr>
              <a:t>data</a:t>
            </a:r>
            <a:r>
              <a:rPr lang="en-US" sz="1400" dirty="0">
                <a:solidFill>
                  <a:srgbClr val="000000"/>
                </a:solidFill>
                <a:latin typeface="Lucida Console" panose="020B0609040504020204" pitchFamily="49" charset="0"/>
              </a:rPr>
              <a:t> </a:t>
            </a:r>
            <a:r>
              <a:rPr lang="en-US" sz="1400" dirty="0" err="1">
                <a:solidFill>
                  <a:srgbClr val="000000"/>
                </a:solidFill>
                <a:latin typeface="Lucida Console" panose="020B0609040504020204" pitchFamily="49" charset="0"/>
              </a:rPr>
              <a:t>chol</a:t>
            </a:r>
            <a:r>
              <a:rPr lang="en-US" sz="1400" dirty="0">
                <a:solidFill>
                  <a:srgbClr val="000000"/>
                </a:solidFill>
                <a:latin typeface="Lucida Console" panose="020B0609040504020204" pitchFamily="49" charset="0"/>
              </a:rPr>
              <a:t>;</a:t>
            </a:r>
          </a:p>
          <a:p>
            <a:r>
              <a:rPr lang="en-US" sz="1400" dirty="0">
                <a:solidFill>
                  <a:srgbClr val="0000FF"/>
                </a:solidFill>
                <a:latin typeface="Lucida Console" panose="020B0609040504020204" pitchFamily="49" charset="0"/>
              </a:rPr>
              <a:t>length</a:t>
            </a:r>
            <a:r>
              <a:rPr lang="en-US" sz="1400" dirty="0">
                <a:solidFill>
                  <a:srgbClr val="000000"/>
                </a:solidFill>
                <a:latin typeface="Lucida Console" panose="020B0609040504020204" pitchFamily="49" charset="0"/>
              </a:rPr>
              <a:t> id </a:t>
            </a:r>
            <a:r>
              <a:rPr lang="en-US" sz="1400" b="1" dirty="0">
                <a:solidFill>
                  <a:srgbClr val="008080"/>
                </a:solidFill>
                <a:latin typeface="Lucida Console" panose="020B0609040504020204" pitchFamily="49" charset="0"/>
              </a:rPr>
              <a:t>8</a:t>
            </a:r>
            <a:r>
              <a:rPr lang="en-US" sz="1400" dirty="0">
                <a:solidFill>
                  <a:srgbClr val="000000"/>
                </a:solidFill>
                <a:latin typeface="Lucida Console" panose="020B0609040504020204" pitchFamily="49" charset="0"/>
              </a:rPr>
              <a:t>;</a:t>
            </a:r>
          </a:p>
          <a:p>
            <a:r>
              <a:rPr lang="en-US" sz="1400" dirty="0">
                <a:solidFill>
                  <a:srgbClr val="0000FF"/>
                </a:solidFill>
                <a:latin typeface="Lucida Console" panose="020B0609040504020204" pitchFamily="49" charset="0"/>
              </a:rPr>
              <a:t>input</a:t>
            </a:r>
            <a:r>
              <a:rPr lang="en-US" sz="1400" dirty="0">
                <a:solidFill>
                  <a:srgbClr val="000000"/>
                </a:solidFill>
                <a:latin typeface="Lucida Console" panose="020B0609040504020204" pitchFamily="49" charset="0"/>
              </a:rPr>
              <a:t> </a:t>
            </a:r>
            <a:r>
              <a:rPr lang="en-US" sz="1400" dirty="0" err="1">
                <a:solidFill>
                  <a:srgbClr val="000000"/>
                </a:solidFill>
                <a:latin typeface="Lucida Console" panose="020B0609040504020204" pitchFamily="49" charset="0"/>
              </a:rPr>
              <a:t>chol</a:t>
            </a:r>
            <a:r>
              <a:rPr lang="en-US" sz="1400" dirty="0">
                <a:solidFill>
                  <a:srgbClr val="000000"/>
                </a:solidFill>
                <a:latin typeface="Lucida Console" panose="020B0609040504020204" pitchFamily="49" charset="0"/>
              </a:rPr>
              <a:t> id @@;</a:t>
            </a:r>
          </a:p>
          <a:p>
            <a:r>
              <a:rPr lang="en-US" sz="1400" dirty="0" err="1">
                <a:solidFill>
                  <a:srgbClr val="0000FF"/>
                </a:solidFill>
                <a:latin typeface="Lucida Console" panose="020B0609040504020204" pitchFamily="49" charset="0"/>
              </a:rPr>
              <a:t>datalines</a:t>
            </a:r>
            <a:r>
              <a:rPr lang="en-US" sz="1400" dirty="0">
                <a:solidFill>
                  <a:srgbClr val="000000"/>
                </a:solidFill>
                <a:latin typeface="Lucida Console" panose="020B0609040504020204" pitchFamily="49" charset="0"/>
              </a:rPr>
              <a:t>;</a:t>
            </a:r>
          </a:p>
          <a:p>
            <a:r>
              <a:rPr lang="en-US" sz="1400" dirty="0">
                <a:solidFill>
                  <a:srgbClr val="000000"/>
                </a:solidFill>
                <a:latin typeface="Lucida Console" panose="020B0609040504020204" pitchFamily="49" charset="0"/>
              </a:rPr>
              <a:t>215 1 145 2 281 3 335 4 196 7 </a:t>
            </a:r>
          </a:p>
          <a:p>
            <a:r>
              <a:rPr lang="en-US" sz="1400" dirty="0">
                <a:solidFill>
                  <a:srgbClr val="000000"/>
                </a:solidFill>
                <a:latin typeface="Lucida Console" panose="020B0609040504020204" pitchFamily="49" charset="0"/>
              </a:rPr>
              <a:t>;</a:t>
            </a:r>
          </a:p>
          <a:p>
            <a:r>
              <a:rPr lang="en-US" sz="1400" b="1" dirty="0">
                <a:solidFill>
                  <a:srgbClr val="000080"/>
                </a:solidFill>
                <a:latin typeface="Lucida Console" panose="020B0609040504020204" pitchFamily="49" charset="0"/>
              </a:rPr>
              <a:t>run</a:t>
            </a:r>
            <a:r>
              <a:rPr lang="en-US" sz="1400" dirty="0">
                <a:solidFill>
                  <a:srgbClr val="000000"/>
                </a:solidFill>
                <a:latin typeface="Lucida Console" panose="020B0609040504020204" pitchFamily="49" charset="0"/>
              </a:rPr>
              <a:t>;</a:t>
            </a:r>
          </a:p>
          <a:p>
            <a:r>
              <a:rPr lang="en-US" sz="1400" b="1" dirty="0">
                <a:solidFill>
                  <a:srgbClr val="000080"/>
                </a:solidFill>
                <a:latin typeface="Lucida Console" panose="020B0609040504020204" pitchFamily="49" charset="0"/>
              </a:rPr>
              <a:t>data</a:t>
            </a:r>
            <a:r>
              <a:rPr lang="en-US" sz="1400" dirty="0">
                <a:solidFill>
                  <a:srgbClr val="000000"/>
                </a:solidFill>
                <a:latin typeface="Lucida Console" panose="020B0609040504020204" pitchFamily="49" charset="0"/>
              </a:rPr>
              <a:t> </a:t>
            </a:r>
            <a:r>
              <a:rPr lang="en-US" sz="1400" dirty="0" err="1">
                <a:solidFill>
                  <a:srgbClr val="000000"/>
                </a:solidFill>
                <a:latin typeface="Lucida Console" panose="020B0609040504020204" pitchFamily="49" charset="0"/>
              </a:rPr>
              <a:t>bp</a:t>
            </a:r>
            <a:r>
              <a:rPr lang="en-US" sz="1400" dirty="0">
                <a:solidFill>
                  <a:srgbClr val="000000"/>
                </a:solidFill>
                <a:latin typeface="Lucida Console" panose="020B0609040504020204" pitchFamily="49" charset="0"/>
              </a:rPr>
              <a:t>;</a:t>
            </a:r>
          </a:p>
          <a:p>
            <a:r>
              <a:rPr lang="en-US" sz="1400" dirty="0">
                <a:solidFill>
                  <a:srgbClr val="0000FF"/>
                </a:solidFill>
                <a:latin typeface="Lucida Console" panose="020B0609040504020204" pitchFamily="49" charset="0"/>
              </a:rPr>
              <a:t>length</a:t>
            </a:r>
            <a:r>
              <a:rPr lang="en-US" sz="1400" dirty="0">
                <a:solidFill>
                  <a:srgbClr val="000000"/>
                </a:solidFill>
                <a:latin typeface="Lucida Console" panose="020B0609040504020204" pitchFamily="49" charset="0"/>
              </a:rPr>
              <a:t> id </a:t>
            </a:r>
            <a:r>
              <a:rPr lang="en-US" sz="1400" b="1" dirty="0">
                <a:solidFill>
                  <a:srgbClr val="008080"/>
                </a:solidFill>
                <a:latin typeface="Lucida Console" panose="020B0609040504020204" pitchFamily="49" charset="0"/>
              </a:rPr>
              <a:t>8</a:t>
            </a:r>
            <a:r>
              <a:rPr lang="en-US" sz="1400" dirty="0">
                <a:solidFill>
                  <a:srgbClr val="000000"/>
                </a:solidFill>
                <a:latin typeface="Lucida Console" panose="020B0609040504020204" pitchFamily="49" charset="0"/>
              </a:rPr>
              <a:t>;</a:t>
            </a:r>
          </a:p>
          <a:p>
            <a:r>
              <a:rPr lang="en-US" sz="1400" dirty="0">
                <a:solidFill>
                  <a:srgbClr val="0000FF"/>
                </a:solidFill>
                <a:latin typeface="Lucida Console" panose="020B0609040504020204" pitchFamily="49" charset="0"/>
              </a:rPr>
              <a:t>input</a:t>
            </a:r>
            <a:r>
              <a:rPr lang="en-US" sz="1400" dirty="0">
                <a:solidFill>
                  <a:srgbClr val="000000"/>
                </a:solidFill>
                <a:latin typeface="Lucida Console" panose="020B0609040504020204" pitchFamily="49" charset="0"/>
              </a:rPr>
              <a:t> </a:t>
            </a:r>
            <a:r>
              <a:rPr lang="en-US" sz="1400" dirty="0" err="1">
                <a:solidFill>
                  <a:srgbClr val="000000"/>
                </a:solidFill>
                <a:latin typeface="Lucida Console" panose="020B0609040504020204" pitchFamily="49" charset="0"/>
              </a:rPr>
              <a:t>dbp</a:t>
            </a:r>
            <a:r>
              <a:rPr lang="en-US" sz="1400" dirty="0">
                <a:solidFill>
                  <a:srgbClr val="000000"/>
                </a:solidFill>
                <a:latin typeface="Lucida Console" panose="020B0609040504020204" pitchFamily="49" charset="0"/>
              </a:rPr>
              <a:t> </a:t>
            </a:r>
            <a:r>
              <a:rPr lang="en-US" sz="1400" dirty="0" err="1">
                <a:solidFill>
                  <a:srgbClr val="000000"/>
                </a:solidFill>
                <a:latin typeface="Lucida Console" panose="020B0609040504020204" pitchFamily="49" charset="0"/>
              </a:rPr>
              <a:t>sbp</a:t>
            </a:r>
            <a:r>
              <a:rPr lang="en-US" sz="1400" dirty="0">
                <a:solidFill>
                  <a:srgbClr val="000000"/>
                </a:solidFill>
                <a:latin typeface="Lucida Console" panose="020B0609040504020204" pitchFamily="49" charset="0"/>
              </a:rPr>
              <a:t> id @@;</a:t>
            </a:r>
          </a:p>
          <a:p>
            <a:r>
              <a:rPr lang="en-US" sz="1400" dirty="0" err="1">
                <a:solidFill>
                  <a:srgbClr val="0000FF"/>
                </a:solidFill>
                <a:latin typeface="Lucida Console" panose="020B0609040504020204" pitchFamily="49" charset="0"/>
              </a:rPr>
              <a:t>datalines</a:t>
            </a:r>
            <a:r>
              <a:rPr lang="en-US" sz="1400" dirty="0">
                <a:solidFill>
                  <a:srgbClr val="000000"/>
                </a:solidFill>
                <a:latin typeface="Lucida Console" panose="020B0609040504020204" pitchFamily="49" charset="0"/>
              </a:rPr>
              <a:t>;</a:t>
            </a:r>
          </a:p>
          <a:p>
            <a:r>
              <a:rPr lang="en-US" sz="1400" dirty="0">
                <a:solidFill>
                  <a:srgbClr val="000000"/>
                </a:solidFill>
                <a:latin typeface="Lucida Console" panose="020B0609040504020204" pitchFamily="49" charset="0"/>
              </a:rPr>
              <a:t>83 125 1 73 108 4  71 108 5 79 116 6 </a:t>
            </a:r>
          </a:p>
          <a:p>
            <a:r>
              <a:rPr lang="en-US" sz="1400" dirty="0">
                <a:solidFill>
                  <a:srgbClr val="000000"/>
                </a:solidFill>
                <a:latin typeface="Lucida Console" panose="020B0609040504020204" pitchFamily="49" charset="0"/>
              </a:rPr>
              <a:t>89 170 7 80 120 8 70 108 9 79 123 10 </a:t>
            </a:r>
          </a:p>
          <a:p>
            <a:r>
              <a:rPr lang="en-US" sz="1400" dirty="0">
                <a:solidFill>
                  <a:srgbClr val="000000"/>
                </a:solidFill>
                <a:latin typeface="Lucida Console" panose="020B0609040504020204" pitchFamily="49" charset="0"/>
              </a:rPr>
              <a:t>;</a:t>
            </a:r>
          </a:p>
          <a:p>
            <a:r>
              <a:rPr lang="en-US" sz="1400" b="1" dirty="0">
                <a:solidFill>
                  <a:srgbClr val="000080"/>
                </a:solidFill>
                <a:latin typeface="Lucida Console" panose="020B0609040504020204" pitchFamily="49" charset="0"/>
              </a:rPr>
              <a:t>run</a:t>
            </a:r>
            <a:r>
              <a:rPr lang="en-US" sz="1400" dirty="0">
                <a:solidFill>
                  <a:srgbClr val="000000"/>
                </a:solidFill>
                <a:latin typeface="Lucida Console" panose="020B0609040504020204" pitchFamily="49" charset="0"/>
              </a:rPr>
              <a:t>;</a:t>
            </a:r>
          </a:p>
          <a:p>
            <a:endParaRPr lang="en-US" sz="1400" dirty="0">
              <a:solidFill>
                <a:srgbClr val="000000"/>
              </a:solidFill>
              <a:latin typeface="Lucida Console" panose="020B0609040504020204" pitchFamily="49" charset="0"/>
            </a:endParaRPr>
          </a:p>
          <a:p>
            <a:r>
              <a:rPr lang="en-US" sz="1400" b="1" dirty="0">
                <a:solidFill>
                  <a:srgbClr val="000080"/>
                </a:solidFill>
                <a:latin typeface="Lucida Console" panose="020B0609040504020204" pitchFamily="49" charset="0"/>
              </a:rPr>
              <a:t>proc</a:t>
            </a:r>
            <a:r>
              <a:rPr lang="en-US" sz="1400" dirty="0">
                <a:solidFill>
                  <a:srgbClr val="000000"/>
                </a:solidFill>
                <a:latin typeface="Lucida Console" panose="020B0609040504020204" pitchFamily="49" charset="0"/>
              </a:rPr>
              <a:t> </a:t>
            </a:r>
            <a:r>
              <a:rPr lang="en-US" sz="1400" b="1" dirty="0">
                <a:solidFill>
                  <a:srgbClr val="000080"/>
                </a:solidFill>
                <a:latin typeface="Lucida Console" panose="020B0609040504020204" pitchFamily="49" charset="0"/>
              </a:rPr>
              <a:t>print</a:t>
            </a:r>
            <a:r>
              <a:rPr lang="en-US" sz="1400" dirty="0">
                <a:solidFill>
                  <a:srgbClr val="000000"/>
                </a:solidFill>
                <a:latin typeface="Lucida Console" panose="020B0609040504020204" pitchFamily="49" charset="0"/>
              </a:rPr>
              <a:t> </a:t>
            </a:r>
            <a:r>
              <a:rPr lang="en-US" sz="1400" dirty="0">
                <a:solidFill>
                  <a:srgbClr val="0000FF"/>
                </a:solidFill>
                <a:latin typeface="Lucida Console" panose="020B0609040504020204" pitchFamily="49" charset="0"/>
              </a:rPr>
              <a:t>data</a:t>
            </a:r>
            <a:r>
              <a:rPr lang="en-US" sz="1400" dirty="0">
                <a:solidFill>
                  <a:srgbClr val="000000"/>
                </a:solidFill>
                <a:latin typeface="Lucida Console" panose="020B0609040504020204" pitchFamily="49" charset="0"/>
              </a:rPr>
              <a:t>=</a:t>
            </a:r>
            <a:r>
              <a:rPr lang="en-US" sz="1400" dirty="0" err="1">
                <a:solidFill>
                  <a:srgbClr val="000000"/>
                </a:solidFill>
                <a:latin typeface="Lucida Console" panose="020B0609040504020204" pitchFamily="49" charset="0"/>
              </a:rPr>
              <a:t>htwt</a:t>
            </a:r>
            <a:r>
              <a:rPr lang="en-US" sz="1400" dirty="0">
                <a:solidFill>
                  <a:srgbClr val="000000"/>
                </a:solidFill>
                <a:latin typeface="Lucida Console" panose="020B0609040504020204" pitchFamily="49" charset="0"/>
              </a:rPr>
              <a:t> </a:t>
            </a:r>
            <a:r>
              <a:rPr lang="en-US" sz="1400" dirty="0" err="1">
                <a:solidFill>
                  <a:srgbClr val="0000FF"/>
                </a:solidFill>
                <a:latin typeface="Lucida Console" panose="020B0609040504020204" pitchFamily="49" charset="0"/>
              </a:rPr>
              <a:t>noobs</a:t>
            </a:r>
            <a:r>
              <a:rPr lang="en-US" sz="1400" dirty="0" err="1">
                <a:solidFill>
                  <a:srgbClr val="000000"/>
                </a:solidFill>
                <a:latin typeface="Lucida Console" panose="020B0609040504020204" pitchFamily="49" charset="0"/>
              </a:rPr>
              <a:t>;</a:t>
            </a:r>
            <a:r>
              <a:rPr lang="en-US" sz="1400" b="1" dirty="0" err="1">
                <a:solidFill>
                  <a:srgbClr val="000080"/>
                </a:solidFill>
                <a:latin typeface="Lucida Console" panose="020B0609040504020204" pitchFamily="49" charset="0"/>
              </a:rPr>
              <a:t>run</a:t>
            </a:r>
            <a:r>
              <a:rPr lang="en-US" sz="1400" dirty="0">
                <a:solidFill>
                  <a:srgbClr val="000000"/>
                </a:solidFill>
                <a:latin typeface="Lucida Console" panose="020B0609040504020204" pitchFamily="49" charset="0"/>
              </a:rPr>
              <a:t>;</a:t>
            </a:r>
          </a:p>
          <a:p>
            <a:r>
              <a:rPr lang="en-US" sz="1400" b="1" dirty="0">
                <a:solidFill>
                  <a:srgbClr val="000080"/>
                </a:solidFill>
                <a:latin typeface="Lucida Console" panose="020B0609040504020204" pitchFamily="49" charset="0"/>
              </a:rPr>
              <a:t>proc</a:t>
            </a:r>
            <a:r>
              <a:rPr lang="en-US" sz="1400" dirty="0">
                <a:solidFill>
                  <a:srgbClr val="000000"/>
                </a:solidFill>
                <a:latin typeface="Lucida Console" panose="020B0609040504020204" pitchFamily="49" charset="0"/>
              </a:rPr>
              <a:t> </a:t>
            </a:r>
            <a:r>
              <a:rPr lang="en-US" sz="1400" b="1" dirty="0">
                <a:solidFill>
                  <a:srgbClr val="000080"/>
                </a:solidFill>
                <a:latin typeface="Lucida Console" panose="020B0609040504020204" pitchFamily="49" charset="0"/>
              </a:rPr>
              <a:t>print</a:t>
            </a:r>
            <a:r>
              <a:rPr lang="en-US" sz="1400" dirty="0">
                <a:solidFill>
                  <a:srgbClr val="000000"/>
                </a:solidFill>
                <a:latin typeface="Lucida Console" panose="020B0609040504020204" pitchFamily="49" charset="0"/>
              </a:rPr>
              <a:t> </a:t>
            </a:r>
            <a:r>
              <a:rPr lang="en-US" sz="1400" dirty="0">
                <a:solidFill>
                  <a:srgbClr val="0000FF"/>
                </a:solidFill>
                <a:latin typeface="Lucida Console" panose="020B0609040504020204" pitchFamily="49" charset="0"/>
              </a:rPr>
              <a:t>data</a:t>
            </a:r>
            <a:r>
              <a:rPr lang="en-US" sz="1400" dirty="0">
                <a:solidFill>
                  <a:srgbClr val="000000"/>
                </a:solidFill>
                <a:latin typeface="Lucida Console" panose="020B0609040504020204" pitchFamily="49" charset="0"/>
              </a:rPr>
              <a:t>=</a:t>
            </a:r>
            <a:r>
              <a:rPr lang="en-US" sz="1400" dirty="0" err="1">
                <a:solidFill>
                  <a:srgbClr val="000000"/>
                </a:solidFill>
                <a:latin typeface="Lucida Console" panose="020B0609040504020204" pitchFamily="49" charset="0"/>
              </a:rPr>
              <a:t>chol</a:t>
            </a:r>
            <a:r>
              <a:rPr lang="en-US" sz="1400" dirty="0">
                <a:solidFill>
                  <a:srgbClr val="000000"/>
                </a:solidFill>
                <a:latin typeface="Lucida Console" panose="020B0609040504020204" pitchFamily="49" charset="0"/>
              </a:rPr>
              <a:t> </a:t>
            </a:r>
            <a:r>
              <a:rPr lang="en-US" sz="1400" dirty="0" err="1">
                <a:solidFill>
                  <a:srgbClr val="0000FF"/>
                </a:solidFill>
                <a:latin typeface="Lucida Console" panose="020B0609040504020204" pitchFamily="49" charset="0"/>
              </a:rPr>
              <a:t>noobs</a:t>
            </a:r>
            <a:r>
              <a:rPr lang="en-US" sz="1400" dirty="0" err="1">
                <a:solidFill>
                  <a:srgbClr val="000000"/>
                </a:solidFill>
                <a:latin typeface="Lucida Console" panose="020B0609040504020204" pitchFamily="49" charset="0"/>
              </a:rPr>
              <a:t>;</a:t>
            </a:r>
            <a:r>
              <a:rPr lang="en-US" sz="1400" b="1" dirty="0" err="1">
                <a:solidFill>
                  <a:srgbClr val="000080"/>
                </a:solidFill>
                <a:latin typeface="Lucida Console" panose="020B0609040504020204" pitchFamily="49" charset="0"/>
              </a:rPr>
              <a:t>run</a:t>
            </a:r>
            <a:r>
              <a:rPr lang="en-US" sz="1400" dirty="0">
                <a:solidFill>
                  <a:srgbClr val="000000"/>
                </a:solidFill>
                <a:latin typeface="Lucida Console" panose="020B0609040504020204" pitchFamily="49" charset="0"/>
              </a:rPr>
              <a:t>;</a:t>
            </a:r>
          </a:p>
          <a:p>
            <a:r>
              <a:rPr lang="en-US" sz="1400" b="1" dirty="0">
                <a:solidFill>
                  <a:srgbClr val="000080"/>
                </a:solidFill>
                <a:latin typeface="Lucida Console" panose="020B0609040504020204" pitchFamily="49" charset="0"/>
              </a:rPr>
              <a:t>proc</a:t>
            </a:r>
            <a:r>
              <a:rPr lang="en-US" sz="1400" dirty="0">
                <a:solidFill>
                  <a:srgbClr val="000000"/>
                </a:solidFill>
                <a:latin typeface="Lucida Console" panose="020B0609040504020204" pitchFamily="49" charset="0"/>
              </a:rPr>
              <a:t> </a:t>
            </a:r>
            <a:r>
              <a:rPr lang="en-US" sz="1400" b="1" dirty="0">
                <a:solidFill>
                  <a:srgbClr val="000080"/>
                </a:solidFill>
                <a:latin typeface="Lucida Console" panose="020B0609040504020204" pitchFamily="49" charset="0"/>
              </a:rPr>
              <a:t>print</a:t>
            </a:r>
            <a:r>
              <a:rPr lang="en-US" sz="1400" dirty="0">
                <a:solidFill>
                  <a:srgbClr val="000000"/>
                </a:solidFill>
                <a:latin typeface="Lucida Console" panose="020B0609040504020204" pitchFamily="49" charset="0"/>
              </a:rPr>
              <a:t> </a:t>
            </a:r>
            <a:r>
              <a:rPr lang="en-US" sz="1400" dirty="0">
                <a:solidFill>
                  <a:srgbClr val="0000FF"/>
                </a:solidFill>
                <a:latin typeface="Lucida Console" panose="020B0609040504020204" pitchFamily="49" charset="0"/>
              </a:rPr>
              <a:t>data</a:t>
            </a:r>
            <a:r>
              <a:rPr lang="en-US" sz="1400" dirty="0">
                <a:solidFill>
                  <a:srgbClr val="000000"/>
                </a:solidFill>
                <a:latin typeface="Lucida Console" panose="020B0609040504020204" pitchFamily="49" charset="0"/>
              </a:rPr>
              <a:t>=</a:t>
            </a:r>
            <a:r>
              <a:rPr lang="en-US" sz="1400" dirty="0" err="1">
                <a:solidFill>
                  <a:srgbClr val="000000"/>
                </a:solidFill>
                <a:latin typeface="Lucida Console" panose="020B0609040504020204" pitchFamily="49" charset="0"/>
              </a:rPr>
              <a:t>bp</a:t>
            </a:r>
            <a:r>
              <a:rPr lang="en-US" sz="1400" dirty="0">
                <a:solidFill>
                  <a:srgbClr val="000000"/>
                </a:solidFill>
                <a:latin typeface="Lucida Console" panose="020B0609040504020204" pitchFamily="49" charset="0"/>
              </a:rPr>
              <a:t> </a:t>
            </a:r>
            <a:r>
              <a:rPr lang="en-US" sz="1400" dirty="0" err="1">
                <a:solidFill>
                  <a:srgbClr val="0000FF"/>
                </a:solidFill>
                <a:latin typeface="Lucida Console" panose="020B0609040504020204" pitchFamily="49" charset="0"/>
              </a:rPr>
              <a:t>noobs</a:t>
            </a:r>
            <a:r>
              <a:rPr lang="en-US" sz="1400" dirty="0" err="1">
                <a:solidFill>
                  <a:srgbClr val="000000"/>
                </a:solidFill>
                <a:latin typeface="Lucida Console" panose="020B0609040504020204" pitchFamily="49" charset="0"/>
              </a:rPr>
              <a:t>;</a:t>
            </a:r>
            <a:r>
              <a:rPr lang="en-US" sz="1400" b="1" dirty="0" err="1">
                <a:solidFill>
                  <a:srgbClr val="000080"/>
                </a:solidFill>
                <a:latin typeface="Lucida Console" panose="020B0609040504020204" pitchFamily="49" charset="0"/>
              </a:rPr>
              <a:t>run</a:t>
            </a:r>
            <a:r>
              <a:rPr lang="en-US" sz="1400" dirty="0">
                <a:solidFill>
                  <a:srgbClr val="000000"/>
                </a:solidFill>
                <a:latin typeface="Lucida Console" panose="020B0609040504020204" pitchFamily="49" charset="0"/>
              </a:rPr>
              <a:t>;</a:t>
            </a:r>
            <a:endParaRPr lang="en-US" sz="1400" dirty="0"/>
          </a:p>
        </p:txBody>
      </p:sp>
    </p:spTree>
    <p:extLst>
      <p:ext uri="{BB962C8B-B14F-4D97-AF65-F5344CB8AC3E}">
        <p14:creationId xmlns:p14="http://schemas.microsoft.com/office/powerpoint/2010/main" val="736508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228672" y="226031"/>
            <a:ext cx="1895475" cy="3514725"/>
          </a:xfrm>
          <a:prstGeom prst="rect">
            <a:avLst/>
          </a:prstGeom>
        </p:spPr>
      </p:pic>
      <p:pic>
        <p:nvPicPr>
          <p:cNvPr id="4" name="Picture 3"/>
          <p:cNvPicPr>
            <a:picLocks noChangeAspect="1"/>
          </p:cNvPicPr>
          <p:nvPr/>
        </p:nvPicPr>
        <p:blipFill>
          <a:blip r:embed="rId3"/>
          <a:stretch>
            <a:fillRect/>
          </a:stretch>
        </p:blipFill>
        <p:spPr>
          <a:xfrm>
            <a:off x="3952400" y="226031"/>
            <a:ext cx="914400" cy="2409825"/>
          </a:xfrm>
          <a:prstGeom prst="rect">
            <a:avLst/>
          </a:prstGeom>
        </p:spPr>
      </p:pic>
      <p:pic>
        <p:nvPicPr>
          <p:cNvPr id="5" name="Picture 4"/>
          <p:cNvPicPr>
            <a:picLocks noChangeAspect="1"/>
          </p:cNvPicPr>
          <p:nvPr/>
        </p:nvPicPr>
        <p:blipFill>
          <a:blip r:embed="rId4"/>
          <a:stretch>
            <a:fillRect/>
          </a:stretch>
        </p:blipFill>
        <p:spPr>
          <a:xfrm>
            <a:off x="6700730" y="226031"/>
            <a:ext cx="1400175" cy="3524250"/>
          </a:xfrm>
          <a:prstGeom prst="rect">
            <a:avLst/>
          </a:prstGeom>
        </p:spPr>
      </p:pic>
    </p:spTree>
    <p:extLst>
      <p:ext uri="{BB962C8B-B14F-4D97-AF65-F5344CB8AC3E}">
        <p14:creationId xmlns:p14="http://schemas.microsoft.com/office/powerpoint/2010/main" val="1608352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315473" y="0"/>
            <a:ext cx="7244372" cy="571500"/>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ahoma" pitchFamily="34" charset="0"/>
              </a:defRPr>
            </a:lvl2pPr>
            <a:lvl3pPr algn="ctr" rtl="0" eaLnBrk="1" fontAlgn="base" hangingPunct="1">
              <a:spcBef>
                <a:spcPct val="0"/>
              </a:spcBef>
              <a:spcAft>
                <a:spcPct val="0"/>
              </a:spcAft>
              <a:defRPr sz="4400">
                <a:solidFill>
                  <a:schemeClr val="tx2"/>
                </a:solidFill>
                <a:latin typeface="Tahoma" pitchFamily="34" charset="0"/>
              </a:defRPr>
            </a:lvl3pPr>
            <a:lvl4pPr algn="ctr" rtl="0" eaLnBrk="1" fontAlgn="base" hangingPunct="1">
              <a:spcBef>
                <a:spcPct val="0"/>
              </a:spcBef>
              <a:spcAft>
                <a:spcPct val="0"/>
              </a:spcAft>
              <a:defRPr sz="4400">
                <a:solidFill>
                  <a:schemeClr val="tx2"/>
                </a:solidFill>
                <a:latin typeface="Tahoma" pitchFamily="34" charset="0"/>
              </a:defRPr>
            </a:lvl4pPr>
            <a:lvl5pPr algn="ctr" rtl="0" eaLnBrk="1" fontAlgn="base" hangingPunct="1">
              <a:spcBef>
                <a:spcPct val="0"/>
              </a:spcBef>
              <a:spcAft>
                <a:spcPct val="0"/>
              </a:spcAft>
              <a:defRPr sz="4400">
                <a:solidFill>
                  <a:schemeClr val="tx2"/>
                </a:solidFill>
                <a:latin typeface="Tahoma" pitchFamily="34" charset="0"/>
              </a:defRPr>
            </a:lvl5pPr>
            <a:lvl6pPr marL="457200" algn="ctr" rtl="0" eaLnBrk="1" fontAlgn="base" hangingPunct="1">
              <a:spcBef>
                <a:spcPct val="0"/>
              </a:spcBef>
              <a:spcAft>
                <a:spcPct val="0"/>
              </a:spcAft>
              <a:defRPr sz="4400">
                <a:solidFill>
                  <a:schemeClr val="tx2"/>
                </a:solidFill>
                <a:latin typeface="Tahoma" pitchFamily="34" charset="0"/>
              </a:defRPr>
            </a:lvl6pPr>
            <a:lvl7pPr marL="914400" algn="ctr" rtl="0" eaLnBrk="1" fontAlgn="base" hangingPunct="1">
              <a:spcBef>
                <a:spcPct val="0"/>
              </a:spcBef>
              <a:spcAft>
                <a:spcPct val="0"/>
              </a:spcAft>
              <a:defRPr sz="4400">
                <a:solidFill>
                  <a:schemeClr val="tx2"/>
                </a:solidFill>
                <a:latin typeface="Tahoma" pitchFamily="34" charset="0"/>
              </a:defRPr>
            </a:lvl7pPr>
            <a:lvl8pPr marL="1371600" algn="ctr" rtl="0" eaLnBrk="1" fontAlgn="base" hangingPunct="1">
              <a:spcBef>
                <a:spcPct val="0"/>
              </a:spcBef>
              <a:spcAft>
                <a:spcPct val="0"/>
              </a:spcAft>
              <a:defRPr sz="4400">
                <a:solidFill>
                  <a:schemeClr val="tx2"/>
                </a:solidFill>
                <a:latin typeface="Tahoma" pitchFamily="34" charset="0"/>
              </a:defRPr>
            </a:lvl8pPr>
            <a:lvl9pPr marL="1828800" algn="ctr" rtl="0" eaLnBrk="1" fontAlgn="base" hangingPunct="1">
              <a:spcBef>
                <a:spcPct val="0"/>
              </a:spcBef>
              <a:spcAft>
                <a:spcPct val="0"/>
              </a:spcAft>
              <a:defRPr sz="4400">
                <a:solidFill>
                  <a:schemeClr val="tx2"/>
                </a:solidFill>
                <a:latin typeface="Tahoma" pitchFamily="34" charset="0"/>
              </a:defRPr>
            </a:lvl9pPr>
          </a:lstStyle>
          <a:p>
            <a:r>
              <a:rPr lang="en-US" sz="3200" kern="0" dirty="0"/>
              <a:t>Match-merge three Data Sets</a:t>
            </a:r>
          </a:p>
        </p:txBody>
      </p:sp>
      <p:sp>
        <p:nvSpPr>
          <p:cNvPr id="2" name="Rectangle 1"/>
          <p:cNvSpPr/>
          <p:nvPr/>
        </p:nvSpPr>
        <p:spPr>
          <a:xfrm>
            <a:off x="140759" y="1925920"/>
            <a:ext cx="6660734" cy="3170099"/>
          </a:xfrm>
          <a:prstGeom prst="rect">
            <a:avLst/>
          </a:prstGeom>
        </p:spPr>
        <p:txBody>
          <a:bodyPr wrap="square">
            <a:spAutoFit/>
          </a:bodyPr>
          <a:lstStyle/>
          <a:p>
            <a:r>
              <a:rPr lang="en-US" sz="2000" b="1" dirty="0">
                <a:solidFill>
                  <a:srgbClr val="000080"/>
                </a:solidFill>
                <a:latin typeface="Lucida Console" panose="020B0609040504020204" pitchFamily="49" charset="0"/>
              </a:rPr>
              <a:t>proc</a:t>
            </a:r>
            <a:r>
              <a:rPr lang="en-US" sz="2000" dirty="0">
                <a:solidFill>
                  <a:srgbClr val="000000"/>
                </a:solidFill>
                <a:latin typeface="Lucida Console" panose="020B0609040504020204" pitchFamily="49" charset="0"/>
              </a:rPr>
              <a:t> </a:t>
            </a:r>
            <a:r>
              <a:rPr lang="en-US" sz="2000" b="1" dirty="0">
                <a:solidFill>
                  <a:srgbClr val="000080"/>
                </a:solidFill>
                <a:latin typeface="Lucida Console" panose="020B0609040504020204" pitchFamily="49" charset="0"/>
              </a:rPr>
              <a:t>sort</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data</a:t>
            </a:r>
            <a:r>
              <a:rPr lang="en-US" sz="2000" dirty="0">
                <a:solidFill>
                  <a:srgbClr val="000000"/>
                </a:solidFill>
                <a:latin typeface="Lucida Console" panose="020B0609040504020204" pitchFamily="49" charset="0"/>
              </a:rPr>
              <a:t>=</a:t>
            </a:r>
            <a:r>
              <a:rPr lang="en-US" sz="2000" dirty="0" err="1">
                <a:solidFill>
                  <a:srgbClr val="000000"/>
                </a:solidFill>
                <a:latin typeface="Lucida Console" panose="020B0609040504020204" pitchFamily="49" charset="0"/>
              </a:rPr>
              <a:t>bp;</a:t>
            </a:r>
            <a:r>
              <a:rPr lang="en-US" sz="2000" dirty="0" err="1">
                <a:solidFill>
                  <a:srgbClr val="0000FF"/>
                </a:solidFill>
                <a:latin typeface="Lucida Console" panose="020B0609040504020204" pitchFamily="49" charset="0"/>
              </a:rPr>
              <a:t>by</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id;</a:t>
            </a:r>
            <a:r>
              <a:rPr lang="en-US" sz="2000" b="1" dirty="0" err="1">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proc</a:t>
            </a:r>
            <a:r>
              <a:rPr lang="en-US" sz="2000" dirty="0">
                <a:solidFill>
                  <a:srgbClr val="000000"/>
                </a:solidFill>
                <a:latin typeface="Lucida Console" panose="020B0609040504020204" pitchFamily="49" charset="0"/>
              </a:rPr>
              <a:t> </a:t>
            </a:r>
            <a:r>
              <a:rPr lang="en-US" sz="2000" b="1" dirty="0">
                <a:solidFill>
                  <a:srgbClr val="000080"/>
                </a:solidFill>
                <a:latin typeface="Lucida Console" panose="020B0609040504020204" pitchFamily="49" charset="0"/>
              </a:rPr>
              <a:t>sort</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data</a:t>
            </a:r>
            <a:r>
              <a:rPr lang="en-US" sz="2000" dirty="0">
                <a:solidFill>
                  <a:srgbClr val="000000"/>
                </a:solidFill>
                <a:latin typeface="Lucida Console" panose="020B0609040504020204" pitchFamily="49" charset="0"/>
              </a:rPr>
              <a:t>=</a:t>
            </a:r>
            <a:r>
              <a:rPr lang="en-US" sz="2000" dirty="0" err="1">
                <a:solidFill>
                  <a:srgbClr val="000000"/>
                </a:solidFill>
                <a:latin typeface="Lucida Console" panose="020B0609040504020204" pitchFamily="49" charset="0"/>
              </a:rPr>
              <a:t>htwt;</a:t>
            </a:r>
            <a:r>
              <a:rPr lang="en-US" sz="2000" dirty="0" err="1">
                <a:solidFill>
                  <a:srgbClr val="0000FF"/>
                </a:solidFill>
                <a:latin typeface="Lucida Console" panose="020B0609040504020204" pitchFamily="49" charset="0"/>
              </a:rPr>
              <a:t>by</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id;</a:t>
            </a:r>
            <a:r>
              <a:rPr lang="en-US" sz="2000" b="1" dirty="0" err="1">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proc</a:t>
            </a:r>
            <a:r>
              <a:rPr lang="en-US" sz="2000" dirty="0">
                <a:solidFill>
                  <a:srgbClr val="000000"/>
                </a:solidFill>
                <a:latin typeface="Lucida Console" panose="020B0609040504020204" pitchFamily="49" charset="0"/>
              </a:rPr>
              <a:t> </a:t>
            </a:r>
            <a:r>
              <a:rPr lang="en-US" sz="2000" b="1" dirty="0">
                <a:solidFill>
                  <a:srgbClr val="000080"/>
                </a:solidFill>
                <a:latin typeface="Lucida Console" panose="020B0609040504020204" pitchFamily="49" charset="0"/>
              </a:rPr>
              <a:t>sort</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data</a:t>
            </a:r>
            <a:r>
              <a:rPr lang="en-US" sz="2000" dirty="0">
                <a:solidFill>
                  <a:srgbClr val="000000"/>
                </a:solidFill>
                <a:latin typeface="Lucida Console" panose="020B0609040504020204" pitchFamily="49" charset="0"/>
              </a:rPr>
              <a:t>=</a:t>
            </a:r>
            <a:r>
              <a:rPr lang="en-US" sz="2000" dirty="0" err="1">
                <a:solidFill>
                  <a:srgbClr val="000000"/>
                </a:solidFill>
                <a:latin typeface="Lucida Console" panose="020B0609040504020204" pitchFamily="49" charset="0"/>
              </a:rPr>
              <a:t>chol;</a:t>
            </a:r>
            <a:r>
              <a:rPr lang="en-US" sz="2000" dirty="0" err="1">
                <a:solidFill>
                  <a:srgbClr val="0000FF"/>
                </a:solidFill>
                <a:latin typeface="Lucida Console" panose="020B0609040504020204" pitchFamily="49" charset="0"/>
              </a:rPr>
              <a:t>by</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id;</a:t>
            </a:r>
            <a:r>
              <a:rPr lang="en-US" sz="2000" b="1" dirty="0" err="1">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p>
          <a:p>
            <a:endParaRPr lang="en-US" sz="2000" dirty="0">
              <a:solidFill>
                <a:srgbClr val="000000"/>
              </a:solidFill>
              <a:latin typeface="Lucida Console" panose="020B0609040504020204" pitchFamily="49" charset="0"/>
            </a:endParaRPr>
          </a:p>
          <a:p>
            <a:r>
              <a:rPr lang="en-US" sz="2000" b="1" dirty="0">
                <a:solidFill>
                  <a:srgbClr val="000080"/>
                </a:solidFill>
                <a:latin typeface="Lucida Console" panose="020B0609040504020204" pitchFamily="49" charset="0"/>
              </a:rPr>
              <a:t>data</a:t>
            </a:r>
            <a:r>
              <a:rPr lang="en-US" sz="2000" dirty="0">
                <a:solidFill>
                  <a:srgbClr val="000000"/>
                </a:solidFill>
                <a:latin typeface="Lucida Console" panose="020B0609040504020204" pitchFamily="49" charset="0"/>
              </a:rPr>
              <a:t> tot6;</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merge</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bp</a:t>
            </a:r>
            <a:r>
              <a:rPr lang="en-US" sz="2000" dirty="0">
                <a:solidFill>
                  <a:srgbClr val="000000"/>
                </a:solidFill>
                <a:latin typeface="Lucida Console" panose="020B0609040504020204" pitchFamily="49" charset="0"/>
              </a:rPr>
              <a:t>(</a:t>
            </a:r>
            <a:r>
              <a:rPr lang="en-US" sz="2000" dirty="0">
                <a:solidFill>
                  <a:srgbClr val="0000FF"/>
                </a:solidFill>
                <a:latin typeface="Lucida Console" panose="020B0609040504020204" pitchFamily="49" charset="0"/>
              </a:rPr>
              <a:t>in</a:t>
            </a:r>
            <a:r>
              <a:rPr lang="en-US" sz="2000" dirty="0">
                <a:solidFill>
                  <a:srgbClr val="000000"/>
                </a:solidFill>
                <a:latin typeface="Lucida Console" panose="020B0609040504020204" pitchFamily="49" charset="0"/>
              </a:rPr>
              <a:t>=b) </a:t>
            </a:r>
            <a:r>
              <a:rPr lang="en-US" sz="2000" dirty="0" err="1">
                <a:solidFill>
                  <a:srgbClr val="000000"/>
                </a:solidFill>
                <a:latin typeface="Lucida Console" panose="020B0609040504020204" pitchFamily="49" charset="0"/>
              </a:rPr>
              <a:t>htwt</a:t>
            </a:r>
            <a:r>
              <a:rPr lang="en-US" sz="2000" dirty="0">
                <a:solidFill>
                  <a:srgbClr val="000000"/>
                </a:solidFill>
                <a:latin typeface="Lucida Console" panose="020B0609040504020204" pitchFamily="49" charset="0"/>
              </a:rPr>
              <a:t>(</a:t>
            </a:r>
            <a:r>
              <a:rPr lang="en-US" sz="2000" dirty="0">
                <a:solidFill>
                  <a:srgbClr val="0000FF"/>
                </a:solidFill>
                <a:latin typeface="Lucida Console" panose="020B0609040504020204" pitchFamily="49" charset="0"/>
              </a:rPr>
              <a:t>in</a:t>
            </a:r>
            <a:r>
              <a:rPr lang="en-US" sz="2000" dirty="0">
                <a:solidFill>
                  <a:srgbClr val="000000"/>
                </a:solidFill>
                <a:latin typeface="Lucida Console" panose="020B0609040504020204" pitchFamily="49" charset="0"/>
              </a:rPr>
              <a:t>=h) </a:t>
            </a:r>
            <a:r>
              <a:rPr lang="en-US" sz="2000" dirty="0" err="1">
                <a:solidFill>
                  <a:srgbClr val="000000"/>
                </a:solidFill>
                <a:latin typeface="Lucida Console" panose="020B0609040504020204" pitchFamily="49" charset="0"/>
              </a:rPr>
              <a:t>chol</a:t>
            </a:r>
            <a:r>
              <a:rPr lang="en-US" sz="2000" dirty="0">
                <a:solidFill>
                  <a:srgbClr val="000000"/>
                </a:solidFill>
                <a:latin typeface="Lucida Console" panose="020B0609040504020204" pitchFamily="49" charset="0"/>
              </a:rPr>
              <a:t>(</a:t>
            </a:r>
            <a:r>
              <a:rPr lang="en-US" sz="2000" dirty="0">
                <a:solidFill>
                  <a:srgbClr val="0000FF"/>
                </a:solidFill>
                <a:latin typeface="Lucida Console" panose="020B0609040504020204" pitchFamily="49" charset="0"/>
              </a:rPr>
              <a:t>in</a:t>
            </a:r>
            <a:r>
              <a:rPr lang="en-US" sz="2000" dirty="0">
                <a:solidFill>
                  <a:srgbClr val="000000"/>
                </a:solidFill>
                <a:latin typeface="Lucida Console" panose="020B0609040504020204" pitchFamily="49" charset="0"/>
              </a:rPr>
              <a:t>=c);</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by</a:t>
            </a:r>
            <a:r>
              <a:rPr lang="en-US" sz="2000" dirty="0">
                <a:solidFill>
                  <a:srgbClr val="000000"/>
                </a:solidFill>
                <a:latin typeface="Lucida Console" panose="020B0609040504020204" pitchFamily="49" charset="0"/>
              </a:rPr>
              <a:t> id;</a:t>
            </a:r>
          </a:p>
          <a:p>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if</a:t>
            </a:r>
            <a:r>
              <a:rPr lang="en-US" sz="2000" dirty="0">
                <a:solidFill>
                  <a:srgbClr val="000000"/>
                </a:solidFill>
                <a:latin typeface="Lucida Console" panose="020B0609040504020204" pitchFamily="49" charset="0"/>
              </a:rPr>
              <a:t> b and h and c;</a:t>
            </a:r>
          </a:p>
          <a:p>
            <a:r>
              <a:rPr lang="en-US" sz="2000" b="1" dirty="0">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proc</a:t>
            </a:r>
            <a:r>
              <a:rPr lang="en-US" sz="2000" dirty="0">
                <a:solidFill>
                  <a:srgbClr val="000000"/>
                </a:solidFill>
                <a:latin typeface="Lucida Console" panose="020B0609040504020204" pitchFamily="49" charset="0"/>
              </a:rPr>
              <a:t> </a:t>
            </a:r>
            <a:r>
              <a:rPr lang="en-US" sz="2000" b="1" dirty="0">
                <a:solidFill>
                  <a:srgbClr val="000080"/>
                </a:solidFill>
                <a:latin typeface="Lucida Console" panose="020B0609040504020204" pitchFamily="49" charset="0"/>
              </a:rPr>
              <a:t>print</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data</a:t>
            </a:r>
            <a:r>
              <a:rPr lang="en-US" sz="2000" dirty="0">
                <a:solidFill>
                  <a:srgbClr val="000000"/>
                </a:solidFill>
                <a:latin typeface="Lucida Console" panose="020B0609040504020204" pitchFamily="49" charset="0"/>
              </a:rPr>
              <a:t>=tot6 </a:t>
            </a:r>
            <a:r>
              <a:rPr lang="en-US" sz="2000" dirty="0">
                <a:solidFill>
                  <a:srgbClr val="0000FF"/>
                </a:solidFill>
                <a:latin typeface="Lucida Console" panose="020B0609040504020204" pitchFamily="49" charset="0"/>
              </a:rPr>
              <a:t>noobs</a:t>
            </a:r>
            <a:r>
              <a:rPr lang="en-US" sz="2000" dirty="0">
                <a:solidFill>
                  <a:srgbClr val="000000"/>
                </a:solidFill>
                <a:latin typeface="Lucida Console" panose="020B0609040504020204" pitchFamily="49" charset="0"/>
              </a:rPr>
              <a:t>; </a:t>
            </a:r>
            <a:r>
              <a:rPr lang="en-US" sz="2000" b="1" dirty="0">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endParaRPr lang="en-US" sz="2000" dirty="0"/>
          </a:p>
        </p:txBody>
      </p:sp>
      <p:pic>
        <p:nvPicPr>
          <p:cNvPr id="5" name="Picture 4"/>
          <p:cNvPicPr>
            <a:picLocks noChangeAspect="1"/>
          </p:cNvPicPr>
          <p:nvPr/>
        </p:nvPicPr>
        <p:blipFill>
          <a:blip r:embed="rId2"/>
          <a:stretch>
            <a:fillRect/>
          </a:stretch>
        </p:blipFill>
        <p:spPr>
          <a:xfrm>
            <a:off x="6801493" y="3269964"/>
            <a:ext cx="3381375" cy="1181100"/>
          </a:xfrm>
          <a:prstGeom prst="rect">
            <a:avLst/>
          </a:prstGeom>
        </p:spPr>
      </p:pic>
    </p:spTree>
    <p:extLst>
      <p:ext uri="{BB962C8B-B14F-4D97-AF65-F5344CB8AC3E}">
        <p14:creationId xmlns:p14="http://schemas.microsoft.com/office/powerpoint/2010/main" val="34414879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7676" y="78736"/>
            <a:ext cx="11657646" cy="757084"/>
          </a:xfrm>
        </p:spPr>
        <p:txBody>
          <a:bodyPr>
            <a:normAutofit fontScale="90000"/>
          </a:bodyPr>
          <a:lstStyle/>
          <a:p>
            <a:r>
              <a:rPr lang="en-US" dirty="0"/>
              <a:t>Data sets with the same variable – overlaying columns</a:t>
            </a:r>
          </a:p>
        </p:txBody>
      </p:sp>
      <p:sp>
        <p:nvSpPr>
          <p:cNvPr id="4" name="Rectangle 3"/>
          <p:cNvSpPr/>
          <p:nvPr/>
        </p:nvSpPr>
        <p:spPr>
          <a:xfrm>
            <a:off x="500009" y="1449584"/>
            <a:ext cx="10267308" cy="4524315"/>
          </a:xfrm>
          <a:prstGeom prst="rect">
            <a:avLst/>
          </a:prstGeom>
        </p:spPr>
        <p:txBody>
          <a:bodyPr wrap="square">
            <a:spAutoFit/>
          </a:bodyPr>
          <a:lstStyle/>
          <a:p>
            <a:r>
              <a:rPr lang="en-US" b="1" dirty="0">
                <a:solidFill>
                  <a:srgbClr val="000080"/>
                </a:solidFill>
                <a:latin typeface="Lucida Console" panose="020B0609040504020204" pitchFamily="49" charset="0"/>
              </a:rPr>
              <a:t>data</a:t>
            </a:r>
            <a:r>
              <a:rPr lang="en-US" dirty="0">
                <a:solidFill>
                  <a:srgbClr val="000000"/>
                </a:solidFill>
                <a:latin typeface="Lucida Console" panose="020B0609040504020204" pitchFamily="49" charset="0"/>
              </a:rPr>
              <a:t> chol1 (</a:t>
            </a:r>
            <a:r>
              <a:rPr lang="en-US" dirty="0">
                <a:solidFill>
                  <a:srgbClr val="0000FF"/>
                </a:solidFill>
                <a:latin typeface="Lucida Console" panose="020B0609040504020204" pitchFamily="49" charset="0"/>
              </a:rPr>
              <a:t>keep</a:t>
            </a:r>
            <a:r>
              <a:rPr lang="en-US" dirty="0">
                <a:solidFill>
                  <a:srgbClr val="000000"/>
                </a:solidFill>
                <a:latin typeface="Lucida Console" panose="020B0609040504020204" pitchFamily="49" charset="0"/>
              </a:rPr>
              <a:t>=</a:t>
            </a:r>
            <a:r>
              <a:rPr lang="en-US" dirty="0" err="1">
                <a:solidFill>
                  <a:srgbClr val="000000"/>
                </a:solidFill>
                <a:latin typeface="Lucida Console" panose="020B0609040504020204" pitchFamily="49" charset="0"/>
              </a:rPr>
              <a:t>sbp</a:t>
            </a:r>
            <a:r>
              <a:rPr lang="en-US" dirty="0">
                <a:solidFill>
                  <a:srgbClr val="000000"/>
                </a:solidFill>
                <a:latin typeface="Lucida Console" panose="020B0609040504020204" pitchFamily="49" charset="0"/>
              </a:rPr>
              <a:t> height </a:t>
            </a:r>
            <a:r>
              <a:rPr lang="en-US" dirty="0" err="1">
                <a:solidFill>
                  <a:srgbClr val="000000"/>
                </a:solidFill>
                <a:latin typeface="Lucida Console" panose="020B0609040504020204" pitchFamily="49" charset="0"/>
              </a:rPr>
              <a:t>chol</a:t>
            </a:r>
            <a:r>
              <a:rPr lang="en-US" dirty="0">
                <a:solidFill>
                  <a:srgbClr val="000000"/>
                </a:solidFill>
                <a:latin typeface="Lucida Console" panose="020B0609040504020204" pitchFamily="49" charset="0"/>
              </a:rPr>
              <a:t> id);</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length</a:t>
            </a:r>
            <a:r>
              <a:rPr lang="en-US" dirty="0">
                <a:solidFill>
                  <a:srgbClr val="000000"/>
                </a:solidFill>
                <a:latin typeface="Lucida Console" panose="020B0609040504020204" pitchFamily="49" charset="0"/>
              </a:rPr>
              <a:t> id </a:t>
            </a:r>
            <a:r>
              <a:rPr lang="en-US" b="1" dirty="0">
                <a:solidFill>
                  <a:srgbClr val="008080"/>
                </a:solidFill>
                <a:latin typeface="Lucida Console" panose="020B0609040504020204" pitchFamily="49" charset="0"/>
              </a:rPr>
              <a:t>8</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set</a:t>
            </a:r>
            <a:r>
              <a:rPr lang="en-US" dirty="0">
                <a:solidFill>
                  <a:srgbClr val="000000"/>
                </a:solidFill>
                <a:latin typeface="Lucida Console" panose="020B0609040504020204" pitchFamily="49" charset="0"/>
              </a:rPr>
              <a:t> fram.frex4(</a:t>
            </a:r>
            <a:r>
              <a:rPr lang="en-US" dirty="0" err="1">
                <a:solidFill>
                  <a:srgbClr val="000000"/>
                </a:solidFill>
                <a:latin typeface="Lucida Console" panose="020B0609040504020204" pitchFamily="49" charset="0"/>
              </a:rPr>
              <a:t>obs</a:t>
            </a:r>
            <a:r>
              <a:rPr lang="en-US" dirty="0">
                <a:solidFill>
                  <a:srgbClr val="000000"/>
                </a:solidFill>
                <a:latin typeface="Lucida Console" panose="020B0609040504020204" pitchFamily="49" charset="0"/>
              </a:rPr>
              <a:t>=</a:t>
            </a:r>
            <a:r>
              <a:rPr lang="en-US" b="1" dirty="0">
                <a:solidFill>
                  <a:srgbClr val="008080"/>
                </a:solidFill>
                <a:latin typeface="Lucida Console" panose="020B0609040504020204" pitchFamily="49" charset="0"/>
              </a:rPr>
              <a:t>15</a:t>
            </a:r>
            <a:r>
              <a:rPr lang="en-US" dirty="0">
                <a:solidFill>
                  <a:srgbClr val="000000"/>
                </a:solidFill>
                <a:latin typeface="Lucida Console" panose="020B0609040504020204" pitchFamily="49" charset="0"/>
              </a:rPr>
              <a:t> );</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where</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sbp</a:t>
            </a:r>
            <a:r>
              <a:rPr lang="en-US" dirty="0">
                <a:solidFill>
                  <a:srgbClr val="000000"/>
                </a:solidFill>
                <a:latin typeface="Lucida Console" panose="020B0609040504020204" pitchFamily="49" charset="0"/>
              </a:rPr>
              <a:t> ne </a:t>
            </a:r>
            <a:r>
              <a:rPr lang="en-US" b="1" dirty="0">
                <a:solidFill>
                  <a:srgbClr val="008080"/>
                </a:solidFill>
                <a:latin typeface="Lucida Console" panose="020B0609040504020204" pitchFamily="49" charset="0"/>
              </a:rPr>
              <a:t>.</a:t>
            </a:r>
            <a:r>
              <a:rPr lang="en-US" dirty="0">
                <a:solidFill>
                  <a:srgbClr val="000000"/>
                </a:solidFill>
                <a:latin typeface="Lucida Console" panose="020B0609040504020204" pitchFamily="49" charset="0"/>
              </a:rPr>
              <a:t> and height ne </a:t>
            </a:r>
            <a:r>
              <a:rPr lang="en-US" b="1" dirty="0">
                <a:solidFill>
                  <a:srgbClr val="008080"/>
                </a:solidFill>
                <a:latin typeface="Lucida Console" panose="020B0609040504020204" pitchFamily="49" charset="0"/>
              </a:rPr>
              <a:t>.</a:t>
            </a:r>
            <a:r>
              <a:rPr lang="en-US" dirty="0">
                <a:solidFill>
                  <a:srgbClr val="000000"/>
                </a:solidFill>
                <a:latin typeface="Lucida Console" panose="020B0609040504020204" pitchFamily="49" charset="0"/>
              </a:rPr>
              <a:t> and </a:t>
            </a:r>
            <a:r>
              <a:rPr lang="en-US" dirty="0" err="1">
                <a:solidFill>
                  <a:srgbClr val="000000"/>
                </a:solidFill>
                <a:latin typeface="Lucida Console" panose="020B0609040504020204" pitchFamily="49" charset="0"/>
              </a:rPr>
              <a:t>chol</a:t>
            </a:r>
            <a:r>
              <a:rPr lang="en-US" dirty="0">
                <a:solidFill>
                  <a:srgbClr val="000000"/>
                </a:solidFill>
                <a:latin typeface="Lucida Console" panose="020B0609040504020204" pitchFamily="49" charset="0"/>
              </a:rPr>
              <a:t> ne </a:t>
            </a:r>
            <a:r>
              <a:rPr lang="en-US" b="1" dirty="0">
                <a:solidFill>
                  <a:srgbClr val="008080"/>
                </a:solidFill>
                <a:latin typeface="Lucida Console" panose="020B0609040504020204" pitchFamily="49" charset="0"/>
              </a:rPr>
              <a:t>.</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id=_n_;</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data</a:t>
            </a:r>
            <a:r>
              <a:rPr lang="en-US" dirty="0">
                <a:solidFill>
                  <a:srgbClr val="000000"/>
                </a:solidFill>
                <a:latin typeface="Lucida Console" panose="020B0609040504020204" pitchFamily="49" charset="0"/>
              </a:rPr>
              <a:t> chol2 (</a:t>
            </a:r>
            <a:r>
              <a:rPr lang="en-US" dirty="0" err="1">
                <a:solidFill>
                  <a:srgbClr val="000000"/>
                </a:solidFill>
                <a:latin typeface="Lucida Console" panose="020B0609040504020204" pitchFamily="49" charset="0"/>
              </a:rPr>
              <a:t>obs</a:t>
            </a:r>
            <a:r>
              <a:rPr lang="en-US" dirty="0">
                <a:solidFill>
                  <a:srgbClr val="000000"/>
                </a:solidFill>
                <a:latin typeface="Lucida Console" panose="020B0609040504020204" pitchFamily="49" charset="0"/>
              </a:rPr>
              <a:t>=</a:t>
            </a:r>
            <a:r>
              <a:rPr lang="en-US" b="1" dirty="0">
                <a:solidFill>
                  <a:srgbClr val="008080"/>
                </a:solidFill>
                <a:latin typeface="Lucida Console" panose="020B0609040504020204" pitchFamily="49" charset="0"/>
              </a:rPr>
              <a:t>15</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keep</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chol</a:t>
            </a:r>
            <a:r>
              <a:rPr lang="en-US" dirty="0">
                <a:solidFill>
                  <a:srgbClr val="000000"/>
                </a:solidFill>
                <a:latin typeface="Lucida Console" panose="020B0609040504020204" pitchFamily="49" charset="0"/>
              </a:rPr>
              <a:t> id);</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call</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streaminit</a:t>
            </a:r>
            <a:r>
              <a:rPr lang="en-US" dirty="0">
                <a:solidFill>
                  <a:srgbClr val="000000"/>
                </a:solidFill>
                <a:latin typeface="Lucida Console" panose="020B0609040504020204" pitchFamily="49" charset="0"/>
              </a:rPr>
              <a:t>(</a:t>
            </a:r>
            <a:r>
              <a:rPr lang="en-US" b="1" dirty="0">
                <a:solidFill>
                  <a:srgbClr val="008080"/>
                </a:solidFill>
                <a:latin typeface="Lucida Console" panose="020B0609040504020204" pitchFamily="49" charset="0"/>
              </a:rPr>
              <a:t>12345</a:t>
            </a:r>
            <a:r>
              <a:rPr lang="en-US" dirty="0">
                <a:solidFill>
                  <a:srgbClr val="000000"/>
                </a:solidFill>
                <a:latin typeface="Lucida Console" panose="020B0609040504020204" pitchFamily="49" charset="0"/>
              </a:rPr>
              <a:t>);	 </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do</a:t>
            </a:r>
            <a:r>
              <a:rPr lang="en-US" dirty="0">
                <a:solidFill>
                  <a:srgbClr val="000000"/>
                </a:solidFill>
                <a:latin typeface="Lucida Console" panose="020B0609040504020204" pitchFamily="49" charset="0"/>
              </a:rPr>
              <a:t> id=</a:t>
            </a:r>
            <a:r>
              <a:rPr lang="en-US" b="1" dirty="0">
                <a:solidFill>
                  <a:srgbClr val="008080"/>
                </a:solidFill>
                <a:latin typeface="Lucida Console" panose="020B0609040504020204" pitchFamily="49" charset="0"/>
              </a:rPr>
              <a:t>1</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to</a:t>
            </a:r>
            <a:r>
              <a:rPr lang="en-US" dirty="0">
                <a:solidFill>
                  <a:srgbClr val="000000"/>
                </a:solidFill>
                <a:latin typeface="Lucida Console" panose="020B0609040504020204" pitchFamily="49" charset="0"/>
              </a:rPr>
              <a:t> </a:t>
            </a:r>
            <a:r>
              <a:rPr lang="en-US" b="1" dirty="0">
                <a:solidFill>
                  <a:srgbClr val="008080"/>
                </a:solidFill>
                <a:latin typeface="Lucida Console" panose="020B0609040504020204" pitchFamily="49" charset="0"/>
              </a:rPr>
              <a:t>15</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chol</a:t>
            </a:r>
            <a:r>
              <a:rPr lang="en-US" dirty="0">
                <a:solidFill>
                  <a:srgbClr val="000000"/>
                </a:solidFill>
                <a:latin typeface="Lucida Console" panose="020B0609040504020204" pitchFamily="49" charset="0"/>
              </a:rPr>
              <a:t>=</a:t>
            </a:r>
            <a:r>
              <a:rPr lang="en-US" dirty="0" err="1">
                <a:solidFill>
                  <a:srgbClr val="000000"/>
                </a:solidFill>
                <a:latin typeface="Lucida Console" panose="020B0609040504020204" pitchFamily="49" charset="0"/>
              </a:rPr>
              <a:t>int</a:t>
            </a:r>
            <a:r>
              <a:rPr lang="en-US" dirty="0">
                <a:solidFill>
                  <a:srgbClr val="000000"/>
                </a:solidFill>
                <a:latin typeface="Lucida Console" panose="020B0609040504020204" pitchFamily="49" charset="0"/>
              </a:rPr>
              <a:t>(rand(</a:t>
            </a:r>
            <a:r>
              <a:rPr lang="en-US" dirty="0">
                <a:solidFill>
                  <a:srgbClr val="800080"/>
                </a:solidFill>
                <a:latin typeface="Lucida Console" panose="020B0609040504020204" pitchFamily="49" charset="0"/>
              </a:rPr>
              <a:t>"normal"</a:t>
            </a:r>
            <a:r>
              <a:rPr lang="en-US" dirty="0">
                <a:solidFill>
                  <a:srgbClr val="000000"/>
                </a:solidFill>
                <a:latin typeface="Lucida Console" panose="020B0609040504020204" pitchFamily="49" charset="0"/>
              </a:rPr>
              <a:t>,</a:t>
            </a:r>
            <a:r>
              <a:rPr lang="en-US" b="1" dirty="0">
                <a:solidFill>
                  <a:srgbClr val="008080"/>
                </a:solidFill>
                <a:latin typeface="Lucida Console" panose="020B0609040504020204" pitchFamily="49" charset="0"/>
              </a:rPr>
              <a:t>240</a:t>
            </a:r>
            <a:r>
              <a:rPr lang="en-US" dirty="0">
                <a:solidFill>
                  <a:srgbClr val="000000"/>
                </a:solidFill>
                <a:latin typeface="Lucida Console" panose="020B0609040504020204" pitchFamily="49" charset="0"/>
              </a:rPr>
              <a:t>,</a:t>
            </a:r>
            <a:r>
              <a:rPr lang="en-US" b="1" dirty="0">
                <a:solidFill>
                  <a:srgbClr val="008080"/>
                </a:solidFill>
                <a:latin typeface="Lucida Console" panose="020B0609040504020204" pitchFamily="49" charset="0"/>
              </a:rPr>
              <a:t>40</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output</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end</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print</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data</a:t>
            </a:r>
            <a:r>
              <a:rPr lang="en-US" dirty="0">
                <a:solidFill>
                  <a:srgbClr val="000000"/>
                </a:solidFill>
                <a:latin typeface="Lucida Console" panose="020B0609040504020204" pitchFamily="49" charset="0"/>
              </a:rPr>
              <a:t>=chol1 </a:t>
            </a:r>
            <a:r>
              <a:rPr lang="en-US" dirty="0" err="1">
                <a:solidFill>
                  <a:srgbClr val="0000FF"/>
                </a:solidFill>
                <a:latin typeface="Lucida Console" panose="020B0609040504020204" pitchFamily="49" charset="0"/>
              </a:rPr>
              <a:t>noobs</a:t>
            </a:r>
            <a:r>
              <a:rPr lang="en-US" dirty="0" err="1">
                <a:solidFill>
                  <a:srgbClr val="000000"/>
                </a:solidFill>
                <a:latin typeface="Lucida Console" panose="020B0609040504020204" pitchFamily="49" charset="0"/>
              </a:rPr>
              <a:t>;</a:t>
            </a:r>
            <a:r>
              <a:rPr lang="en-US" b="1" dirty="0" err="1">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print</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data</a:t>
            </a:r>
            <a:r>
              <a:rPr lang="en-US" dirty="0">
                <a:solidFill>
                  <a:srgbClr val="000000"/>
                </a:solidFill>
                <a:latin typeface="Lucida Console" panose="020B0609040504020204" pitchFamily="49" charset="0"/>
              </a:rPr>
              <a:t>=chol2 </a:t>
            </a:r>
            <a:r>
              <a:rPr lang="en-US" dirty="0" err="1">
                <a:solidFill>
                  <a:srgbClr val="0000FF"/>
                </a:solidFill>
                <a:latin typeface="Lucida Console" panose="020B0609040504020204" pitchFamily="49" charset="0"/>
              </a:rPr>
              <a:t>noobs</a:t>
            </a:r>
            <a:r>
              <a:rPr lang="en-US" dirty="0" err="1">
                <a:solidFill>
                  <a:srgbClr val="000000"/>
                </a:solidFill>
                <a:latin typeface="Lucida Console" panose="020B0609040504020204" pitchFamily="49" charset="0"/>
              </a:rPr>
              <a:t>;</a:t>
            </a:r>
            <a:r>
              <a:rPr lang="en-US" b="1" dirty="0" err="1">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endParaRPr lang="en-US" dirty="0"/>
          </a:p>
        </p:txBody>
      </p:sp>
    </p:spTree>
    <p:extLst>
      <p:ext uri="{BB962C8B-B14F-4D97-AF65-F5344CB8AC3E}">
        <p14:creationId xmlns:p14="http://schemas.microsoft.com/office/powerpoint/2010/main" val="16270582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07130" y="410641"/>
            <a:ext cx="2114550" cy="6200775"/>
          </a:xfrm>
          <a:prstGeom prst="rect">
            <a:avLst/>
          </a:prstGeom>
        </p:spPr>
      </p:pic>
      <p:pic>
        <p:nvPicPr>
          <p:cNvPr id="3" name="Picture 2"/>
          <p:cNvPicPr>
            <a:picLocks noChangeAspect="1"/>
          </p:cNvPicPr>
          <p:nvPr/>
        </p:nvPicPr>
        <p:blipFill>
          <a:blip r:embed="rId3"/>
          <a:stretch>
            <a:fillRect/>
          </a:stretch>
        </p:blipFill>
        <p:spPr>
          <a:xfrm>
            <a:off x="2500419" y="410641"/>
            <a:ext cx="923925" cy="6162675"/>
          </a:xfrm>
          <a:prstGeom prst="rect">
            <a:avLst/>
          </a:prstGeom>
        </p:spPr>
      </p:pic>
      <p:pic>
        <p:nvPicPr>
          <p:cNvPr id="4" name="Picture 3"/>
          <p:cNvPicPr>
            <a:picLocks noChangeAspect="1"/>
          </p:cNvPicPr>
          <p:nvPr/>
        </p:nvPicPr>
        <p:blipFill>
          <a:blip r:embed="rId4"/>
          <a:stretch>
            <a:fillRect/>
          </a:stretch>
        </p:blipFill>
        <p:spPr>
          <a:xfrm>
            <a:off x="9724490" y="257442"/>
            <a:ext cx="2133600" cy="6219825"/>
          </a:xfrm>
          <a:prstGeom prst="rect">
            <a:avLst/>
          </a:prstGeom>
        </p:spPr>
      </p:pic>
      <p:sp>
        <p:nvSpPr>
          <p:cNvPr id="5" name="Rectangle 4"/>
          <p:cNvSpPr/>
          <p:nvPr/>
        </p:nvSpPr>
        <p:spPr>
          <a:xfrm>
            <a:off x="3993222" y="2002372"/>
            <a:ext cx="6096000" cy="2031325"/>
          </a:xfrm>
          <a:prstGeom prst="rect">
            <a:avLst/>
          </a:prstGeom>
        </p:spPr>
        <p:txBody>
          <a:bodyPr>
            <a:spAutoFit/>
          </a:bodyPr>
          <a:lstStyle/>
          <a:p>
            <a:r>
              <a:rPr lang="en-US" b="1" dirty="0">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sort</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data</a:t>
            </a:r>
            <a:r>
              <a:rPr lang="en-US" dirty="0">
                <a:solidFill>
                  <a:srgbClr val="000000"/>
                </a:solidFill>
                <a:latin typeface="Lucida Console" panose="020B0609040504020204" pitchFamily="49" charset="0"/>
              </a:rPr>
              <a:t>=chol1;</a:t>
            </a:r>
            <a:r>
              <a:rPr lang="en-US" dirty="0">
                <a:solidFill>
                  <a:srgbClr val="0000FF"/>
                </a:solidFill>
                <a:latin typeface="Lucida Console" panose="020B0609040504020204" pitchFamily="49" charset="0"/>
              </a:rPr>
              <a:t>by</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id;</a:t>
            </a:r>
            <a:r>
              <a:rPr lang="en-US" b="1" dirty="0" err="1">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sort</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data</a:t>
            </a:r>
            <a:r>
              <a:rPr lang="en-US" dirty="0">
                <a:solidFill>
                  <a:srgbClr val="000000"/>
                </a:solidFill>
                <a:latin typeface="Lucida Console" panose="020B0609040504020204" pitchFamily="49" charset="0"/>
              </a:rPr>
              <a:t>=chol2;</a:t>
            </a:r>
            <a:r>
              <a:rPr lang="en-US" dirty="0">
                <a:solidFill>
                  <a:srgbClr val="0000FF"/>
                </a:solidFill>
                <a:latin typeface="Lucida Console" panose="020B0609040504020204" pitchFamily="49" charset="0"/>
              </a:rPr>
              <a:t>by</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id;</a:t>
            </a:r>
            <a:r>
              <a:rPr lang="en-US" b="1" dirty="0" err="1">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data</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totchol</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merge</a:t>
            </a:r>
            <a:r>
              <a:rPr lang="en-US" dirty="0">
                <a:solidFill>
                  <a:srgbClr val="000000"/>
                </a:solidFill>
                <a:latin typeface="Lucida Console" panose="020B0609040504020204" pitchFamily="49" charset="0"/>
              </a:rPr>
              <a:t> chol1 chol2;</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by</a:t>
            </a:r>
            <a:r>
              <a:rPr lang="en-US" dirty="0">
                <a:solidFill>
                  <a:srgbClr val="000000"/>
                </a:solidFill>
                <a:latin typeface="Lucida Console" panose="020B0609040504020204" pitchFamily="49" charset="0"/>
              </a:rPr>
              <a:t> id;</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print</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data</a:t>
            </a:r>
            <a:r>
              <a:rPr lang="en-US" dirty="0">
                <a:solidFill>
                  <a:srgbClr val="000000"/>
                </a:solidFill>
                <a:latin typeface="Lucida Console" panose="020B0609040504020204" pitchFamily="49" charset="0"/>
              </a:rPr>
              <a:t>=</a:t>
            </a:r>
            <a:r>
              <a:rPr lang="en-US" dirty="0" err="1">
                <a:solidFill>
                  <a:srgbClr val="000000"/>
                </a:solidFill>
                <a:latin typeface="Lucida Console" panose="020B0609040504020204" pitchFamily="49" charset="0"/>
              </a:rPr>
              <a:t>totchol</a:t>
            </a:r>
            <a:r>
              <a:rPr lang="en-US" dirty="0">
                <a:solidFill>
                  <a:srgbClr val="000000"/>
                </a:solidFill>
                <a:latin typeface="Lucida Console" panose="020B0609040504020204" pitchFamily="49" charset="0"/>
              </a:rPr>
              <a:t> </a:t>
            </a:r>
            <a:r>
              <a:rPr lang="en-US" dirty="0" err="1">
                <a:solidFill>
                  <a:srgbClr val="0000FF"/>
                </a:solidFill>
                <a:latin typeface="Lucida Console" panose="020B0609040504020204" pitchFamily="49" charset="0"/>
              </a:rPr>
              <a:t>noobs</a:t>
            </a:r>
            <a:r>
              <a:rPr lang="en-US" dirty="0" err="1">
                <a:solidFill>
                  <a:srgbClr val="000000"/>
                </a:solidFill>
                <a:latin typeface="Lucida Console" panose="020B0609040504020204" pitchFamily="49" charset="0"/>
              </a:rPr>
              <a:t>;</a:t>
            </a:r>
            <a:r>
              <a:rPr lang="en-US" b="1" dirty="0" err="1">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endParaRPr lang="en-US" dirty="0"/>
          </a:p>
        </p:txBody>
      </p:sp>
    </p:spTree>
    <p:extLst>
      <p:ext uri="{BB962C8B-B14F-4D97-AF65-F5344CB8AC3E}">
        <p14:creationId xmlns:p14="http://schemas.microsoft.com/office/powerpoint/2010/main" val="445933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07130" y="410641"/>
            <a:ext cx="2114550" cy="6200775"/>
          </a:xfrm>
          <a:prstGeom prst="rect">
            <a:avLst/>
          </a:prstGeom>
        </p:spPr>
      </p:pic>
      <p:pic>
        <p:nvPicPr>
          <p:cNvPr id="3" name="Picture 2"/>
          <p:cNvPicPr>
            <a:picLocks noChangeAspect="1"/>
          </p:cNvPicPr>
          <p:nvPr/>
        </p:nvPicPr>
        <p:blipFill>
          <a:blip r:embed="rId3"/>
          <a:stretch>
            <a:fillRect/>
          </a:stretch>
        </p:blipFill>
        <p:spPr>
          <a:xfrm>
            <a:off x="2500419" y="410641"/>
            <a:ext cx="923925" cy="6162675"/>
          </a:xfrm>
          <a:prstGeom prst="rect">
            <a:avLst/>
          </a:prstGeom>
        </p:spPr>
      </p:pic>
      <p:sp>
        <p:nvSpPr>
          <p:cNvPr id="6" name="Rectangle 5"/>
          <p:cNvSpPr/>
          <p:nvPr/>
        </p:nvSpPr>
        <p:spPr>
          <a:xfrm>
            <a:off x="3571982" y="2484853"/>
            <a:ext cx="4996665" cy="1754326"/>
          </a:xfrm>
          <a:prstGeom prst="rect">
            <a:avLst/>
          </a:prstGeom>
        </p:spPr>
        <p:txBody>
          <a:bodyPr wrap="square">
            <a:spAutoFit/>
          </a:bodyPr>
          <a:lstStyle/>
          <a:p>
            <a:r>
              <a:rPr lang="en-US" b="1" dirty="0">
                <a:solidFill>
                  <a:srgbClr val="000080"/>
                </a:solidFill>
                <a:latin typeface="Lucida Console" panose="020B0609040504020204" pitchFamily="49" charset="0"/>
              </a:rPr>
              <a:t>data</a:t>
            </a:r>
            <a:r>
              <a:rPr lang="en-US" dirty="0">
                <a:solidFill>
                  <a:srgbClr val="000000"/>
                </a:solidFill>
                <a:latin typeface="Lucida Console" panose="020B0609040504020204" pitchFamily="49" charset="0"/>
              </a:rPr>
              <a:t> totchol2;</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merge</a:t>
            </a:r>
            <a:r>
              <a:rPr lang="en-US" dirty="0">
                <a:solidFill>
                  <a:srgbClr val="000000"/>
                </a:solidFill>
                <a:latin typeface="Lucida Console" panose="020B0609040504020204" pitchFamily="49" charset="0"/>
              </a:rPr>
              <a:t> chol2 chol1;</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by</a:t>
            </a:r>
            <a:r>
              <a:rPr lang="en-US" dirty="0">
                <a:solidFill>
                  <a:srgbClr val="000000"/>
                </a:solidFill>
                <a:latin typeface="Lucida Console" panose="020B0609040504020204" pitchFamily="49" charset="0"/>
              </a:rPr>
              <a:t> id;</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print</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data</a:t>
            </a:r>
            <a:r>
              <a:rPr lang="en-US" dirty="0">
                <a:solidFill>
                  <a:srgbClr val="000000"/>
                </a:solidFill>
                <a:latin typeface="Lucida Console" panose="020B0609040504020204" pitchFamily="49" charset="0"/>
              </a:rPr>
              <a:t>=totchol2 </a:t>
            </a:r>
            <a:r>
              <a:rPr lang="en-US" dirty="0" err="1">
                <a:solidFill>
                  <a:srgbClr val="0000FF"/>
                </a:solidFill>
                <a:latin typeface="Lucida Console" panose="020B0609040504020204" pitchFamily="49" charset="0"/>
              </a:rPr>
              <a:t>noobs</a:t>
            </a:r>
            <a:r>
              <a:rPr lang="en-US" dirty="0" err="1">
                <a:solidFill>
                  <a:srgbClr val="000000"/>
                </a:solidFill>
                <a:latin typeface="Lucida Console" panose="020B0609040504020204" pitchFamily="49" charset="0"/>
              </a:rPr>
              <a:t>;</a:t>
            </a:r>
            <a:r>
              <a:rPr lang="en-US" b="1" dirty="0" err="1">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endParaRPr lang="en-US" dirty="0"/>
          </a:p>
        </p:txBody>
      </p:sp>
      <p:pic>
        <p:nvPicPr>
          <p:cNvPr id="7" name="Picture 6"/>
          <p:cNvPicPr>
            <a:picLocks noChangeAspect="1"/>
          </p:cNvPicPr>
          <p:nvPr/>
        </p:nvPicPr>
        <p:blipFill>
          <a:blip r:embed="rId4"/>
          <a:stretch>
            <a:fillRect/>
          </a:stretch>
        </p:blipFill>
        <p:spPr>
          <a:xfrm>
            <a:off x="8568647" y="334441"/>
            <a:ext cx="2171700" cy="6238875"/>
          </a:xfrm>
          <a:prstGeom prst="rect">
            <a:avLst/>
          </a:prstGeom>
        </p:spPr>
      </p:pic>
    </p:spTree>
    <p:extLst>
      <p:ext uri="{BB962C8B-B14F-4D97-AF65-F5344CB8AC3E}">
        <p14:creationId xmlns:p14="http://schemas.microsoft.com/office/powerpoint/2010/main" val="195432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9297" y="2748730"/>
            <a:ext cx="10515600" cy="1325563"/>
          </a:xfrm>
        </p:spPr>
        <p:txBody>
          <a:bodyPr>
            <a:normAutofit fontScale="90000"/>
          </a:bodyPr>
          <a:lstStyle/>
          <a:p>
            <a:r>
              <a:rPr lang="en-US" dirty="0"/>
              <a:t>All data must be sorted on the by variable</a:t>
            </a:r>
            <a:br>
              <a:rPr lang="en-US" dirty="0"/>
            </a:br>
            <a:br>
              <a:rPr lang="en-US" dirty="0"/>
            </a:br>
            <a:r>
              <a:rPr lang="en-US" dirty="0"/>
              <a:t>The by variable must have the same name on all data sets in the merge statement.</a:t>
            </a:r>
            <a:br>
              <a:rPr lang="en-US" dirty="0"/>
            </a:br>
            <a:br>
              <a:rPr lang="en-US" dirty="0"/>
            </a:br>
            <a:r>
              <a:rPr lang="en-US" dirty="0"/>
              <a:t>Columns are overlaid</a:t>
            </a:r>
            <a:br>
              <a:rPr lang="en-US" dirty="0"/>
            </a:br>
            <a:br>
              <a:rPr lang="en-US" dirty="0"/>
            </a:br>
            <a:r>
              <a:rPr lang="en-US" dirty="0"/>
              <a:t>Output controlled with in= option</a:t>
            </a:r>
          </a:p>
        </p:txBody>
      </p:sp>
    </p:spTree>
    <p:extLst>
      <p:ext uri="{BB962C8B-B14F-4D97-AF65-F5344CB8AC3E}">
        <p14:creationId xmlns:p14="http://schemas.microsoft.com/office/powerpoint/2010/main" val="2252698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441438" y="64008"/>
            <a:ext cx="3404114" cy="613757"/>
          </a:xfrm>
        </p:spPr>
        <p:txBody>
          <a:bodyPr>
            <a:normAutofit fontScale="90000"/>
          </a:bodyPr>
          <a:lstStyle/>
          <a:p>
            <a:r>
              <a:rPr lang="en-US" b="1" dirty="0">
                <a:latin typeface="+mn-lt"/>
              </a:rPr>
              <a:t>Example Data</a:t>
            </a:r>
          </a:p>
        </p:txBody>
      </p:sp>
      <p:sp>
        <p:nvSpPr>
          <p:cNvPr id="3" name="Rectangle 2"/>
          <p:cNvSpPr/>
          <p:nvPr/>
        </p:nvSpPr>
        <p:spPr>
          <a:xfrm>
            <a:off x="441960" y="27432"/>
            <a:ext cx="10878312" cy="6463308"/>
          </a:xfrm>
          <a:prstGeom prst="rect">
            <a:avLst/>
          </a:prstGeom>
        </p:spPr>
        <p:txBody>
          <a:bodyPr wrap="square">
            <a:spAutoFit/>
          </a:bodyPr>
          <a:lstStyle/>
          <a:p>
            <a:r>
              <a:rPr lang="en-US" b="1" dirty="0">
                <a:solidFill>
                  <a:srgbClr val="000080"/>
                </a:solidFill>
                <a:latin typeface="Lucida Console" panose="020B0609040504020204" pitchFamily="49" charset="0"/>
              </a:rPr>
              <a:t>data</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htwt</a:t>
            </a:r>
            <a:r>
              <a:rPr lang="en-US" dirty="0">
                <a:solidFill>
                  <a:srgbClr val="000000"/>
                </a:solidFill>
                <a:latin typeface="Lucida Console" panose="020B0609040504020204" pitchFamily="49" charset="0"/>
              </a:rPr>
              <a:t>;</a:t>
            </a:r>
          </a:p>
          <a:p>
            <a:r>
              <a:rPr lang="en-US" dirty="0">
                <a:solidFill>
                  <a:srgbClr val="0000FF"/>
                </a:solidFill>
                <a:latin typeface="Lucida Console" panose="020B0609040504020204" pitchFamily="49" charset="0"/>
              </a:rPr>
              <a:t>length</a:t>
            </a:r>
            <a:r>
              <a:rPr lang="en-US" dirty="0">
                <a:solidFill>
                  <a:srgbClr val="000000"/>
                </a:solidFill>
                <a:latin typeface="Lucida Console" panose="020B0609040504020204" pitchFamily="49" charset="0"/>
              </a:rPr>
              <a:t> id </a:t>
            </a:r>
            <a:r>
              <a:rPr lang="en-US" b="1" dirty="0">
                <a:solidFill>
                  <a:srgbClr val="008080"/>
                </a:solidFill>
                <a:latin typeface="Lucida Console" panose="020B0609040504020204" pitchFamily="49" charset="0"/>
              </a:rPr>
              <a:t>8</a:t>
            </a:r>
            <a:r>
              <a:rPr lang="en-US" dirty="0">
                <a:solidFill>
                  <a:srgbClr val="000000"/>
                </a:solidFill>
                <a:latin typeface="Lucida Console" panose="020B0609040504020204" pitchFamily="49" charset="0"/>
              </a:rPr>
              <a:t>;</a:t>
            </a:r>
          </a:p>
          <a:p>
            <a:r>
              <a:rPr lang="en-US" dirty="0">
                <a:solidFill>
                  <a:srgbClr val="0000FF"/>
                </a:solidFill>
                <a:latin typeface="Lucida Console" panose="020B0609040504020204" pitchFamily="49" charset="0"/>
              </a:rPr>
              <a:t>input</a:t>
            </a:r>
            <a:r>
              <a:rPr lang="en-US" dirty="0">
                <a:solidFill>
                  <a:srgbClr val="000000"/>
                </a:solidFill>
                <a:latin typeface="Lucida Console" panose="020B0609040504020204" pitchFamily="49" charset="0"/>
              </a:rPr>
              <a:t> height weight id @@;</a:t>
            </a:r>
          </a:p>
          <a:p>
            <a:r>
              <a:rPr lang="en-US" dirty="0" err="1">
                <a:solidFill>
                  <a:srgbClr val="0000FF"/>
                </a:solidFill>
                <a:latin typeface="Lucida Console" panose="020B0609040504020204" pitchFamily="49" charset="0"/>
              </a:rPr>
              <a:t>datalines</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56.50 98  1  62.25 145 2  62.50 128 3 64.75 119 4 </a:t>
            </a:r>
          </a:p>
          <a:p>
            <a:r>
              <a:rPr lang="en-US" dirty="0">
                <a:solidFill>
                  <a:srgbClr val="000000"/>
                </a:solidFill>
                <a:latin typeface="Lucida Console" panose="020B0609040504020204" pitchFamily="49" charset="0"/>
              </a:rPr>
              <a:t>68.75 144 5 60.00 117 6  58.00 125 7 </a:t>
            </a:r>
          </a:p>
          <a:p>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endParaRPr lang="en-US" dirty="0">
              <a:solidFill>
                <a:srgbClr val="000000"/>
              </a:solidFill>
              <a:latin typeface="Lucida Console" panose="020B0609040504020204" pitchFamily="49" charset="0"/>
            </a:endParaRPr>
          </a:p>
          <a:p>
            <a:r>
              <a:rPr lang="en-US" b="1" dirty="0">
                <a:solidFill>
                  <a:srgbClr val="000080"/>
                </a:solidFill>
                <a:latin typeface="Lucida Console" panose="020B0609040504020204" pitchFamily="49" charset="0"/>
              </a:rPr>
              <a:t>data</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chol</a:t>
            </a:r>
            <a:r>
              <a:rPr lang="en-US" dirty="0">
                <a:solidFill>
                  <a:srgbClr val="000000"/>
                </a:solidFill>
                <a:latin typeface="Lucida Console" panose="020B0609040504020204" pitchFamily="49" charset="0"/>
              </a:rPr>
              <a:t>;</a:t>
            </a:r>
          </a:p>
          <a:p>
            <a:r>
              <a:rPr lang="en-US" dirty="0">
                <a:solidFill>
                  <a:srgbClr val="0000FF"/>
                </a:solidFill>
                <a:latin typeface="Lucida Console" panose="020B0609040504020204" pitchFamily="49" charset="0"/>
              </a:rPr>
              <a:t>length</a:t>
            </a:r>
            <a:r>
              <a:rPr lang="en-US" dirty="0">
                <a:solidFill>
                  <a:srgbClr val="000000"/>
                </a:solidFill>
                <a:latin typeface="Lucida Console" panose="020B0609040504020204" pitchFamily="49" charset="0"/>
              </a:rPr>
              <a:t> id </a:t>
            </a:r>
            <a:r>
              <a:rPr lang="en-US" b="1" dirty="0">
                <a:solidFill>
                  <a:srgbClr val="008080"/>
                </a:solidFill>
                <a:latin typeface="Lucida Console" panose="020B0609040504020204" pitchFamily="49" charset="0"/>
              </a:rPr>
              <a:t>8</a:t>
            </a:r>
            <a:r>
              <a:rPr lang="en-US" dirty="0">
                <a:solidFill>
                  <a:srgbClr val="000000"/>
                </a:solidFill>
                <a:latin typeface="Lucida Console" panose="020B0609040504020204" pitchFamily="49" charset="0"/>
              </a:rPr>
              <a:t>;</a:t>
            </a:r>
          </a:p>
          <a:p>
            <a:r>
              <a:rPr lang="en-US" dirty="0">
                <a:solidFill>
                  <a:srgbClr val="0000FF"/>
                </a:solidFill>
                <a:latin typeface="Lucida Console" panose="020B0609040504020204" pitchFamily="49" charset="0"/>
              </a:rPr>
              <a:t>input</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chol</a:t>
            </a:r>
            <a:r>
              <a:rPr lang="en-US" dirty="0">
                <a:solidFill>
                  <a:srgbClr val="000000"/>
                </a:solidFill>
                <a:latin typeface="Lucida Console" panose="020B0609040504020204" pitchFamily="49" charset="0"/>
              </a:rPr>
              <a:t> id @@;</a:t>
            </a:r>
          </a:p>
          <a:p>
            <a:r>
              <a:rPr lang="en-US" dirty="0" err="1">
                <a:solidFill>
                  <a:srgbClr val="0000FF"/>
                </a:solidFill>
                <a:latin typeface="Lucida Console" panose="020B0609040504020204" pitchFamily="49" charset="0"/>
              </a:rPr>
              <a:t>datalines</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234 1  172 2  248 3  215 4 </a:t>
            </a:r>
          </a:p>
          <a:p>
            <a:r>
              <a:rPr lang="en-US" dirty="0">
                <a:solidFill>
                  <a:srgbClr val="000000"/>
                </a:solidFill>
                <a:latin typeface="Lucida Console" panose="020B0609040504020204" pitchFamily="49" charset="0"/>
              </a:rPr>
              <a:t>145 5  281 6  335 7 </a:t>
            </a:r>
          </a:p>
          <a:p>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endParaRPr lang="en-US" dirty="0">
              <a:solidFill>
                <a:srgbClr val="000000"/>
              </a:solidFill>
              <a:latin typeface="Lucida Console" panose="020B0609040504020204" pitchFamily="49" charset="0"/>
            </a:endParaRPr>
          </a:p>
          <a:p>
            <a:r>
              <a:rPr lang="en-US" b="1" dirty="0">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print</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data</a:t>
            </a:r>
            <a:r>
              <a:rPr lang="en-US" dirty="0">
                <a:solidFill>
                  <a:srgbClr val="000000"/>
                </a:solidFill>
                <a:latin typeface="Lucida Console" panose="020B0609040504020204" pitchFamily="49" charset="0"/>
              </a:rPr>
              <a:t>=</a:t>
            </a:r>
            <a:r>
              <a:rPr lang="en-US" dirty="0" err="1">
                <a:solidFill>
                  <a:srgbClr val="000000"/>
                </a:solidFill>
                <a:latin typeface="Lucida Console" panose="020B0609040504020204" pitchFamily="49" charset="0"/>
              </a:rPr>
              <a:t>htwt</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noobs</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endParaRPr lang="en-US" dirty="0">
              <a:solidFill>
                <a:srgbClr val="000000"/>
              </a:solidFill>
              <a:latin typeface="Lucida Console" panose="020B0609040504020204" pitchFamily="49" charset="0"/>
            </a:endParaRPr>
          </a:p>
          <a:p>
            <a:r>
              <a:rPr lang="en-US" b="1" dirty="0">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print</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data</a:t>
            </a:r>
            <a:r>
              <a:rPr lang="en-US" dirty="0">
                <a:solidFill>
                  <a:srgbClr val="000000"/>
                </a:solidFill>
                <a:latin typeface="Lucida Console" panose="020B0609040504020204" pitchFamily="49" charset="0"/>
              </a:rPr>
              <a:t>=</a:t>
            </a:r>
            <a:r>
              <a:rPr lang="en-US" dirty="0" err="1">
                <a:solidFill>
                  <a:srgbClr val="000000"/>
                </a:solidFill>
                <a:latin typeface="Lucida Console" panose="020B0609040504020204" pitchFamily="49" charset="0"/>
              </a:rPr>
              <a:t>chol</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noobs</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746372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953702" y="38100"/>
            <a:ext cx="1895475" cy="3124200"/>
          </a:xfrm>
          <a:prstGeom prst="rect">
            <a:avLst/>
          </a:prstGeom>
        </p:spPr>
      </p:pic>
      <p:pic>
        <p:nvPicPr>
          <p:cNvPr id="3" name="Picture 2"/>
          <p:cNvPicPr>
            <a:picLocks noChangeAspect="1"/>
          </p:cNvPicPr>
          <p:nvPr/>
        </p:nvPicPr>
        <p:blipFill>
          <a:blip r:embed="rId3"/>
          <a:stretch>
            <a:fillRect/>
          </a:stretch>
        </p:blipFill>
        <p:spPr>
          <a:xfrm>
            <a:off x="7581328" y="92964"/>
            <a:ext cx="942975" cy="3114675"/>
          </a:xfrm>
          <a:prstGeom prst="rect">
            <a:avLst/>
          </a:prstGeom>
        </p:spPr>
      </p:pic>
      <p:cxnSp>
        <p:nvCxnSpPr>
          <p:cNvPr id="5" name="Straight Arrow Connector 4"/>
          <p:cNvCxnSpPr/>
          <p:nvPr/>
        </p:nvCxnSpPr>
        <p:spPr>
          <a:xfrm>
            <a:off x="4849177" y="713232"/>
            <a:ext cx="2732151" cy="0"/>
          </a:xfrm>
          <a:prstGeom prst="straightConnector1">
            <a:avLst/>
          </a:prstGeom>
          <a:ln w="3810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4849177" y="1085088"/>
            <a:ext cx="2732151" cy="0"/>
          </a:xfrm>
          <a:prstGeom prst="straightConnector1">
            <a:avLst/>
          </a:prstGeom>
          <a:ln w="3810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p:nvPicPr>
        <p:blipFill>
          <a:blip r:embed="rId4"/>
          <a:stretch>
            <a:fillRect/>
          </a:stretch>
        </p:blipFill>
        <p:spPr>
          <a:xfrm>
            <a:off x="4733796" y="1341110"/>
            <a:ext cx="2962913" cy="231668"/>
          </a:xfrm>
          <a:prstGeom prst="rect">
            <a:avLst/>
          </a:prstGeom>
        </p:spPr>
      </p:pic>
      <p:pic>
        <p:nvPicPr>
          <p:cNvPr id="8" name="Picture 7"/>
          <p:cNvPicPr>
            <a:picLocks noChangeAspect="1"/>
          </p:cNvPicPr>
          <p:nvPr/>
        </p:nvPicPr>
        <p:blipFill>
          <a:blip r:embed="rId4"/>
          <a:stretch>
            <a:fillRect/>
          </a:stretch>
        </p:blipFill>
        <p:spPr>
          <a:xfrm>
            <a:off x="4733796" y="2892542"/>
            <a:ext cx="2962913" cy="231668"/>
          </a:xfrm>
          <a:prstGeom prst="rect">
            <a:avLst/>
          </a:prstGeom>
        </p:spPr>
      </p:pic>
      <p:cxnSp>
        <p:nvCxnSpPr>
          <p:cNvPr id="9" name="Straight Arrow Connector 8"/>
          <p:cNvCxnSpPr/>
          <p:nvPr/>
        </p:nvCxnSpPr>
        <p:spPr>
          <a:xfrm>
            <a:off x="4849176" y="1853184"/>
            <a:ext cx="2732151" cy="0"/>
          </a:xfrm>
          <a:prstGeom prst="straightConnector1">
            <a:avLst/>
          </a:prstGeom>
          <a:ln w="3810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a:stretch>
            <a:fillRect/>
          </a:stretch>
        </p:blipFill>
        <p:spPr>
          <a:xfrm>
            <a:off x="4733796" y="2116826"/>
            <a:ext cx="2962913" cy="231668"/>
          </a:xfrm>
          <a:prstGeom prst="rect">
            <a:avLst/>
          </a:prstGeom>
        </p:spPr>
      </p:pic>
      <p:pic>
        <p:nvPicPr>
          <p:cNvPr id="11" name="Picture 10"/>
          <p:cNvPicPr>
            <a:picLocks noChangeAspect="1"/>
          </p:cNvPicPr>
          <p:nvPr/>
        </p:nvPicPr>
        <p:blipFill>
          <a:blip r:embed="rId4"/>
          <a:stretch>
            <a:fillRect/>
          </a:stretch>
        </p:blipFill>
        <p:spPr>
          <a:xfrm>
            <a:off x="4733796" y="2532477"/>
            <a:ext cx="2962913" cy="231668"/>
          </a:xfrm>
          <a:prstGeom prst="rect">
            <a:avLst/>
          </a:prstGeom>
        </p:spPr>
      </p:pic>
      <p:sp>
        <p:nvSpPr>
          <p:cNvPr id="12" name="Rectangle 11"/>
          <p:cNvSpPr/>
          <p:nvPr/>
        </p:nvSpPr>
        <p:spPr>
          <a:xfrm>
            <a:off x="238187" y="441281"/>
            <a:ext cx="2365248" cy="2031325"/>
          </a:xfrm>
          <a:prstGeom prst="rect">
            <a:avLst/>
          </a:prstGeom>
        </p:spPr>
        <p:txBody>
          <a:bodyPr wrap="square">
            <a:spAutoFit/>
          </a:bodyPr>
          <a:lstStyle/>
          <a:p>
            <a:r>
              <a:rPr lang="en-US" dirty="0"/>
              <a:t>Match-Merging involves combining observations from two or more SAS data sets into a single observation in a new SAS data set.</a:t>
            </a:r>
          </a:p>
        </p:txBody>
      </p:sp>
      <p:pic>
        <p:nvPicPr>
          <p:cNvPr id="13" name="Picture 12"/>
          <p:cNvPicPr>
            <a:picLocks noChangeAspect="1"/>
          </p:cNvPicPr>
          <p:nvPr/>
        </p:nvPicPr>
        <p:blipFill>
          <a:blip r:embed="rId5"/>
          <a:stretch>
            <a:fillRect/>
          </a:stretch>
        </p:blipFill>
        <p:spPr>
          <a:xfrm>
            <a:off x="4940616" y="3448811"/>
            <a:ext cx="2409825" cy="3124200"/>
          </a:xfrm>
          <a:prstGeom prst="rect">
            <a:avLst/>
          </a:prstGeom>
        </p:spPr>
      </p:pic>
      <p:sp>
        <p:nvSpPr>
          <p:cNvPr id="14" name="Rectangle 13"/>
          <p:cNvSpPr/>
          <p:nvPr/>
        </p:nvSpPr>
        <p:spPr>
          <a:xfrm>
            <a:off x="291907" y="4116800"/>
            <a:ext cx="4648709" cy="1477328"/>
          </a:xfrm>
          <a:prstGeom prst="rect">
            <a:avLst/>
          </a:prstGeom>
        </p:spPr>
        <p:txBody>
          <a:bodyPr wrap="square">
            <a:spAutoFit/>
          </a:bodyPr>
          <a:lstStyle/>
          <a:p>
            <a:r>
              <a:rPr lang="en-US" b="1" dirty="0">
                <a:solidFill>
                  <a:srgbClr val="000080"/>
                </a:solidFill>
                <a:latin typeface="Lucida Console" panose="020B0609040504020204" pitchFamily="49" charset="0"/>
              </a:rPr>
              <a:t>data</a:t>
            </a:r>
            <a:r>
              <a:rPr lang="en-US" dirty="0">
                <a:solidFill>
                  <a:srgbClr val="000000"/>
                </a:solidFill>
                <a:latin typeface="Lucida Console" panose="020B0609040504020204" pitchFamily="49" charset="0"/>
              </a:rPr>
              <a:t> tot1;</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merge</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htwt</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chol</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by</a:t>
            </a:r>
            <a:r>
              <a:rPr lang="en-US" dirty="0">
                <a:solidFill>
                  <a:srgbClr val="000000"/>
                </a:solidFill>
                <a:latin typeface="Lucida Console" panose="020B0609040504020204" pitchFamily="49" charset="0"/>
              </a:rPr>
              <a:t> id;</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print</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data</a:t>
            </a:r>
            <a:r>
              <a:rPr lang="en-US" dirty="0">
                <a:solidFill>
                  <a:srgbClr val="000000"/>
                </a:solidFill>
                <a:latin typeface="Lucida Console" panose="020B0609040504020204" pitchFamily="49" charset="0"/>
              </a:rPr>
              <a:t>=tot1 </a:t>
            </a:r>
            <a:r>
              <a:rPr lang="en-US" dirty="0" err="1">
                <a:solidFill>
                  <a:srgbClr val="0000FF"/>
                </a:solidFill>
                <a:latin typeface="Lucida Console" panose="020B0609040504020204" pitchFamily="49" charset="0"/>
              </a:rPr>
              <a:t>noobs</a:t>
            </a:r>
            <a:r>
              <a:rPr lang="en-US" dirty="0" err="1">
                <a:solidFill>
                  <a:srgbClr val="000000"/>
                </a:solidFill>
                <a:latin typeface="Lucida Console" panose="020B0609040504020204" pitchFamily="49" charset="0"/>
              </a:rPr>
              <a:t>;</a:t>
            </a:r>
            <a:r>
              <a:rPr lang="en-US" b="1" dirty="0" err="1">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endParaRPr lang="en-US" dirty="0"/>
          </a:p>
        </p:txBody>
      </p:sp>
    </p:spTree>
    <p:extLst>
      <p:ext uri="{BB962C8B-B14F-4D97-AF65-F5344CB8AC3E}">
        <p14:creationId xmlns:p14="http://schemas.microsoft.com/office/powerpoint/2010/main" val="4210447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0692" y="3346704"/>
            <a:ext cx="7404796" cy="757084"/>
          </a:xfrm>
        </p:spPr>
        <p:txBody>
          <a:bodyPr>
            <a:noAutofit/>
          </a:bodyPr>
          <a:lstStyle/>
          <a:p>
            <a:r>
              <a:rPr lang="en-US" sz="3200" dirty="0">
                <a:latin typeface="+mn-lt"/>
              </a:rPr>
              <a:t>Match-Merge in the data step requires:</a:t>
            </a:r>
            <a:br>
              <a:rPr lang="en-US" sz="3200" dirty="0">
                <a:latin typeface="+mn-lt"/>
              </a:rPr>
            </a:br>
            <a:br>
              <a:rPr lang="en-US" sz="3200" dirty="0">
                <a:latin typeface="+mn-lt"/>
              </a:rPr>
            </a:br>
            <a:r>
              <a:rPr lang="en-US" sz="3200" dirty="0">
                <a:latin typeface="+mn-lt"/>
              </a:rPr>
              <a:t> All data sets sorted on the by variable.</a:t>
            </a:r>
            <a:br>
              <a:rPr lang="en-US" sz="3200" dirty="0">
                <a:latin typeface="+mn-lt"/>
              </a:rPr>
            </a:br>
            <a:br>
              <a:rPr lang="en-US" sz="3200" dirty="0">
                <a:latin typeface="+mn-lt"/>
              </a:rPr>
            </a:br>
            <a:r>
              <a:rPr lang="en-US" sz="3200" dirty="0">
                <a:latin typeface="+mn-lt"/>
              </a:rPr>
              <a:t>The by variable exists and has the same name on all datasets being merged</a:t>
            </a:r>
          </a:p>
        </p:txBody>
      </p:sp>
      <p:sp>
        <p:nvSpPr>
          <p:cNvPr id="3" name="Rectangle 2"/>
          <p:cNvSpPr/>
          <p:nvPr/>
        </p:nvSpPr>
        <p:spPr>
          <a:xfrm>
            <a:off x="601779" y="1944737"/>
            <a:ext cx="8859328" cy="4524315"/>
          </a:xfrm>
          <a:prstGeom prst="rect">
            <a:avLst/>
          </a:prstGeom>
        </p:spPr>
        <p:txBody>
          <a:bodyPr wrap="square">
            <a:spAutoFit/>
          </a:bodyPr>
          <a:lstStyle/>
          <a:p>
            <a:r>
              <a:rPr lang="en-US" b="1" dirty="0" err="1">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sort</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data</a:t>
            </a:r>
            <a:r>
              <a:rPr lang="en-US" dirty="0">
                <a:solidFill>
                  <a:srgbClr val="000000"/>
                </a:solidFill>
                <a:latin typeface="Lucida Console" panose="020B0609040504020204" pitchFamily="49" charset="0"/>
              </a:rPr>
              <a:t>=</a:t>
            </a:r>
            <a:r>
              <a:rPr lang="en-US" dirty="0" err="1">
                <a:solidFill>
                  <a:srgbClr val="000000"/>
                </a:solidFill>
                <a:latin typeface="Lucida Console" panose="020B0609040504020204" pitchFamily="49" charset="0"/>
              </a:rPr>
              <a:t>htwt</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by</a:t>
            </a:r>
            <a:r>
              <a:rPr lang="en-US" dirty="0">
                <a:solidFill>
                  <a:srgbClr val="000000"/>
                </a:solidFill>
                <a:latin typeface="Lucida Console" panose="020B0609040504020204" pitchFamily="49" charset="0"/>
              </a:rPr>
              <a:t> id;</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endParaRPr lang="en-US" dirty="0">
              <a:solidFill>
                <a:srgbClr val="000000"/>
              </a:solidFill>
              <a:latin typeface="Lucida Console" panose="020B0609040504020204" pitchFamily="49" charset="0"/>
            </a:endParaRPr>
          </a:p>
          <a:p>
            <a:r>
              <a:rPr lang="en-US" b="1" dirty="0" err="1">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sort</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data</a:t>
            </a:r>
            <a:r>
              <a:rPr lang="en-US" dirty="0">
                <a:solidFill>
                  <a:srgbClr val="000000"/>
                </a:solidFill>
                <a:latin typeface="Lucida Console" panose="020B0609040504020204" pitchFamily="49" charset="0"/>
              </a:rPr>
              <a:t>=</a:t>
            </a:r>
            <a:r>
              <a:rPr lang="en-US" dirty="0" err="1">
                <a:solidFill>
                  <a:srgbClr val="000000"/>
                </a:solidFill>
                <a:latin typeface="Lucida Console" panose="020B0609040504020204" pitchFamily="49" charset="0"/>
              </a:rPr>
              <a:t>chol</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by</a:t>
            </a:r>
            <a:r>
              <a:rPr lang="en-US" dirty="0">
                <a:solidFill>
                  <a:srgbClr val="000000"/>
                </a:solidFill>
                <a:latin typeface="Lucida Console" panose="020B0609040504020204" pitchFamily="49" charset="0"/>
              </a:rPr>
              <a:t> id;</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endParaRPr lang="en-US" dirty="0">
              <a:solidFill>
                <a:srgbClr val="000000"/>
              </a:solidFill>
              <a:latin typeface="Lucida Console" panose="020B0609040504020204" pitchFamily="49" charset="0"/>
            </a:endParaRPr>
          </a:p>
          <a:p>
            <a:r>
              <a:rPr lang="en-US" b="1" dirty="0">
                <a:solidFill>
                  <a:srgbClr val="000080"/>
                </a:solidFill>
                <a:latin typeface="Lucida Console" panose="020B0609040504020204" pitchFamily="49" charset="0"/>
              </a:rPr>
              <a:t>data</a:t>
            </a:r>
            <a:r>
              <a:rPr lang="en-US" dirty="0">
                <a:solidFill>
                  <a:srgbClr val="000000"/>
                </a:solidFill>
                <a:latin typeface="Lucida Console" panose="020B0609040504020204" pitchFamily="49" charset="0"/>
              </a:rPr>
              <a:t> tot1;</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merge</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htwt</a:t>
            </a:r>
            <a:r>
              <a:rPr lang="en-US" dirty="0">
                <a:solidFill>
                  <a:srgbClr val="000000"/>
                </a:solidFill>
                <a:latin typeface="Lucida Console" panose="020B0609040504020204" pitchFamily="49" charset="0"/>
              </a:rPr>
              <a:t> </a:t>
            </a:r>
            <a:r>
              <a:rPr lang="en-US" dirty="0" err="1">
                <a:solidFill>
                  <a:srgbClr val="000000"/>
                </a:solidFill>
                <a:latin typeface="Lucida Console" panose="020B0609040504020204" pitchFamily="49" charset="0"/>
              </a:rPr>
              <a:t>chol</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by</a:t>
            </a:r>
            <a:r>
              <a:rPr lang="en-US" dirty="0">
                <a:solidFill>
                  <a:srgbClr val="000000"/>
                </a:solidFill>
                <a:latin typeface="Lucida Console" panose="020B0609040504020204" pitchFamily="49" charset="0"/>
              </a:rPr>
              <a:t> id;</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endParaRPr lang="en-US" dirty="0">
              <a:solidFill>
                <a:srgbClr val="000000"/>
              </a:solidFill>
              <a:latin typeface="Lucida Console" panose="020B0609040504020204" pitchFamily="49" charset="0"/>
            </a:endParaRPr>
          </a:p>
          <a:p>
            <a:r>
              <a:rPr lang="en-US" b="1" dirty="0">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print</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data</a:t>
            </a:r>
            <a:r>
              <a:rPr lang="en-US" dirty="0">
                <a:solidFill>
                  <a:srgbClr val="000000"/>
                </a:solidFill>
                <a:latin typeface="Lucida Console" panose="020B0609040504020204" pitchFamily="49" charset="0"/>
              </a:rPr>
              <a:t>=tot1;</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endParaRPr lang="en-US" dirty="0">
              <a:solidFill>
                <a:srgbClr val="000000"/>
              </a:solidFill>
              <a:latin typeface="Lucida Console" panose="020B0609040504020204" pitchFamily="49" charset="0"/>
            </a:endParaRPr>
          </a:p>
        </p:txBody>
      </p:sp>
    </p:spTree>
    <p:extLst>
      <p:ext uri="{BB962C8B-B14F-4D97-AF65-F5344CB8AC3E}">
        <p14:creationId xmlns:p14="http://schemas.microsoft.com/office/powerpoint/2010/main" val="2273297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4035505" y="0"/>
            <a:ext cx="8836717" cy="1143000"/>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ahoma" pitchFamily="34" charset="0"/>
              </a:defRPr>
            </a:lvl2pPr>
            <a:lvl3pPr algn="ctr" rtl="0" eaLnBrk="1" fontAlgn="base" hangingPunct="1">
              <a:spcBef>
                <a:spcPct val="0"/>
              </a:spcBef>
              <a:spcAft>
                <a:spcPct val="0"/>
              </a:spcAft>
              <a:defRPr sz="4400">
                <a:solidFill>
                  <a:schemeClr val="tx2"/>
                </a:solidFill>
                <a:latin typeface="Tahoma" pitchFamily="34" charset="0"/>
              </a:defRPr>
            </a:lvl3pPr>
            <a:lvl4pPr algn="ctr" rtl="0" eaLnBrk="1" fontAlgn="base" hangingPunct="1">
              <a:spcBef>
                <a:spcPct val="0"/>
              </a:spcBef>
              <a:spcAft>
                <a:spcPct val="0"/>
              </a:spcAft>
              <a:defRPr sz="4400">
                <a:solidFill>
                  <a:schemeClr val="tx2"/>
                </a:solidFill>
                <a:latin typeface="Tahoma" pitchFamily="34" charset="0"/>
              </a:defRPr>
            </a:lvl4pPr>
            <a:lvl5pPr algn="ctr" rtl="0" eaLnBrk="1" fontAlgn="base" hangingPunct="1">
              <a:spcBef>
                <a:spcPct val="0"/>
              </a:spcBef>
              <a:spcAft>
                <a:spcPct val="0"/>
              </a:spcAft>
              <a:defRPr sz="4400">
                <a:solidFill>
                  <a:schemeClr val="tx2"/>
                </a:solidFill>
                <a:latin typeface="Tahoma" pitchFamily="34" charset="0"/>
              </a:defRPr>
            </a:lvl5pPr>
            <a:lvl6pPr marL="457200" algn="ctr" rtl="0" eaLnBrk="1" fontAlgn="base" hangingPunct="1">
              <a:spcBef>
                <a:spcPct val="0"/>
              </a:spcBef>
              <a:spcAft>
                <a:spcPct val="0"/>
              </a:spcAft>
              <a:defRPr sz="4400">
                <a:solidFill>
                  <a:schemeClr val="tx2"/>
                </a:solidFill>
                <a:latin typeface="Tahoma" pitchFamily="34" charset="0"/>
              </a:defRPr>
            </a:lvl6pPr>
            <a:lvl7pPr marL="914400" algn="ctr" rtl="0" eaLnBrk="1" fontAlgn="base" hangingPunct="1">
              <a:spcBef>
                <a:spcPct val="0"/>
              </a:spcBef>
              <a:spcAft>
                <a:spcPct val="0"/>
              </a:spcAft>
              <a:defRPr sz="4400">
                <a:solidFill>
                  <a:schemeClr val="tx2"/>
                </a:solidFill>
                <a:latin typeface="Tahoma" pitchFamily="34" charset="0"/>
              </a:defRPr>
            </a:lvl7pPr>
            <a:lvl8pPr marL="1371600" algn="ctr" rtl="0" eaLnBrk="1" fontAlgn="base" hangingPunct="1">
              <a:spcBef>
                <a:spcPct val="0"/>
              </a:spcBef>
              <a:spcAft>
                <a:spcPct val="0"/>
              </a:spcAft>
              <a:defRPr sz="4400">
                <a:solidFill>
                  <a:schemeClr val="tx2"/>
                </a:solidFill>
                <a:latin typeface="Tahoma" pitchFamily="34" charset="0"/>
              </a:defRPr>
            </a:lvl8pPr>
            <a:lvl9pPr marL="1828800" algn="ctr" rtl="0" eaLnBrk="1" fontAlgn="base" hangingPunct="1">
              <a:spcBef>
                <a:spcPct val="0"/>
              </a:spcBef>
              <a:spcAft>
                <a:spcPct val="0"/>
              </a:spcAft>
              <a:defRPr sz="4400">
                <a:solidFill>
                  <a:schemeClr val="tx2"/>
                </a:solidFill>
                <a:latin typeface="Tahoma" pitchFamily="34" charset="0"/>
              </a:defRPr>
            </a:lvl9pPr>
          </a:lstStyle>
          <a:p>
            <a:r>
              <a:rPr lang="en-US" sz="3200" b="1" kern="0" dirty="0">
                <a:latin typeface="+mn-lt"/>
              </a:rPr>
              <a:t>Match-Merge Different Number of Rows</a:t>
            </a:r>
          </a:p>
        </p:txBody>
      </p:sp>
      <p:sp>
        <p:nvSpPr>
          <p:cNvPr id="3" name="Rectangle 2"/>
          <p:cNvSpPr/>
          <p:nvPr/>
        </p:nvSpPr>
        <p:spPr>
          <a:xfrm>
            <a:off x="224285" y="0"/>
            <a:ext cx="6716011" cy="6863417"/>
          </a:xfrm>
          <a:prstGeom prst="rect">
            <a:avLst/>
          </a:prstGeom>
        </p:spPr>
        <p:txBody>
          <a:bodyPr wrap="square">
            <a:spAutoFit/>
          </a:bodyPr>
          <a:lstStyle/>
          <a:p>
            <a:r>
              <a:rPr lang="en-US" sz="2000" b="1" dirty="0">
                <a:solidFill>
                  <a:srgbClr val="000080"/>
                </a:solidFill>
                <a:latin typeface="Lucida Console" panose="020B0609040504020204" pitchFamily="49" charset="0"/>
              </a:rPr>
              <a:t>data</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htwt</a:t>
            </a:r>
            <a:r>
              <a:rPr lang="en-US" sz="2000" dirty="0">
                <a:solidFill>
                  <a:srgbClr val="000000"/>
                </a:solidFill>
                <a:latin typeface="Lucida Console" panose="020B0609040504020204" pitchFamily="49" charset="0"/>
              </a:rPr>
              <a:t>;</a:t>
            </a:r>
          </a:p>
          <a:p>
            <a:r>
              <a:rPr lang="en-US" sz="2000" dirty="0">
                <a:solidFill>
                  <a:srgbClr val="0000FF"/>
                </a:solidFill>
                <a:latin typeface="Lucida Console" panose="020B0609040504020204" pitchFamily="49" charset="0"/>
              </a:rPr>
              <a:t>input</a:t>
            </a:r>
            <a:r>
              <a:rPr lang="en-US" sz="2000" dirty="0">
                <a:solidFill>
                  <a:srgbClr val="000000"/>
                </a:solidFill>
                <a:latin typeface="Lucida Console" panose="020B0609040504020204" pitchFamily="49" charset="0"/>
              </a:rPr>
              <a:t> height weight id @@;</a:t>
            </a:r>
          </a:p>
          <a:p>
            <a:r>
              <a:rPr lang="en-US" sz="2000" dirty="0" err="1">
                <a:solidFill>
                  <a:srgbClr val="0000FF"/>
                </a:solidFill>
                <a:latin typeface="Lucida Console" panose="020B0609040504020204" pitchFamily="49" charset="0"/>
              </a:rPr>
              <a:t>datalines</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56.50 98 1 62.25 145 2 62.50 128 3 </a:t>
            </a:r>
          </a:p>
          <a:p>
            <a:r>
              <a:rPr lang="en-US" sz="2000" dirty="0">
                <a:solidFill>
                  <a:srgbClr val="000000"/>
                </a:solidFill>
                <a:latin typeface="Lucida Console" panose="020B0609040504020204" pitchFamily="49" charset="0"/>
              </a:rPr>
              <a:t>64.75 119 4 68.75 144 5 60.00 117 6 </a:t>
            </a:r>
          </a:p>
          <a:p>
            <a:r>
              <a:rPr lang="en-US" sz="2000" dirty="0">
                <a:solidFill>
                  <a:srgbClr val="000000"/>
                </a:solidFill>
                <a:latin typeface="Lucida Console" panose="020B0609040504020204" pitchFamily="49" charset="0"/>
              </a:rPr>
              <a:t>63.00 156 9 63.00 134 10 </a:t>
            </a:r>
          </a:p>
          <a:p>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p>
          <a:p>
            <a:endParaRPr lang="en-US" sz="2000" dirty="0">
              <a:solidFill>
                <a:srgbClr val="000000"/>
              </a:solidFill>
              <a:latin typeface="Lucida Console" panose="020B0609040504020204" pitchFamily="49" charset="0"/>
            </a:endParaRPr>
          </a:p>
          <a:p>
            <a:r>
              <a:rPr lang="en-US" sz="2000" b="1" dirty="0">
                <a:solidFill>
                  <a:srgbClr val="000080"/>
                </a:solidFill>
                <a:latin typeface="Lucida Console" panose="020B0609040504020204" pitchFamily="49" charset="0"/>
              </a:rPr>
              <a:t>data</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chol</a:t>
            </a:r>
            <a:r>
              <a:rPr lang="en-US" sz="2000" dirty="0">
                <a:solidFill>
                  <a:srgbClr val="000000"/>
                </a:solidFill>
                <a:latin typeface="Lucida Console" panose="020B0609040504020204" pitchFamily="49" charset="0"/>
              </a:rPr>
              <a:t>;</a:t>
            </a:r>
          </a:p>
          <a:p>
            <a:r>
              <a:rPr lang="en-US" sz="2000" dirty="0">
                <a:solidFill>
                  <a:srgbClr val="0000FF"/>
                </a:solidFill>
                <a:latin typeface="Lucida Console" panose="020B0609040504020204" pitchFamily="49" charset="0"/>
              </a:rPr>
              <a:t>input</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chol</a:t>
            </a:r>
            <a:r>
              <a:rPr lang="en-US" sz="2000" dirty="0">
                <a:solidFill>
                  <a:srgbClr val="000000"/>
                </a:solidFill>
                <a:latin typeface="Lucida Console" panose="020B0609040504020204" pitchFamily="49" charset="0"/>
              </a:rPr>
              <a:t> id @@;</a:t>
            </a:r>
          </a:p>
          <a:p>
            <a:r>
              <a:rPr lang="en-US" sz="2000" dirty="0" err="1">
                <a:solidFill>
                  <a:srgbClr val="0000FF"/>
                </a:solidFill>
                <a:latin typeface="Lucida Console" panose="020B0609040504020204" pitchFamily="49" charset="0"/>
              </a:rPr>
              <a:t>datalines</a:t>
            </a:r>
            <a:r>
              <a:rPr lang="en-US" sz="2000" dirty="0">
                <a:solidFill>
                  <a:srgbClr val="000000"/>
                </a:solidFill>
                <a:latin typeface="Lucida Console" panose="020B0609040504020204" pitchFamily="49" charset="0"/>
              </a:rPr>
              <a:t>;</a:t>
            </a:r>
          </a:p>
          <a:p>
            <a:r>
              <a:rPr lang="en-US" sz="2000" dirty="0">
                <a:solidFill>
                  <a:srgbClr val="000000"/>
                </a:solidFill>
                <a:latin typeface="Lucida Console" panose="020B0609040504020204" pitchFamily="49" charset="0"/>
              </a:rPr>
              <a:t>215 1 145 2 281 3 335 4 196 7 </a:t>
            </a:r>
          </a:p>
          <a:p>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p>
          <a:p>
            <a:endParaRPr lang="en-US" sz="2000" dirty="0">
              <a:solidFill>
                <a:srgbClr val="000000"/>
              </a:solidFill>
              <a:latin typeface="Lucida Console" panose="020B0609040504020204" pitchFamily="49" charset="0"/>
            </a:endParaRPr>
          </a:p>
          <a:p>
            <a:r>
              <a:rPr lang="en-US" sz="2000" b="1" dirty="0" err="1">
                <a:solidFill>
                  <a:srgbClr val="000080"/>
                </a:solidFill>
                <a:latin typeface="Lucida Console" panose="020B0609040504020204" pitchFamily="49" charset="0"/>
              </a:rPr>
              <a:t>proc</a:t>
            </a:r>
            <a:r>
              <a:rPr lang="en-US" sz="2000" dirty="0">
                <a:solidFill>
                  <a:srgbClr val="000000"/>
                </a:solidFill>
                <a:latin typeface="Lucida Console" panose="020B0609040504020204" pitchFamily="49" charset="0"/>
              </a:rPr>
              <a:t> </a:t>
            </a:r>
            <a:r>
              <a:rPr lang="en-US" sz="2000" b="1" dirty="0">
                <a:solidFill>
                  <a:srgbClr val="000080"/>
                </a:solidFill>
                <a:latin typeface="Lucida Console" panose="020B0609040504020204" pitchFamily="49" charset="0"/>
              </a:rPr>
              <a:t>print</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data</a:t>
            </a:r>
            <a:r>
              <a:rPr lang="en-US" sz="2000" dirty="0">
                <a:solidFill>
                  <a:srgbClr val="000000"/>
                </a:solidFill>
                <a:latin typeface="Lucida Console" panose="020B0609040504020204" pitchFamily="49" charset="0"/>
              </a:rPr>
              <a:t>=</a:t>
            </a:r>
            <a:r>
              <a:rPr lang="en-US" sz="2000" dirty="0" err="1">
                <a:solidFill>
                  <a:srgbClr val="000000"/>
                </a:solidFill>
                <a:latin typeface="Lucida Console" panose="020B0609040504020204" pitchFamily="49" charset="0"/>
              </a:rPr>
              <a:t>htwt</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noobs</a:t>
            </a:r>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p>
          <a:p>
            <a:endParaRPr lang="en-US" sz="2000" dirty="0">
              <a:solidFill>
                <a:srgbClr val="000000"/>
              </a:solidFill>
              <a:latin typeface="Lucida Console" panose="020B0609040504020204" pitchFamily="49" charset="0"/>
            </a:endParaRPr>
          </a:p>
          <a:p>
            <a:r>
              <a:rPr lang="en-US" sz="2000" b="1" dirty="0" err="1">
                <a:solidFill>
                  <a:srgbClr val="000080"/>
                </a:solidFill>
                <a:latin typeface="Lucida Console" panose="020B0609040504020204" pitchFamily="49" charset="0"/>
              </a:rPr>
              <a:t>proc</a:t>
            </a:r>
            <a:r>
              <a:rPr lang="en-US" sz="2000" dirty="0">
                <a:solidFill>
                  <a:srgbClr val="000000"/>
                </a:solidFill>
                <a:latin typeface="Lucida Console" panose="020B0609040504020204" pitchFamily="49" charset="0"/>
              </a:rPr>
              <a:t> </a:t>
            </a:r>
            <a:r>
              <a:rPr lang="en-US" sz="2000" b="1" dirty="0">
                <a:solidFill>
                  <a:srgbClr val="000080"/>
                </a:solidFill>
                <a:latin typeface="Lucida Console" panose="020B0609040504020204" pitchFamily="49" charset="0"/>
              </a:rPr>
              <a:t>print</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data</a:t>
            </a:r>
            <a:r>
              <a:rPr lang="en-US" sz="2000" dirty="0">
                <a:solidFill>
                  <a:srgbClr val="000000"/>
                </a:solidFill>
                <a:latin typeface="Lucida Console" panose="020B0609040504020204" pitchFamily="49" charset="0"/>
              </a:rPr>
              <a:t>=</a:t>
            </a:r>
            <a:r>
              <a:rPr lang="en-US" sz="2000" dirty="0" err="1">
                <a:solidFill>
                  <a:srgbClr val="000000"/>
                </a:solidFill>
                <a:latin typeface="Lucida Console" panose="020B0609040504020204" pitchFamily="49" charset="0"/>
              </a:rPr>
              <a:t>chol</a:t>
            </a:r>
            <a:r>
              <a:rPr lang="en-US" sz="2000" dirty="0">
                <a:solidFill>
                  <a:srgbClr val="000000"/>
                </a:solidFill>
                <a:latin typeface="Lucida Console" panose="020B0609040504020204" pitchFamily="49" charset="0"/>
              </a:rPr>
              <a:t> </a:t>
            </a:r>
            <a:r>
              <a:rPr lang="en-US" sz="2000" dirty="0">
                <a:solidFill>
                  <a:srgbClr val="0000FF"/>
                </a:solidFill>
                <a:latin typeface="Lucida Console" panose="020B0609040504020204" pitchFamily="49" charset="0"/>
              </a:rPr>
              <a:t>noobs</a:t>
            </a:r>
            <a:r>
              <a:rPr lang="en-US"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p>
          <a:p>
            <a:endParaRPr lang="en-US" sz="2000" dirty="0">
              <a:solidFill>
                <a:srgbClr val="000000"/>
              </a:solidFill>
              <a:latin typeface="Lucida Console" panose="020B0609040504020204" pitchFamily="49" charset="0"/>
            </a:endParaRPr>
          </a:p>
        </p:txBody>
      </p:sp>
    </p:spTree>
    <p:extLst>
      <p:ext uri="{BB962C8B-B14F-4D97-AF65-F5344CB8AC3E}">
        <p14:creationId xmlns:p14="http://schemas.microsoft.com/office/powerpoint/2010/main" val="4101032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2862262" y="0"/>
            <a:ext cx="1895475" cy="3514725"/>
          </a:xfrm>
          <a:prstGeom prst="rect">
            <a:avLst/>
          </a:prstGeom>
        </p:spPr>
      </p:pic>
      <p:pic>
        <p:nvPicPr>
          <p:cNvPr id="4" name="Picture 3"/>
          <p:cNvPicPr>
            <a:picLocks noChangeAspect="1"/>
          </p:cNvPicPr>
          <p:nvPr/>
        </p:nvPicPr>
        <p:blipFill>
          <a:blip r:embed="rId3"/>
          <a:stretch>
            <a:fillRect/>
          </a:stretch>
        </p:blipFill>
        <p:spPr>
          <a:xfrm>
            <a:off x="8144256" y="0"/>
            <a:ext cx="914400" cy="2409825"/>
          </a:xfrm>
          <a:prstGeom prst="rect">
            <a:avLst/>
          </a:prstGeom>
        </p:spPr>
      </p:pic>
      <p:cxnSp>
        <p:nvCxnSpPr>
          <p:cNvPr id="6" name="Straight Arrow Connector 5"/>
          <p:cNvCxnSpPr/>
          <p:nvPr/>
        </p:nvCxnSpPr>
        <p:spPr>
          <a:xfrm flipV="1">
            <a:off x="4757737" y="632651"/>
            <a:ext cx="3389567" cy="9144"/>
          </a:xfrm>
          <a:prstGeom prst="straightConnector1">
            <a:avLst/>
          </a:prstGeom>
          <a:ln w="3810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p:nvPicPr>
        <p:blipFill>
          <a:blip r:embed="rId4"/>
          <a:stretch>
            <a:fillRect/>
          </a:stretch>
        </p:blipFill>
        <p:spPr>
          <a:xfrm>
            <a:off x="4640328" y="879528"/>
            <a:ext cx="3621338" cy="237765"/>
          </a:xfrm>
          <a:prstGeom prst="rect">
            <a:avLst/>
          </a:prstGeom>
        </p:spPr>
      </p:pic>
      <p:pic>
        <p:nvPicPr>
          <p:cNvPr id="8" name="Picture 7"/>
          <p:cNvPicPr>
            <a:picLocks noChangeAspect="1"/>
          </p:cNvPicPr>
          <p:nvPr/>
        </p:nvPicPr>
        <p:blipFill>
          <a:blip r:embed="rId4"/>
          <a:stretch>
            <a:fillRect/>
          </a:stretch>
        </p:blipFill>
        <p:spPr>
          <a:xfrm>
            <a:off x="4640328" y="1204912"/>
            <a:ext cx="3621338" cy="237765"/>
          </a:xfrm>
          <a:prstGeom prst="rect">
            <a:avLst/>
          </a:prstGeom>
        </p:spPr>
      </p:pic>
      <p:pic>
        <p:nvPicPr>
          <p:cNvPr id="9" name="Picture 8"/>
          <p:cNvPicPr>
            <a:picLocks noChangeAspect="1"/>
          </p:cNvPicPr>
          <p:nvPr/>
        </p:nvPicPr>
        <p:blipFill>
          <a:blip r:embed="rId4"/>
          <a:stretch>
            <a:fillRect/>
          </a:stretch>
        </p:blipFill>
        <p:spPr>
          <a:xfrm>
            <a:off x="4640328" y="1688485"/>
            <a:ext cx="3621338" cy="237765"/>
          </a:xfrm>
          <a:prstGeom prst="rect">
            <a:avLst/>
          </a:prstGeom>
        </p:spPr>
      </p:pic>
      <p:sp>
        <p:nvSpPr>
          <p:cNvPr id="10" name="Rectangle 9"/>
          <p:cNvSpPr/>
          <p:nvPr/>
        </p:nvSpPr>
        <p:spPr>
          <a:xfrm>
            <a:off x="2862262" y="1926250"/>
            <a:ext cx="1895475" cy="1588475"/>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144256" y="1996821"/>
            <a:ext cx="914400" cy="413004"/>
          </a:xfrm>
          <a:prstGeom prst="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446116" y="4147376"/>
            <a:ext cx="6096000" cy="1938992"/>
          </a:xfrm>
          <a:prstGeom prst="rect">
            <a:avLst/>
          </a:prstGeom>
        </p:spPr>
        <p:txBody>
          <a:bodyPr>
            <a:spAutoFit/>
          </a:bodyPr>
          <a:lstStyle/>
          <a:p>
            <a:r>
              <a:rPr lang="en-US" sz="2000" b="1" dirty="0">
                <a:solidFill>
                  <a:srgbClr val="000080"/>
                </a:solidFill>
                <a:latin typeface="Lucida Console" panose="020B0609040504020204" pitchFamily="49" charset="0"/>
              </a:rPr>
              <a:t>data</a:t>
            </a:r>
            <a:r>
              <a:rPr lang="en-US" sz="2000" dirty="0">
                <a:solidFill>
                  <a:srgbClr val="000000"/>
                </a:solidFill>
                <a:latin typeface="Lucida Console" panose="020B0609040504020204" pitchFamily="49" charset="0"/>
              </a:rPr>
              <a:t> tot4;</a:t>
            </a:r>
          </a:p>
          <a:p>
            <a:r>
              <a:rPr lang="en-US" sz="2000" dirty="0">
                <a:solidFill>
                  <a:srgbClr val="0000FF"/>
                </a:solidFill>
                <a:latin typeface="Lucida Console" panose="020B0609040504020204" pitchFamily="49" charset="0"/>
              </a:rPr>
              <a:t>merge</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htwt</a:t>
            </a:r>
            <a:r>
              <a:rPr lang="en-US" sz="2000" dirty="0">
                <a:solidFill>
                  <a:srgbClr val="000000"/>
                </a:solidFill>
                <a:latin typeface="Lucida Console" panose="020B0609040504020204" pitchFamily="49" charset="0"/>
              </a:rPr>
              <a:t>(</a:t>
            </a:r>
            <a:r>
              <a:rPr lang="en-US" sz="2000" dirty="0">
                <a:solidFill>
                  <a:srgbClr val="0000FF"/>
                </a:solidFill>
                <a:latin typeface="Lucida Console" panose="020B0609040504020204" pitchFamily="49" charset="0"/>
              </a:rPr>
              <a:t>in</a:t>
            </a:r>
            <a:r>
              <a:rPr lang="en-US" sz="2000" dirty="0">
                <a:solidFill>
                  <a:srgbClr val="000000"/>
                </a:solidFill>
                <a:latin typeface="Lucida Console" panose="020B0609040504020204" pitchFamily="49" charset="0"/>
              </a:rPr>
              <a:t>=h) </a:t>
            </a:r>
            <a:r>
              <a:rPr lang="en-US" sz="2000" dirty="0" err="1">
                <a:solidFill>
                  <a:srgbClr val="000000"/>
                </a:solidFill>
                <a:latin typeface="Lucida Console" panose="020B0609040504020204" pitchFamily="49" charset="0"/>
              </a:rPr>
              <a:t>chol</a:t>
            </a:r>
            <a:r>
              <a:rPr lang="en-US" sz="2000" dirty="0">
                <a:solidFill>
                  <a:srgbClr val="000000"/>
                </a:solidFill>
                <a:latin typeface="Lucida Console" panose="020B0609040504020204" pitchFamily="49" charset="0"/>
              </a:rPr>
              <a:t>(</a:t>
            </a:r>
            <a:r>
              <a:rPr lang="en-US" sz="2000" dirty="0">
                <a:solidFill>
                  <a:srgbClr val="0000FF"/>
                </a:solidFill>
                <a:latin typeface="Lucida Console" panose="020B0609040504020204" pitchFamily="49" charset="0"/>
              </a:rPr>
              <a:t>in</a:t>
            </a:r>
            <a:r>
              <a:rPr lang="en-US" sz="2000" dirty="0">
                <a:solidFill>
                  <a:srgbClr val="000000"/>
                </a:solidFill>
                <a:latin typeface="Lucida Console" panose="020B0609040504020204" pitchFamily="49" charset="0"/>
              </a:rPr>
              <a:t>=c);</a:t>
            </a:r>
          </a:p>
          <a:p>
            <a:r>
              <a:rPr lang="en-US" sz="2000" dirty="0">
                <a:solidFill>
                  <a:srgbClr val="0000FF"/>
                </a:solidFill>
                <a:latin typeface="Lucida Console" panose="020B0609040504020204" pitchFamily="49" charset="0"/>
              </a:rPr>
              <a:t>by</a:t>
            </a:r>
            <a:r>
              <a:rPr lang="en-US" sz="2000" dirty="0">
                <a:solidFill>
                  <a:srgbClr val="000000"/>
                </a:solidFill>
                <a:latin typeface="Lucida Console" panose="020B0609040504020204" pitchFamily="49" charset="0"/>
              </a:rPr>
              <a:t> id;</a:t>
            </a:r>
          </a:p>
          <a:p>
            <a:r>
              <a:rPr lang="en-US" sz="2000" b="1" dirty="0">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p>
          <a:p>
            <a:r>
              <a:rPr lang="nl-NL" sz="2000" b="1" dirty="0">
                <a:solidFill>
                  <a:srgbClr val="000080"/>
                </a:solidFill>
                <a:latin typeface="Lucida Console" panose="020B0609040504020204" pitchFamily="49" charset="0"/>
              </a:rPr>
              <a:t>proc</a:t>
            </a:r>
            <a:r>
              <a:rPr lang="nl-NL" sz="2000" dirty="0">
                <a:solidFill>
                  <a:srgbClr val="000000"/>
                </a:solidFill>
                <a:latin typeface="Lucida Console" panose="020B0609040504020204" pitchFamily="49" charset="0"/>
              </a:rPr>
              <a:t> </a:t>
            </a:r>
            <a:r>
              <a:rPr lang="nl-NL" sz="2000" b="1" dirty="0">
                <a:solidFill>
                  <a:srgbClr val="000080"/>
                </a:solidFill>
                <a:latin typeface="Lucida Console" panose="020B0609040504020204" pitchFamily="49" charset="0"/>
              </a:rPr>
              <a:t>print</a:t>
            </a:r>
            <a:r>
              <a:rPr lang="nl-NL" sz="2000" dirty="0">
                <a:solidFill>
                  <a:srgbClr val="000000"/>
                </a:solidFill>
                <a:latin typeface="Lucida Console" panose="020B0609040504020204" pitchFamily="49" charset="0"/>
              </a:rPr>
              <a:t> </a:t>
            </a:r>
            <a:r>
              <a:rPr lang="nl-NL" sz="2000" dirty="0">
                <a:solidFill>
                  <a:srgbClr val="0000FF"/>
                </a:solidFill>
                <a:latin typeface="Lucida Console" panose="020B0609040504020204" pitchFamily="49" charset="0"/>
              </a:rPr>
              <a:t>data</a:t>
            </a:r>
            <a:r>
              <a:rPr lang="nl-NL" sz="2000" dirty="0">
                <a:solidFill>
                  <a:srgbClr val="000000"/>
                </a:solidFill>
                <a:latin typeface="Lucida Console" panose="020B0609040504020204" pitchFamily="49" charset="0"/>
              </a:rPr>
              <a:t>=tot4 </a:t>
            </a:r>
            <a:r>
              <a:rPr lang="nl-NL" sz="2000" dirty="0">
                <a:solidFill>
                  <a:srgbClr val="0000FF"/>
                </a:solidFill>
                <a:latin typeface="Lucida Console" panose="020B0609040504020204" pitchFamily="49" charset="0"/>
              </a:rPr>
              <a:t>noobs</a:t>
            </a:r>
            <a:r>
              <a:rPr lang="nl-NL"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endParaRPr lang="en-US" dirty="0"/>
          </a:p>
        </p:txBody>
      </p:sp>
      <p:pic>
        <p:nvPicPr>
          <p:cNvPr id="5" name="Picture 4"/>
          <p:cNvPicPr>
            <a:picLocks noChangeAspect="1"/>
          </p:cNvPicPr>
          <p:nvPr/>
        </p:nvPicPr>
        <p:blipFill>
          <a:blip r:embed="rId5"/>
          <a:stretch>
            <a:fillRect/>
          </a:stretch>
        </p:blipFill>
        <p:spPr>
          <a:xfrm>
            <a:off x="6991731" y="3602182"/>
            <a:ext cx="2066925" cy="2895600"/>
          </a:xfrm>
          <a:prstGeom prst="rect">
            <a:avLst/>
          </a:prstGeom>
        </p:spPr>
      </p:pic>
    </p:spTree>
    <p:extLst>
      <p:ext uri="{BB962C8B-B14F-4D97-AF65-F5344CB8AC3E}">
        <p14:creationId xmlns:p14="http://schemas.microsoft.com/office/powerpoint/2010/main" val="3231427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4824" y="3547872"/>
            <a:ext cx="4322885" cy="1325563"/>
          </a:xfrm>
        </p:spPr>
        <p:txBody>
          <a:bodyPr/>
          <a:lstStyle/>
          <a:p>
            <a:r>
              <a:rPr lang="en-US" dirty="0"/>
              <a:t>The forgotten by</a:t>
            </a:r>
          </a:p>
        </p:txBody>
      </p:sp>
      <p:sp>
        <p:nvSpPr>
          <p:cNvPr id="3" name="Rectangle 2"/>
          <p:cNvSpPr/>
          <p:nvPr/>
        </p:nvSpPr>
        <p:spPr>
          <a:xfrm>
            <a:off x="7354824" y="4652278"/>
            <a:ext cx="4596384" cy="1938992"/>
          </a:xfrm>
          <a:prstGeom prst="rect">
            <a:avLst/>
          </a:prstGeom>
        </p:spPr>
        <p:txBody>
          <a:bodyPr wrap="square">
            <a:spAutoFit/>
          </a:bodyPr>
          <a:lstStyle/>
          <a:p>
            <a:pPr lvl="0"/>
            <a:r>
              <a:rPr lang="en-US" sz="2400" b="1" dirty="0">
                <a:solidFill>
                  <a:srgbClr val="000080"/>
                </a:solidFill>
                <a:latin typeface="Lucida Console" panose="020B0609040504020204" pitchFamily="49" charset="0"/>
              </a:rPr>
              <a:t>data</a:t>
            </a:r>
            <a:r>
              <a:rPr lang="en-US" sz="2400" dirty="0">
                <a:solidFill>
                  <a:srgbClr val="000000"/>
                </a:solidFill>
                <a:latin typeface="Lucida Console" panose="020B0609040504020204" pitchFamily="49" charset="0"/>
              </a:rPr>
              <a:t> tot3;</a:t>
            </a:r>
          </a:p>
          <a:p>
            <a:pPr lvl="0"/>
            <a:r>
              <a:rPr lang="en-US" sz="2400" dirty="0">
                <a:solidFill>
                  <a:srgbClr val="0000FF"/>
                </a:solidFill>
                <a:latin typeface="Lucida Console" panose="020B0609040504020204" pitchFamily="49" charset="0"/>
              </a:rPr>
              <a:t>merge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htwt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chol</a:t>
            </a:r>
            <a:r>
              <a:rPr lang="en-US" sz="2400" dirty="0">
                <a:solidFill>
                  <a:srgbClr val="000000"/>
                </a:solidFill>
                <a:latin typeface="Lucida Console" panose="020B0609040504020204" pitchFamily="49" charset="0"/>
              </a:rPr>
              <a:t>;</a:t>
            </a:r>
          </a:p>
          <a:p>
            <a:pPr lvl="0"/>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pPr lvl="0"/>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print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tottmp</a:t>
            </a:r>
            <a:r>
              <a:rPr lang="en-US" sz="2400" dirty="0">
                <a:solidFill>
                  <a:srgbClr val="000000"/>
                </a:solidFill>
                <a:latin typeface="Lucida Console" panose="020B0609040504020204" pitchFamily="49" charset="0"/>
              </a:rPr>
              <a:t>;</a:t>
            </a:r>
          </a:p>
          <a:p>
            <a:pPr lvl="0"/>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endParaRPr lang="en-US" sz="2400" dirty="0">
              <a:solidFill>
                <a:prstClr val="black"/>
              </a:solidFill>
            </a:endParaRPr>
          </a:p>
        </p:txBody>
      </p:sp>
      <p:pic>
        <p:nvPicPr>
          <p:cNvPr id="4" name="Picture 3"/>
          <p:cNvPicPr>
            <a:picLocks noChangeAspect="1"/>
          </p:cNvPicPr>
          <p:nvPr/>
        </p:nvPicPr>
        <p:blipFill>
          <a:blip r:embed="rId2"/>
          <a:stretch>
            <a:fillRect/>
          </a:stretch>
        </p:blipFill>
        <p:spPr>
          <a:xfrm>
            <a:off x="2862262" y="0"/>
            <a:ext cx="1895475" cy="3514725"/>
          </a:xfrm>
          <a:prstGeom prst="rect">
            <a:avLst/>
          </a:prstGeom>
        </p:spPr>
      </p:pic>
      <p:pic>
        <p:nvPicPr>
          <p:cNvPr id="5" name="Picture 4"/>
          <p:cNvPicPr>
            <a:picLocks noChangeAspect="1"/>
          </p:cNvPicPr>
          <p:nvPr/>
        </p:nvPicPr>
        <p:blipFill>
          <a:blip r:embed="rId3"/>
          <a:stretch>
            <a:fillRect/>
          </a:stretch>
        </p:blipFill>
        <p:spPr>
          <a:xfrm>
            <a:off x="8144256" y="0"/>
            <a:ext cx="914400" cy="2409825"/>
          </a:xfrm>
          <a:prstGeom prst="rect">
            <a:avLst/>
          </a:prstGeom>
        </p:spPr>
      </p:pic>
      <p:cxnSp>
        <p:nvCxnSpPr>
          <p:cNvPr id="6" name="Straight Arrow Connector 5"/>
          <p:cNvCxnSpPr/>
          <p:nvPr/>
        </p:nvCxnSpPr>
        <p:spPr>
          <a:xfrm flipV="1">
            <a:off x="4757737" y="632651"/>
            <a:ext cx="3389567" cy="9144"/>
          </a:xfrm>
          <a:prstGeom prst="straightConnector1">
            <a:avLst/>
          </a:prstGeom>
          <a:ln w="3810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p:nvPicPr>
        <p:blipFill>
          <a:blip r:embed="rId4"/>
          <a:stretch>
            <a:fillRect/>
          </a:stretch>
        </p:blipFill>
        <p:spPr>
          <a:xfrm>
            <a:off x="4640328" y="879528"/>
            <a:ext cx="3621338" cy="237765"/>
          </a:xfrm>
          <a:prstGeom prst="rect">
            <a:avLst/>
          </a:prstGeom>
        </p:spPr>
      </p:pic>
      <p:pic>
        <p:nvPicPr>
          <p:cNvPr id="8" name="Picture 7"/>
          <p:cNvPicPr>
            <a:picLocks noChangeAspect="1"/>
          </p:cNvPicPr>
          <p:nvPr/>
        </p:nvPicPr>
        <p:blipFill>
          <a:blip r:embed="rId4"/>
          <a:stretch>
            <a:fillRect/>
          </a:stretch>
        </p:blipFill>
        <p:spPr>
          <a:xfrm>
            <a:off x="4640328" y="1204912"/>
            <a:ext cx="3621338" cy="237765"/>
          </a:xfrm>
          <a:prstGeom prst="rect">
            <a:avLst/>
          </a:prstGeom>
        </p:spPr>
      </p:pic>
      <p:pic>
        <p:nvPicPr>
          <p:cNvPr id="9" name="Picture 8"/>
          <p:cNvPicPr>
            <a:picLocks noChangeAspect="1"/>
          </p:cNvPicPr>
          <p:nvPr/>
        </p:nvPicPr>
        <p:blipFill>
          <a:blip r:embed="rId4"/>
          <a:stretch>
            <a:fillRect/>
          </a:stretch>
        </p:blipFill>
        <p:spPr>
          <a:xfrm>
            <a:off x="4640328" y="1688485"/>
            <a:ext cx="3621338" cy="237765"/>
          </a:xfrm>
          <a:prstGeom prst="rect">
            <a:avLst/>
          </a:prstGeom>
        </p:spPr>
      </p:pic>
      <p:sp>
        <p:nvSpPr>
          <p:cNvPr id="10" name="Rectangle 9"/>
          <p:cNvSpPr/>
          <p:nvPr/>
        </p:nvSpPr>
        <p:spPr>
          <a:xfrm>
            <a:off x="2862262" y="1926250"/>
            <a:ext cx="1895475" cy="1588475"/>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144256" y="1996821"/>
            <a:ext cx="914400" cy="413004"/>
          </a:xfrm>
          <a:prstGeom prst="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5"/>
          <a:stretch>
            <a:fillRect/>
          </a:stretch>
        </p:blipFill>
        <p:spPr>
          <a:xfrm>
            <a:off x="2718439" y="3766522"/>
            <a:ext cx="1987332" cy="2834640"/>
          </a:xfrm>
          <a:prstGeom prst="rect">
            <a:avLst/>
          </a:prstGeom>
        </p:spPr>
      </p:pic>
    </p:spTree>
    <p:extLst>
      <p:ext uri="{BB962C8B-B14F-4D97-AF65-F5344CB8AC3E}">
        <p14:creationId xmlns:p14="http://schemas.microsoft.com/office/powerpoint/2010/main" val="4144256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2862262" y="0"/>
            <a:ext cx="1895475" cy="3514725"/>
          </a:xfrm>
          <a:prstGeom prst="rect">
            <a:avLst/>
          </a:prstGeom>
        </p:spPr>
      </p:pic>
      <p:pic>
        <p:nvPicPr>
          <p:cNvPr id="4" name="Picture 3"/>
          <p:cNvPicPr>
            <a:picLocks noChangeAspect="1"/>
          </p:cNvPicPr>
          <p:nvPr/>
        </p:nvPicPr>
        <p:blipFill>
          <a:blip r:embed="rId3"/>
          <a:stretch>
            <a:fillRect/>
          </a:stretch>
        </p:blipFill>
        <p:spPr>
          <a:xfrm>
            <a:off x="8144256" y="0"/>
            <a:ext cx="914400" cy="2409825"/>
          </a:xfrm>
          <a:prstGeom prst="rect">
            <a:avLst/>
          </a:prstGeom>
        </p:spPr>
      </p:pic>
      <p:cxnSp>
        <p:nvCxnSpPr>
          <p:cNvPr id="5" name="Straight Arrow Connector 4"/>
          <p:cNvCxnSpPr/>
          <p:nvPr/>
        </p:nvCxnSpPr>
        <p:spPr>
          <a:xfrm flipV="1">
            <a:off x="4757737" y="632651"/>
            <a:ext cx="3389567" cy="9144"/>
          </a:xfrm>
          <a:prstGeom prst="straightConnector1">
            <a:avLst/>
          </a:prstGeom>
          <a:ln w="3810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6" name="Picture 5"/>
          <p:cNvPicPr>
            <a:picLocks noChangeAspect="1"/>
          </p:cNvPicPr>
          <p:nvPr/>
        </p:nvPicPr>
        <p:blipFill>
          <a:blip r:embed="rId4"/>
          <a:stretch>
            <a:fillRect/>
          </a:stretch>
        </p:blipFill>
        <p:spPr>
          <a:xfrm>
            <a:off x="4640328" y="879528"/>
            <a:ext cx="3621338" cy="237765"/>
          </a:xfrm>
          <a:prstGeom prst="rect">
            <a:avLst/>
          </a:prstGeom>
        </p:spPr>
      </p:pic>
      <p:pic>
        <p:nvPicPr>
          <p:cNvPr id="7" name="Picture 6"/>
          <p:cNvPicPr>
            <a:picLocks noChangeAspect="1"/>
          </p:cNvPicPr>
          <p:nvPr/>
        </p:nvPicPr>
        <p:blipFill>
          <a:blip r:embed="rId4"/>
          <a:stretch>
            <a:fillRect/>
          </a:stretch>
        </p:blipFill>
        <p:spPr>
          <a:xfrm>
            <a:off x="4640328" y="1204912"/>
            <a:ext cx="3621338" cy="237765"/>
          </a:xfrm>
          <a:prstGeom prst="rect">
            <a:avLst/>
          </a:prstGeom>
        </p:spPr>
      </p:pic>
      <p:pic>
        <p:nvPicPr>
          <p:cNvPr id="8" name="Picture 7"/>
          <p:cNvPicPr>
            <a:picLocks noChangeAspect="1"/>
          </p:cNvPicPr>
          <p:nvPr/>
        </p:nvPicPr>
        <p:blipFill>
          <a:blip r:embed="rId4"/>
          <a:stretch>
            <a:fillRect/>
          </a:stretch>
        </p:blipFill>
        <p:spPr>
          <a:xfrm>
            <a:off x="4640328" y="1688485"/>
            <a:ext cx="3621338" cy="237765"/>
          </a:xfrm>
          <a:prstGeom prst="rect">
            <a:avLst/>
          </a:prstGeom>
        </p:spPr>
      </p:pic>
      <p:sp>
        <p:nvSpPr>
          <p:cNvPr id="9" name="Rectangle 8"/>
          <p:cNvSpPr/>
          <p:nvPr/>
        </p:nvSpPr>
        <p:spPr>
          <a:xfrm>
            <a:off x="2862262" y="1926250"/>
            <a:ext cx="1895475" cy="1588475"/>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8144256" y="1996821"/>
            <a:ext cx="914400" cy="413004"/>
          </a:xfrm>
          <a:prstGeom prst="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2"/>
          <p:cNvSpPr>
            <a:spLocks noGrp="1"/>
          </p:cNvSpPr>
          <p:nvPr>
            <p:ph type="title"/>
          </p:nvPr>
        </p:nvSpPr>
        <p:spPr>
          <a:xfrm>
            <a:off x="7851455" y="4167430"/>
            <a:ext cx="2938503" cy="1325563"/>
          </a:xfrm>
        </p:spPr>
        <p:txBody>
          <a:bodyPr/>
          <a:lstStyle/>
          <a:p>
            <a:r>
              <a:rPr lang="en-US" dirty="0"/>
              <a:t>in=  Option</a:t>
            </a:r>
          </a:p>
        </p:txBody>
      </p:sp>
      <p:pic>
        <p:nvPicPr>
          <p:cNvPr id="2" name="Picture 1"/>
          <p:cNvPicPr>
            <a:picLocks noChangeAspect="1"/>
          </p:cNvPicPr>
          <p:nvPr/>
        </p:nvPicPr>
        <p:blipFill>
          <a:blip r:embed="rId5"/>
          <a:stretch>
            <a:fillRect/>
          </a:stretch>
        </p:blipFill>
        <p:spPr>
          <a:xfrm>
            <a:off x="402988" y="3673813"/>
            <a:ext cx="2066925" cy="2895600"/>
          </a:xfrm>
          <a:prstGeom prst="rect">
            <a:avLst/>
          </a:prstGeom>
        </p:spPr>
      </p:pic>
      <p:sp>
        <p:nvSpPr>
          <p:cNvPr id="14" name="Rectangle 13"/>
          <p:cNvSpPr/>
          <p:nvPr/>
        </p:nvSpPr>
        <p:spPr>
          <a:xfrm>
            <a:off x="2715491" y="4009565"/>
            <a:ext cx="6096000" cy="2246769"/>
          </a:xfrm>
          <a:prstGeom prst="rect">
            <a:avLst/>
          </a:prstGeom>
        </p:spPr>
        <p:txBody>
          <a:bodyPr>
            <a:spAutoFit/>
          </a:bodyPr>
          <a:lstStyle/>
          <a:p>
            <a:r>
              <a:rPr lang="en-US" sz="2000" b="1" dirty="0">
                <a:solidFill>
                  <a:srgbClr val="000080"/>
                </a:solidFill>
                <a:latin typeface="Lucida Console" panose="020B0609040504020204" pitchFamily="49" charset="0"/>
              </a:rPr>
              <a:t>data</a:t>
            </a:r>
            <a:r>
              <a:rPr lang="en-US" sz="2000" dirty="0">
                <a:solidFill>
                  <a:srgbClr val="000000"/>
                </a:solidFill>
                <a:latin typeface="Lucida Console" panose="020B0609040504020204" pitchFamily="49" charset="0"/>
              </a:rPr>
              <a:t> tot5;</a:t>
            </a:r>
          </a:p>
          <a:p>
            <a:r>
              <a:rPr lang="en-US" sz="2000" dirty="0">
                <a:solidFill>
                  <a:srgbClr val="0000FF"/>
                </a:solidFill>
                <a:latin typeface="Lucida Console" panose="020B0609040504020204" pitchFamily="49" charset="0"/>
              </a:rPr>
              <a:t>merge</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htwt</a:t>
            </a:r>
            <a:r>
              <a:rPr lang="en-US" sz="2000" dirty="0">
                <a:solidFill>
                  <a:srgbClr val="000000"/>
                </a:solidFill>
                <a:latin typeface="Lucida Console" panose="020B0609040504020204" pitchFamily="49" charset="0"/>
              </a:rPr>
              <a:t>(</a:t>
            </a:r>
            <a:r>
              <a:rPr lang="en-US" sz="2000" dirty="0">
                <a:solidFill>
                  <a:srgbClr val="0000FF"/>
                </a:solidFill>
                <a:latin typeface="Lucida Console" panose="020B0609040504020204" pitchFamily="49" charset="0"/>
              </a:rPr>
              <a:t>in</a:t>
            </a:r>
            <a:r>
              <a:rPr lang="en-US" sz="2000" dirty="0">
                <a:solidFill>
                  <a:srgbClr val="000000"/>
                </a:solidFill>
                <a:latin typeface="Lucida Console" panose="020B0609040504020204" pitchFamily="49" charset="0"/>
              </a:rPr>
              <a:t>=h) </a:t>
            </a:r>
            <a:r>
              <a:rPr lang="en-US" sz="2000" dirty="0" err="1">
                <a:solidFill>
                  <a:srgbClr val="000000"/>
                </a:solidFill>
                <a:latin typeface="Lucida Console" panose="020B0609040504020204" pitchFamily="49" charset="0"/>
              </a:rPr>
              <a:t>chol</a:t>
            </a:r>
            <a:r>
              <a:rPr lang="en-US" sz="2000" dirty="0">
                <a:solidFill>
                  <a:srgbClr val="000000"/>
                </a:solidFill>
                <a:latin typeface="Lucida Console" panose="020B0609040504020204" pitchFamily="49" charset="0"/>
              </a:rPr>
              <a:t>(</a:t>
            </a:r>
            <a:r>
              <a:rPr lang="en-US" sz="2000" dirty="0">
                <a:solidFill>
                  <a:srgbClr val="0000FF"/>
                </a:solidFill>
                <a:latin typeface="Lucida Console" panose="020B0609040504020204" pitchFamily="49" charset="0"/>
              </a:rPr>
              <a:t>in</a:t>
            </a:r>
            <a:r>
              <a:rPr lang="en-US" sz="2000" dirty="0">
                <a:solidFill>
                  <a:srgbClr val="000000"/>
                </a:solidFill>
                <a:latin typeface="Lucida Console" panose="020B0609040504020204" pitchFamily="49" charset="0"/>
              </a:rPr>
              <a:t>=c);</a:t>
            </a:r>
          </a:p>
          <a:p>
            <a:r>
              <a:rPr lang="en-US" sz="2000" dirty="0">
                <a:solidFill>
                  <a:srgbClr val="0000FF"/>
                </a:solidFill>
                <a:latin typeface="Lucida Console" panose="020B0609040504020204" pitchFamily="49" charset="0"/>
              </a:rPr>
              <a:t>by</a:t>
            </a:r>
            <a:r>
              <a:rPr lang="en-US" sz="2000" dirty="0">
                <a:solidFill>
                  <a:srgbClr val="000000"/>
                </a:solidFill>
                <a:latin typeface="Lucida Console" panose="020B0609040504020204" pitchFamily="49" charset="0"/>
              </a:rPr>
              <a:t> id;</a:t>
            </a:r>
          </a:p>
          <a:p>
            <a:r>
              <a:rPr lang="en-US" sz="2000" dirty="0">
                <a:solidFill>
                  <a:srgbClr val="0000FF"/>
                </a:solidFill>
                <a:latin typeface="Lucida Console" panose="020B0609040504020204" pitchFamily="49" charset="0"/>
              </a:rPr>
              <a:t>if</a:t>
            </a:r>
            <a:r>
              <a:rPr lang="en-US" sz="2000" dirty="0">
                <a:solidFill>
                  <a:srgbClr val="000000"/>
                </a:solidFill>
                <a:latin typeface="Lucida Console" panose="020B0609040504020204" pitchFamily="49" charset="0"/>
              </a:rPr>
              <a:t> h;</a:t>
            </a:r>
          </a:p>
          <a:p>
            <a:r>
              <a:rPr lang="en-US" sz="2000" b="1" dirty="0">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p>
          <a:p>
            <a:r>
              <a:rPr lang="nl-NL" sz="2000" b="1" dirty="0">
                <a:solidFill>
                  <a:srgbClr val="000080"/>
                </a:solidFill>
                <a:latin typeface="Lucida Console" panose="020B0609040504020204" pitchFamily="49" charset="0"/>
              </a:rPr>
              <a:t>proc</a:t>
            </a:r>
            <a:r>
              <a:rPr lang="nl-NL" sz="2000" dirty="0">
                <a:solidFill>
                  <a:srgbClr val="000000"/>
                </a:solidFill>
                <a:latin typeface="Lucida Console" panose="020B0609040504020204" pitchFamily="49" charset="0"/>
              </a:rPr>
              <a:t> </a:t>
            </a:r>
            <a:r>
              <a:rPr lang="nl-NL" sz="2000" b="1" dirty="0">
                <a:solidFill>
                  <a:srgbClr val="000080"/>
                </a:solidFill>
                <a:latin typeface="Lucida Console" panose="020B0609040504020204" pitchFamily="49" charset="0"/>
              </a:rPr>
              <a:t>print</a:t>
            </a:r>
            <a:r>
              <a:rPr lang="nl-NL" sz="2000" dirty="0">
                <a:solidFill>
                  <a:srgbClr val="000000"/>
                </a:solidFill>
                <a:latin typeface="Lucida Console" panose="020B0609040504020204" pitchFamily="49" charset="0"/>
              </a:rPr>
              <a:t> </a:t>
            </a:r>
            <a:r>
              <a:rPr lang="nl-NL" sz="2000" dirty="0">
                <a:solidFill>
                  <a:srgbClr val="0000FF"/>
                </a:solidFill>
                <a:latin typeface="Lucida Console" panose="020B0609040504020204" pitchFamily="49" charset="0"/>
              </a:rPr>
              <a:t>data</a:t>
            </a:r>
            <a:r>
              <a:rPr lang="nl-NL" sz="2000" dirty="0">
                <a:solidFill>
                  <a:srgbClr val="000000"/>
                </a:solidFill>
                <a:latin typeface="Lucida Console" panose="020B0609040504020204" pitchFamily="49" charset="0"/>
              </a:rPr>
              <a:t>=tot5 </a:t>
            </a:r>
            <a:r>
              <a:rPr lang="nl-NL" sz="2000" dirty="0">
                <a:solidFill>
                  <a:srgbClr val="0000FF"/>
                </a:solidFill>
                <a:latin typeface="Lucida Console" panose="020B0609040504020204" pitchFamily="49" charset="0"/>
              </a:rPr>
              <a:t>noobs</a:t>
            </a:r>
            <a:r>
              <a:rPr lang="nl-NL"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endParaRPr lang="en-US" dirty="0"/>
          </a:p>
        </p:txBody>
      </p:sp>
    </p:spTree>
    <p:extLst>
      <p:ext uri="{BB962C8B-B14F-4D97-AF65-F5344CB8AC3E}">
        <p14:creationId xmlns:p14="http://schemas.microsoft.com/office/powerpoint/2010/main" val="3924151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2862262" y="0"/>
            <a:ext cx="1895475" cy="3514725"/>
          </a:xfrm>
          <a:prstGeom prst="rect">
            <a:avLst/>
          </a:prstGeom>
        </p:spPr>
      </p:pic>
      <p:pic>
        <p:nvPicPr>
          <p:cNvPr id="4" name="Picture 3"/>
          <p:cNvPicPr>
            <a:picLocks noChangeAspect="1"/>
          </p:cNvPicPr>
          <p:nvPr/>
        </p:nvPicPr>
        <p:blipFill>
          <a:blip r:embed="rId3"/>
          <a:stretch>
            <a:fillRect/>
          </a:stretch>
        </p:blipFill>
        <p:spPr>
          <a:xfrm>
            <a:off x="8144256" y="0"/>
            <a:ext cx="914400" cy="2409825"/>
          </a:xfrm>
          <a:prstGeom prst="rect">
            <a:avLst/>
          </a:prstGeom>
        </p:spPr>
      </p:pic>
      <p:cxnSp>
        <p:nvCxnSpPr>
          <p:cNvPr id="5" name="Straight Arrow Connector 4"/>
          <p:cNvCxnSpPr/>
          <p:nvPr/>
        </p:nvCxnSpPr>
        <p:spPr>
          <a:xfrm flipV="1">
            <a:off x="4757737" y="632651"/>
            <a:ext cx="3389567" cy="9144"/>
          </a:xfrm>
          <a:prstGeom prst="straightConnector1">
            <a:avLst/>
          </a:prstGeom>
          <a:ln w="3810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6" name="Picture 5"/>
          <p:cNvPicPr>
            <a:picLocks noChangeAspect="1"/>
          </p:cNvPicPr>
          <p:nvPr/>
        </p:nvPicPr>
        <p:blipFill>
          <a:blip r:embed="rId4"/>
          <a:stretch>
            <a:fillRect/>
          </a:stretch>
        </p:blipFill>
        <p:spPr>
          <a:xfrm>
            <a:off x="4640328" y="879528"/>
            <a:ext cx="3621338" cy="237765"/>
          </a:xfrm>
          <a:prstGeom prst="rect">
            <a:avLst/>
          </a:prstGeom>
        </p:spPr>
      </p:pic>
      <p:pic>
        <p:nvPicPr>
          <p:cNvPr id="7" name="Picture 6"/>
          <p:cNvPicPr>
            <a:picLocks noChangeAspect="1"/>
          </p:cNvPicPr>
          <p:nvPr/>
        </p:nvPicPr>
        <p:blipFill>
          <a:blip r:embed="rId4"/>
          <a:stretch>
            <a:fillRect/>
          </a:stretch>
        </p:blipFill>
        <p:spPr>
          <a:xfrm>
            <a:off x="4640328" y="1204912"/>
            <a:ext cx="3621338" cy="237765"/>
          </a:xfrm>
          <a:prstGeom prst="rect">
            <a:avLst/>
          </a:prstGeom>
        </p:spPr>
      </p:pic>
      <p:pic>
        <p:nvPicPr>
          <p:cNvPr id="8" name="Picture 7"/>
          <p:cNvPicPr>
            <a:picLocks noChangeAspect="1"/>
          </p:cNvPicPr>
          <p:nvPr/>
        </p:nvPicPr>
        <p:blipFill>
          <a:blip r:embed="rId4"/>
          <a:stretch>
            <a:fillRect/>
          </a:stretch>
        </p:blipFill>
        <p:spPr>
          <a:xfrm>
            <a:off x="4640328" y="1688485"/>
            <a:ext cx="3621338" cy="237765"/>
          </a:xfrm>
          <a:prstGeom prst="rect">
            <a:avLst/>
          </a:prstGeom>
        </p:spPr>
      </p:pic>
      <p:sp>
        <p:nvSpPr>
          <p:cNvPr id="9" name="Rectangle 8"/>
          <p:cNvSpPr/>
          <p:nvPr/>
        </p:nvSpPr>
        <p:spPr>
          <a:xfrm>
            <a:off x="2862262" y="1926250"/>
            <a:ext cx="1895475" cy="1588475"/>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8144256" y="1996821"/>
            <a:ext cx="914400" cy="413004"/>
          </a:xfrm>
          <a:prstGeom prst="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2"/>
          <p:cNvSpPr>
            <a:spLocks noGrp="1"/>
          </p:cNvSpPr>
          <p:nvPr>
            <p:ph type="title"/>
          </p:nvPr>
        </p:nvSpPr>
        <p:spPr>
          <a:xfrm>
            <a:off x="7851455" y="4167430"/>
            <a:ext cx="2938503" cy="1325563"/>
          </a:xfrm>
        </p:spPr>
        <p:txBody>
          <a:bodyPr/>
          <a:lstStyle/>
          <a:p>
            <a:r>
              <a:rPr lang="en-US" dirty="0"/>
              <a:t>in=  Option</a:t>
            </a:r>
          </a:p>
        </p:txBody>
      </p:sp>
      <p:sp>
        <p:nvSpPr>
          <p:cNvPr id="11" name="Rectangle 10"/>
          <p:cNvSpPr/>
          <p:nvPr/>
        </p:nvSpPr>
        <p:spPr>
          <a:xfrm>
            <a:off x="3402997" y="4336075"/>
            <a:ext cx="6096000" cy="2246769"/>
          </a:xfrm>
          <a:prstGeom prst="rect">
            <a:avLst/>
          </a:prstGeom>
        </p:spPr>
        <p:txBody>
          <a:bodyPr>
            <a:spAutoFit/>
          </a:bodyPr>
          <a:lstStyle/>
          <a:p>
            <a:r>
              <a:rPr lang="en-US" sz="2000" b="1" dirty="0">
                <a:solidFill>
                  <a:srgbClr val="000080"/>
                </a:solidFill>
                <a:latin typeface="Lucida Console" panose="020B0609040504020204" pitchFamily="49" charset="0"/>
              </a:rPr>
              <a:t>data</a:t>
            </a:r>
            <a:r>
              <a:rPr lang="en-US" sz="2000" dirty="0">
                <a:solidFill>
                  <a:srgbClr val="000000"/>
                </a:solidFill>
                <a:latin typeface="Lucida Console" panose="020B0609040504020204" pitchFamily="49" charset="0"/>
              </a:rPr>
              <a:t> tot6;</a:t>
            </a:r>
          </a:p>
          <a:p>
            <a:r>
              <a:rPr lang="en-US" sz="2000" dirty="0">
                <a:solidFill>
                  <a:srgbClr val="0000FF"/>
                </a:solidFill>
                <a:latin typeface="Lucida Console" panose="020B0609040504020204" pitchFamily="49" charset="0"/>
              </a:rPr>
              <a:t>merge</a:t>
            </a:r>
            <a:r>
              <a:rPr lang="en-US" sz="2000" dirty="0">
                <a:solidFill>
                  <a:srgbClr val="000000"/>
                </a:solidFill>
                <a:latin typeface="Lucida Console" panose="020B0609040504020204" pitchFamily="49" charset="0"/>
              </a:rPr>
              <a:t> </a:t>
            </a:r>
            <a:r>
              <a:rPr lang="en-US" sz="2000" dirty="0" err="1">
                <a:solidFill>
                  <a:srgbClr val="000000"/>
                </a:solidFill>
                <a:latin typeface="Lucida Console" panose="020B0609040504020204" pitchFamily="49" charset="0"/>
              </a:rPr>
              <a:t>htwt</a:t>
            </a:r>
            <a:r>
              <a:rPr lang="en-US" sz="2000" dirty="0">
                <a:solidFill>
                  <a:srgbClr val="000000"/>
                </a:solidFill>
                <a:latin typeface="Lucida Console" panose="020B0609040504020204" pitchFamily="49" charset="0"/>
              </a:rPr>
              <a:t>(</a:t>
            </a:r>
            <a:r>
              <a:rPr lang="en-US" sz="2000" dirty="0">
                <a:solidFill>
                  <a:srgbClr val="0000FF"/>
                </a:solidFill>
                <a:latin typeface="Lucida Console" panose="020B0609040504020204" pitchFamily="49" charset="0"/>
              </a:rPr>
              <a:t>in</a:t>
            </a:r>
            <a:r>
              <a:rPr lang="en-US" sz="2000" dirty="0">
                <a:solidFill>
                  <a:srgbClr val="000000"/>
                </a:solidFill>
                <a:latin typeface="Lucida Console" panose="020B0609040504020204" pitchFamily="49" charset="0"/>
              </a:rPr>
              <a:t>=h) </a:t>
            </a:r>
            <a:r>
              <a:rPr lang="en-US" sz="2000" dirty="0" err="1">
                <a:solidFill>
                  <a:srgbClr val="000000"/>
                </a:solidFill>
                <a:latin typeface="Lucida Console" panose="020B0609040504020204" pitchFamily="49" charset="0"/>
              </a:rPr>
              <a:t>chol</a:t>
            </a:r>
            <a:r>
              <a:rPr lang="en-US" sz="2000" dirty="0">
                <a:solidFill>
                  <a:srgbClr val="000000"/>
                </a:solidFill>
                <a:latin typeface="Lucida Console" panose="020B0609040504020204" pitchFamily="49" charset="0"/>
              </a:rPr>
              <a:t>(</a:t>
            </a:r>
            <a:r>
              <a:rPr lang="en-US" sz="2000" dirty="0">
                <a:solidFill>
                  <a:srgbClr val="0000FF"/>
                </a:solidFill>
                <a:latin typeface="Lucida Console" panose="020B0609040504020204" pitchFamily="49" charset="0"/>
              </a:rPr>
              <a:t>in</a:t>
            </a:r>
            <a:r>
              <a:rPr lang="en-US" sz="2000" dirty="0">
                <a:solidFill>
                  <a:srgbClr val="000000"/>
                </a:solidFill>
                <a:latin typeface="Lucida Console" panose="020B0609040504020204" pitchFamily="49" charset="0"/>
              </a:rPr>
              <a:t>=c);</a:t>
            </a:r>
          </a:p>
          <a:p>
            <a:r>
              <a:rPr lang="en-US" sz="2000" dirty="0">
                <a:solidFill>
                  <a:srgbClr val="0000FF"/>
                </a:solidFill>
                <a:latin typeface="Lucida Console" panose="020B0609040504020204" pitchFamily="49" charset="0"/>
              </a:rPr>
              <a:t>by</a:t>
            </a:r>
            <a:r>
              <a:rPr lang="en-US" sz="2000" dirty="0">
                <a:solidFill>
                  <a:srgbClr val="000000"/>
                </a:solidFill>
                <a:latin typeface="Lucida Console" panose="020B0609040504020204" pitchFamily="49" charset="0"/>
              </a:rPr>
              <a:t> id;</a:t>
            </a:r>
          </a:p>
          <a:p>
            <a:r>
              <a:rPr lang="en-US" sz="2000" dirty="0">
                <a:solidFill>
                  <a:srgbClr val="0000FF"/>
                </a:solidFill>
                <a:latin typeface="Lucida Console" panose="020B0609040504020204" pitchFamily="49" charset="0"/>
              </a:rPr>
              <a:t>if</a:t>
            </a:r>
            <a:r>
              <a:rPr lang="en-US" sz="2000" dirty="0">
                <a:solidFill>
                  <a:srgbClr val="000000"/>
                </a:solidFill>
                <a:latin typeface="Lucida Console" panose="020B0609040504020204" pitchFamily="49" charset="0"/>
              </a:rPr>
              <a:t> c;</a:t>
            </a:r>
          </a:p>
          <a:p>
            <a:r>
              <a:rPr lang="en-US" sz="2000" b="1" dirty="0">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p>
          <a:p>
            <a:r>
              <a:rPr lang="nl-NL" sz="2000" b="1" dirty="0">
                <a:solidFill>
                  <a:srgbClr val="000080"/>
                </a:solidFill>
                <a:latin typeface="Lucida Console" panose="020B0609040504020204" pitchFamily="49" charset="0"/>
              </a:rPr>
              <a:t>proc</a:t>
            </a:r>
            <a:r>
              <a:rPr lang="nl-NL" sz="2000" dirty="0">
                <a:solidFill>
                  <a:srgbClr val="000000"/>
                </a:solidFill>
                <a:latin typeface="Lucida Console" panose="020B0609040504020204" pitchFamily="49" charset="0"/>
              </a:rPr>
              <a:t> </a:t>
            </a:r>
            <a:r>
              <a:rPr lang="nl-NL" sz="2000" b="1" dirty="0">
                <a:solidFill>
                  <a:srgbClr val="000080"/>
                </a:solidFill>
                <a:latin typeface="Lucida Console" panose="020B0609040504020204" pitchFamily="49" charset="0"/>
              </a:rPr>
              <a:t>print</a:t>
            </a:r>
            <a:r>
              <a:rPr lang="nl-NL" sz="2000" dirty="0">
                <a:solidFill>
                  <a:srgbClr val="000000"/>
                </a:solidFill>
                <a:latin typeface="Lucida Console" panose="020B0609040504020204" pitchFamily="49" charset="0"/>
              </a:rPr>
              <a:t> </a:t>
            </a:r>
            <a:r>
              <a:rPr lang="nl-NL" sz="2000" dirty="0">
                <a:solidFill>
                  <a:srgbClr val="0000FF"/>
                </a:solidFill>
                <a:latin typeface="Lucida Console" panose="020B0609040504020204" pitchFamily="49" charset="0"/>
              </a:rPr>
              <a:t>data</a:t>
            </a:r>
            <a:r>
              <a:rPr lang="nl-NL" sz="2000" dirty="0">
                <a:solidFill>
                  <a:srgbClr val="000000"/>
                </a:solidFill>
                <a:latin typeface="Lucida Console" panose="020B0609040504020204" pitchFamily="49" charset="0"/>
              </a:rPr>
              <a:t>=tot6 </a:t>
            </a:r>
            <a:r>
              <a:rPr lang="nl-NL" sz="2000" dirty="0">
                <a:solidFill>
                  <a:srgbClr val="0000FF"/>
                </a:solidFill>
                <a:latin typeface="Lucida Console" panose="020B0609040504020204" pitchFamily="49" charset="0"/>
              </a:rPr>
              <a:t>noobs</a:t>
            </a:r>
            <a:r>
              <a:rPr lang="nl-NL" sz="2000" dirty="0">
                <a:solidFill>
                  <a:srgbClr val="000000"/>
                </a:solidFill>
                <a:latin typeface="Lucida Console" panose="020B0609040504020204" pitchFamily="49" charset="0"/>
              </a:rPr>
              <a:t>;</a:t>
            </a:r>
          </a:p>
          <a:p>
            <a:r>
              <a:rPr lang="en-US" sz="2000" b="1" dirty="0">
                <a:solidFill>
                  <a:srgbClr val="000080"/>
                </a:solidFill>
                <a:latin typeface="Lucida Console" panose="020B0609040504020204" pitchFamily="49" charset="0"/>
              </a:rPr>
              <a:t>run</a:t>
            </a:r>
            <a:r>
              <a:rPr lang="en-US" sz="2000" dirty="0">
                <a:solidFill>
                  <a:srgbClr val="000000"/>
                </a:solidFill>
                <a:latin typeface="Lucida Console" panose="020B0609040504020204" pitchFamily="49" charset="0"/>
              </a:rPr>
              <a:t>;</a:t>
            </a:r>
          </a:p>
        </p:txBody>
      </p:sp>
      <p:pic>
        <p:nvPicPr>
          <p:cNvPr id="12" name="Picture 11"/>
          <p:cNvPicPr>
            <a:picLocks noChangeAspect="1"/>
          </p:cNvPicPr>
          <p:nvPr/>
        </p:nvPicPr>
        <p:blipFill>
          <a:blip r:embed="rId5"/>
          <a:stretch>
            <a:fillRect/>
          </a:stretch>
        </p:blipFill>
        <p:spPr>
          <a:xfrm>
            <a:off x="680125" y="4304257"/>
            <a:ext cx="2057400" cy="1981200"/>
          </a:xfrm>
          <a:prstGeom prst="rect">
            <a:avLst/>
          </a:prstGeom>
        </p:spPr>
      </p:pic>
    </p:spTree>
    <p:extLst>
      <p:ext uri="{BB962C8B-B14F-4D97-AF65-F5344CB8AC3E}">
        <p14:creationId xmlns:p14="http://schemas.microsoft.com/office/powerpoint/2010/main" val="11690528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381</TotalTime>
  <Words>692</Words>
  <Application>Microsoft Office PowerPoint</Application>
  <PresentationFormat>Widescreen</PresentationFormat>
  <Paragraphs>173</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Lucida Console</vt:lpstr>
      <vt:lpstr>Times New Roman</vt:lpstr>
      <vt:lpstr>Office Theme</vt:lpstr>
      <vt:lpstr>Match-Merge in the Data Step</vt:lpstr>
      <vt:lpstr>Example Data</vt:lpstr>
      <vt:lpstr>PowerPoint Presentation</vt:lpstr>
      <vt:lpstr>Match-Merge in the data step requires:   All data sets sorted on the by variable.  The by variable exists and has the same name on all datasets being merged</vt:lpstr>
      <vt:lpstr>PowerPoint Presentation</vt:lpstr>
      <vt:lpstr>PowerPoint Presentation</vt:lpstr>
      <vt:lpstr>The forgotten by</vt:lpstr>
      <vt:lpstr>in=  Option</vt:lpstr>
      <vt:lpstr>in=  Option</vt:lpstr>
      <vt:lpstr>in=  Option</vt:lpstr>
      <vt:lpstr>Three Data Sets</vt:lpstr>
      <vt:lpstr>PowerPoint Presentation</vt:lpstr>
      <vt:lpstr>PowerPoint Presentation</vt:lpstr>
      <vt:lpstr>Data sets with the same variable – overlaying columns</vt:lpstr>
      <vt:lpstr>PowerPoint Presentation</vt:lpstr>
      <vt:lpstr>PowerPoint Presentation</vt:lpstr>
      <vt:lpstr>All data must be sorted on the by variable  The by variable must have the same name on all data sets in the merge statement.  Columns are overlaid  Output controlled with in= option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MERGE and BY Statements</dc:title>
  <dc:creator>Dan McGee</dc:creator>
  <cp:lastModifiedBy>Dan</cp:lastModifiedBy>
  <cp:revision>29</cp:revision>
  <dcterms:created xsi:type="dcterms:W3CDTF">2015-02-03T15:56:34Z</dcterms:created>
  <dcterms:modified xsi:type="dcterms:W3CDTF">2017-01-09T17:43:14Z</dcterms:modified>
</cp:coreProperties>
</file>