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58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342" autoAdjust="0"/>
  </p:normalViewPr>
  <p:slideViewPr>
    <p:cSldViewPr snapToGrid="0">
      <p:cViewPr varScale="1">
        <p:scale>
          <a:sx n="87" d="100"/>
          <a:sy n="87" d="100"/>
        </p:scale>
        <p:origin x="48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1796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C05AE-925F-4B9B-84BE-424DCC695C0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36E91-CCE7-4F50-A9E7-201529CEF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91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Proc Append</a:t>
            </a:r>
          </a:p>
          <a:p>
            <a:r>
              <a:rPr lang="en-US" altLang="en-US" dirty="0"/>
              <a:t>Uses all variables in the BASE= data set and assigns missing values to observations from the DATA= data set where appropriate. Cannot include variables found only in the DATA= data set.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/>
          </a:p>
          <a:p>
            <a:r>
              <a:rPr lang="en-US" dirty="0"/>
              <a:t>SET Statement</a:t>
            </a:r>
          </a:p>
          <a:p>
            <a:r>
              <a:rPr lang="en-US" altLang="en-US" dirty="0"/>
              <a:t>Uses all variables and assigns missing values where appropriate.</a:t>
            </a:r>
          </a:p>
          <a:p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altLang="en-US" dirty="0"/>
              <a:t>With appending, the base data set was not read so the descriptor portion could not change.  That is not the case with concatenating. </a:t>
            </a:r>
          </a:p>
          <a:p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36E91-CCE7-4F50-A9E7-201529CEF7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76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are from a longitudinal study of over 5,000 participants</a:t>
            </a:r>
          </a:p>
          <a:p>
            <a:r>
              <a:rPr lang="en-US" dirty="0"/>
              <a:t>The variable is systolic blood pressure  (there were many more variables)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36E91-CCE7-4F50-A9E7-201529CEF7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49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Sometimes one wants all data for an individual</a:t>
            </a:r>
            <a:r>
              <a:rPr lang="en-US" baseline="0" dirty="0"/>
              <a:t> to be a row </a:t>
            </a:r>
          </a:p>
          <a:p>
            <a:r>
              <a:rPr lang="en-US" baseline="0" dirty="0"/>
              <a:t>Sometimes one wants a separate row for each measurement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36E91-CCE7-4F50-A9E7-201529CEF7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27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23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08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8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7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2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87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9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70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7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15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39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741F3-5121-4BE8-92CF-3347B470A9EE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DE7AF-A9E9-45DA-BD51-19D88F99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8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57945" y="0"/>
            <a:ext cx="5554287" cy="1325563"/>
          </a:xfrm>
        </p:spPr>
        <p:txBody>
          <a:bodyPr>
            <a:normAutofit/>
          </a:bodyPr>
          <a:lstStyle/>
          <a:p>
            <a:r>
              <a:rPr lang="en-US" dirty="0"/>
              <a:t>Appending and Concatenating  Files</a:t>
            </a:r>
          </a:p>
        </p:txBody>
      </p:sp>
      <p:graphicFrame>
        <p:nvGraphicFramePr>
          <p:cNvPr id="5" name="Group 1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801812"/>
              </p:ext>
            </p:extLst>
          </p:nvPr>
        </p:nvGraphicFramePr>
        <p:xfrm>
          <a:off x="1762299" y="1793356"/>
          <a:ext cx="8836430" cy="46177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41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4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83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APPEND Procedure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DATA STEP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SET Statement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31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Uses </a:t>
                      </a:r>
                      <a:r>
                        <a:rPr kumimoji="0" lang="en-US" alt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two data sets</a:t>
                      </a:r>
                      <a:r>
                        <a:rPr kumimoji="0" lang="en-US" alt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Uses </a:t>
                      </a:r>
                      <a:r>
                        <a:rPr kumimoji="0" lang="en-US" alt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any number of data sets</a:t>
                      </a:r>
                      <a:r>
                        <a:rPr kumimoji="0" lang="en-US" alt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6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707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926" y="0"/>
            <a:ext cx="10515600" cy="1325563"/>
          </a:xfrm>
        </p:spPr>
        <p:txBody>
          <a:bodyPr/>
          <a:lstStyle/>
          <a:p>
            <a:r>
              <a:rPr lang="en-US" dirty="0"/>
              <a:t>This would be the format for examining correlation among the measurements.</a:t>
            </a:r>
          </a:p>
        </p:txBody>
      </p:sp>
      <p:sp>
        <p:nvSpPr>
          <p:cNvPr id="3" name="Rectangle 2"/>
          <p:cNvSpPr/>
          <p:nvPr/>
        </p:nvSpPr>
        <p:spPr>
          <a:xfrm>
            <a:off x="827926" y="1325563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corr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=wide;</a:t>
            </a:r>
          </a:p>
          <a:p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:;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48262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1962" y="1"/>
            <a:ext cx="3353656" cy="924674"/>
          </a:xfrm>
        </p:spPr>
        <p:txBody>
          <a:bodyPr/>
          <a:lstStyle/>
          <a:p>
            <a:r>
              <a:rPr lang="en-US" dirty="0"/>
              <a:t>Long Format</a:t>
            </a:r>
          </a:p>
        </p:txBody>
      </p:sp>
      <p:sp>
        <p:nvSpPr>
          <p:cNvPr id="3" name="Rectangle 2"/>
          <p:cNvSpPr/>
          <p:nvPr/>
        </p:nvSpPr>
        <p:spPr>
          <a:xfrm>
            <a:off x="205483" y="751344"/>
            <a:ext cx="893851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long 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=id exam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sbp1 (in=a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=(sbp1=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sbp2 (in=b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=(sbp2=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sbp3 (in=c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=(sbp3=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sbp4 (in=d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=(sbp4=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sbp5 (in=e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=(sbp5=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exam=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exam=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exam=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exam=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exam=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long;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id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exam;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=long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3824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5252" y="0"/>
            <a:ext cx="3302285" cy="1325563"/>
          </a:xfrm>
        </p:spPr>
        <p:txBody>
          <a:bodyPr/>
          <a:lstStyle/>
          <a:p>
            <a:r>
              <a:rPr lang="en-US" dirty="0"/>
              <a:t>First 15 rows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699" y="753920"/>
            <a:ext cx="1571625" cy="5781675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894781" y="2981975"/>
            <a:ext cx="51122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This is the format required for numerous longitudinal analyses including “spaghetti” plots.</a:t>
            </a:r>
          </a:p>
        </p:txBody>
      </p:sp>
    </p:spTree>
    <p:extLst>
      <p:ext uri="{BB962C8B-B14F-4D97-AF65-F5344CB8AC3E}">
        <p14:creationId xmlns:p14="http://schemas.microsoft.com/office/powerpoint/2010/main" val="4042343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0030" y="2286393"/>
            <a:ext cx="3733800" cy="1325563"/>
          </a:xfrm>
        </p:spPr>
        <p:txBody>
          <a:bodyPr/>
          <a:lstStyle/>
          <a:p>
            <a:r>
              <a:rPr lang="en-US" dirty="0"/>
              <a:t>The SG Procs</a:t>
            </a:r>
          </a:p>
        </p:txBody>
      </p:sp>
    </p:spTree>
    <p:extLst>
      <p:ext uri="{BB962C8B-B14F-4D97-AF65-F5344CB8AC3E}">
        <p14:creationId xmlns:p14="http://schemas.microsoft.com/office/powerpoint/2010/main" val="649029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6478" y="0"/>
            <a:ext cx="3518043" cy="1325563"/>
          </a:xfrm>
        </p:spPr>
        <p:txBody>
          <a:bodyPr/>
          <a:lstStyle/>
          <a:p>
            <a:r>
              <a:rPr lang="en-US" dirty="0"/>
              <a:t>Proc SGPLOT</a:t>
            </a:r>
          </a:p>
        </p:txBody>
      </p:sp>
      <p:sp>
        <p:nvSpPr>
          <p:cNvPr id="3" name="Rectangle 2"/>
          <p:cNvSpPr/>
          <p:nvPr/>
        </p:nvSpPr>
        <p:spPr>
          <a:xfrm>
            <a:off x="143838" y="117693"/>
            <a:ext cx="1212008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=long;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series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=exam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=id;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=long;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series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=exam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=id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markers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=long;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series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=exam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=id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markers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markerattrs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symbol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circlefilled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=long;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series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=exam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=id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markers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markerattrs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symbol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circlefilled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size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lineattrs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thickness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it-IT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it-IT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it-IT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"Spaghetti Plot for 15 Participants"</a:t>
            </a:r>
            <a:r>
              <a:rPr lang="it-IT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=long;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series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=exam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=id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markers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markerattrs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symbol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circlefilled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size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lineattrs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thickness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it-IT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it-IT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it-IT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"Spaghetti Plot for 15 Participants"</a:t>
            </a:r>
            <a:r>
              <a:rPr lang="it-IT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=long;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series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=exam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=id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markers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markerattrs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symbol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circlefilled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size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lineattrs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thickness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xaxis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"Measurement Number"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labelattrs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family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swiss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=bold);</a:t>
            </a:r>
          </a:p>
          <a:p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yaxis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"Systolic Blood Pressure"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labelattrs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family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swiss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=bold);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57245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2203" y="1607552"/>
            <a:ext cx="910520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dsname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SAS-data-set1 SAS-data-set2 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800" dirty="0">
                <a:solidFill>
                  <a:srgbClr val="008000"/>
                </a:solidFill>
                <a:latin typeface="Lucida Console" panose="020B0609040504020204" pitchFamily="49" charset="0"/>
              </a:rPr>
              <a:t>/*	&lt;SAS statements&gt;*/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4571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345095" y="0"/>
            <a:ext cx="5963292" cy="1325563"/>
          </a:xfrm>
        </p:spPr>
        <p:txBody>
          <a:bodyPr/>
          <a:lstStyle/>
          <a:p>
            <a:r>
              <a:rPr lang="en-US" dirty="0"/>
              <a:t>Example --  five data sets</a:t>
            </a:r>
          </a:p>
        </p:txBody>
      </p:sp>
      <p:sp>
        <p:nvSpPr>
          <p:cNvPr id="4" name="Rectangle 3"/>
          <p:cNvSpPr/>
          <p:nvPr/>
        </p:nvSpPr>
        <p:spPr>
          <a:xfrm>
            <a:off x="2246188" y="1714291"/>
            <a:ext cx="816110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=class.sbp1;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=class.sbp2;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=class.sbp3;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=class.sbp4;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=class.sbp5;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1833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00" y="872838"/>
            <a:ext cx="4095750" cy="342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362" y="1247571"/>
            <a:ext cx="3400425" cy="13239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2652" y="926138"/>
            <a:ext cx="4162425" cy="3238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20789" y="1236915"/>
            <a:ext cx="3371850" cy="13239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7930" y="2720343"/>
            <a:ext cx="3870251" cy="3200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44016" y="3076454"/>
            <a:ext cx="3450583" cy="13258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9653" y="4484489"/>
            <a:ext cx="3782291" cy="3200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1152" y="4804529"/>
            <a:ext cx="3354636" cy="13258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37154" y="4573437"/>
            <a:ext cx="3847923" cy="3200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24680" y="4926894"/>
            <a:ext cx="3358367" cy="132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137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717" y="1926796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How one formats the files for longitudinal data depends on what analysis one is doing.</a:t>
            </a:r>
          </a:p>
        </p:txBody>
      </p:sp>
    </p:spTree>
    <p:extLst>
      <p:ext uri="{BB962C8B-B14F-4D97-AF65-F5344CB8AC3E}">
        <p14:creationId xmlns:p14="http://schemas.microsoft.com/office/powerpoint/2010/main" val="924433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162" y="38399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Wide format – each row contains information for a single participant – variables are often numbered accordingly.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014370"/>
              </p:ext>
            </p:extLst>
          </p:nvPr>
        </p:nvGraphicFramePr>
        <p:xfrm>
          <a:off x="1636346" y="2926535"/>
          <a:ext cx="8128002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1558553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86493642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86467906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3451673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84334298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2044491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SBP1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SBP2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SBP3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SBP4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SBP5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418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40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48046" y="3190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Long format – each row contains a single measurement and the time it was taken.  So each participant has multiple rows on the file.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123957"/>
              </p:ext>
            </p:extLst>
          </p:nvPr>
        </p:nvGraphicFramePr>
        <p:xfrm>
          <a:off x="3174023" y="2601220"/>
          <a:ext cx="2294792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0478">
                  <a:extLst>
                    <a:ext uri="{9D8B030D-6E8A-4147-A177-3AD203B41FA5}">
                      <a16:colId xmlns:a16="http://schemas.microsoft.com/office/drawing/2014/main" val="1862750224"/>
                    </a:ext>
                  </a:extLst>
                </a:gridCol>
                <a:gridCol w="790253">
                  <a:extLst>
                    <a:ext uri="{9D8B030D-6E8A-4147-A177-3AD203B41FA5}">
                      <a16:colId xmlns:a16="http://schemas.microsoft.com/office/drawing/2014/main" val="409640832"/>
                    </a:ext>
                  </a:extLst>
                </a:gridCol>
                <a:gridCol w="844061">
                  <a:extLst>
                    <a:ext uri="{9D8B030D-6E8A-4147-A177-3AD203B41FA5}">
                      <a16:colId xmlns:a16="http://schemas.microsoft.com/office/drawing/2014/main" val="34082687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SBP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276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SBP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667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SBP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51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SBP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081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SBO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878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408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1384" y="1617695"/>
            <a:ext cx="82912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=class.sbp1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=sbp1;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id;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=class.sbp2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=sbp2;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id;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=class.sbp3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=sbp3;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id;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=class.sbp4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=sbp4;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id;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=class.sbp5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=sbp5;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id;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wide;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merge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sbp1 sbp2 sbp3 sbp4 sbp5;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id;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0042" y="0"/>
            <a:ext cx="3569413" cy="1325563"/>
          </a:xfrm>
        </p:spPr>
        <p:txBody>
          <a:bodyPr/>
          <a:lstStyle/>
          <a:p>
            <a:r>
              <a:rPr lang="en-US" dirty="0"/>
              <a:t>Wide Format</a:t>
            </a:r>
          </a:p>
        </p:txBody>
      </p:sp>
    </p:spTree>
    <p:extLst>
      <p:ext uri="{BB962C8B-B14F-4D97-AF65-F5344CB8AC3E}">
        <p14:creationId xmlns:p14="http://schemas.microsoft.com/office/powerpoint/2010/main" val="3729552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1512" y="328612"/>
            <a:ext cx="3228975" cy="620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916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508</Words>
  <Application>Microsoft Office PowerPoint</Application>
  <PresentationFormat>Widescreen</PresentationFormat>
  <Paragraphs>126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Lucida Console</vt:lpstr>
      <vt:lpstr>Monotype Sorts</vt:lpstr>
      <vt:lpstr>Office Theme</vt:lpstr>
      <vt:lpstr>Appending and Concatenating  Files</vt:lpstr>
      <vt:lpstr>PowerPoint Presentation</vt:lpstr>
      <vt:lpstr>Example --  five data sets</vt:lpstr>
      <vt:lpstr>PowerPoint Presentation</vt:lpstr>
      <vt:lpstr>How one formats the files for longitudinal data depends on what analysis one is doing.</vt:lpstr>
      <vt:lpstr>Wide format – each row contains information for a single participant – variables are often numbered accordingly.</vt:lpstr>
      <vt:lpstr>PowerPoint Presentation</vt:lpstr>
      <vt:lpstr>Wide Format</vt:lpstr>
      <vt:lpstr>PowerPoint Presentation</vt:lpstr>
      <vt:lpstr>This would be the format for examining correlation among the measurements.</vt:lpstr>
      <vt:lpstr>Long Format</vt:lpstr>
      <vt:lpstr>First 15 rows</vt:lpstr>
      <vt:lpstr>The SG Procs</vt:lpstr>
      <vt:lpstr>Proc SGPLOT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APPEND Procedure versus SET Statement</dc:title>
  <dc:creator>Dan</dc:creator>
  <cp:lastModifiedBy>Dan McGee</cp:lastModifiedBy>
  <cp:revision>13</cp:revision>
  <dcterms:created xsi:type="dcterms:W3CDTF">2017-01-10T15:38:13Z</dcterms:created>
  <dcterms:modified xsi:type="dcterms:W3CDTF">2017-01-11T14:15:51Z</dcterms:modified>
</cp:coreProperties>
</file>