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83" r:id="rId7"/>
    <p:sldId id="287" r:id="rId8"/>
    <p:sldId id="284" r:id="rId9"/>
    <p:sldId id="285" r:id="rId10"/>
    <p:sldId id="286" r:id="rId11"/>
    <p:sldId id="288" r:id="rId12"/>
    <p:sldId id="289" r:id="rId13"/>
    <p:sldId id="290" r:id="rId14"/>
    <p:sldId id="291" r:id="rId15"/>
    <p:sldId id="292" r:id="rId16"/>
    <p:sldId id="265" r:id="rId17"/>
    <p:sldId id="266" r:id="rId18"/>
    <p:sldId id="269" r:id="rId19"/>
    <p:sldId id="270" r:id="rId20"/>
    <p:sldId id="293" r:id="rId21"/>
    <p:sldId id="294" r:id="rId22"/>
    <p:sldId id="27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CC6F0-1765-4177-9744-6784422BD050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673AD-FFB2-43F9-868A-DCE48E317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00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1200" dirty="0"/>
              <a:t>Outer join syntax is similar to the inner join alternate syntax. </a:t>
            </a:r>
          </a:p>
          <a:p>
            <a:pPr marL="0" indent="0">
              <a:buNone/>
            </a:pPr>
            <a:endParaRPr lang="en-US" altLang="en-US" sz="1200" dirty="0"/>
          </a:p>
          <a:p>
            <a:pPr marL="0" indent="0">
              <a:buNone/>
            </a:pPr>
            <a:endParaRPr lang="en-US" altLang="en-US" sz="1200" dirty="0"/>
          </a:p>
          <a:p>
            <a:pPr marL="0" indent="0">
              <a:buNone/>
            </a:pPr>
            <a:endParaRPr lang="en-US" altLang="en-US" sz="1200" dirty="0"/>
          </a:p>
          <a:p>
            <a:pPr marL="0" indent="0">
              <a:buNone/>
            </a:pPr>
            <a:endParaRPr lang="en-US" altLang="en-US" sz="1200" dirty="0"/>
          </a:p>
          <a:p>
            <a:pPr marL="0" indent="0">
              <a:buNone/>
            </a:pPr>
            <a:endParaRPr lang="en-US" altLang="en-US" sz="1200" dirty="0"/>
          </a:p>
          <a:p>
            <a:pPr marL="0" indent="0">
              <a:buNone/>
            </a:pPr>
            <a:endParaRPr lang="en-US" altLang="en-US" sz="1200" dirty="0"/>
          </a:p>
          <a:p>
            <a:pPr marL="0" indent="0">
              <a:buNone/>
            </a:pPr>
            <a:endParaRPr lang="en-US" altLang="en-US" sz="1200" dirty="0"/>
          </a:p>
          <a:p>
            <a:pPr marL="0" indent="0">
              <a:buNone/>
            </a:pPr>
            <a:r>
              <a:rPr lang="en-US" altLang="en-US" sz="1200" dirty="0"/>
              <a:t>The ON clause specifies the join criteria in outer joins.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673AD-FFB2-43F9-868A-DCE48E3172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65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5AE1C5-93AF-4E3D-9B4D-CEECD9E57C62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>
                <a:latin typeface="Times New Roman" panose="02020603050405020304" pitchFamily="18" charset="0"/>
              </a:rPr>
              <a:t>b. Left Join</a:t>
            </a:r>
          </a:p>
          <a:p>
            <a:pPr marL="228600" indent="-228600"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3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249F13-F0FE-4A94-9167-88314827A14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s105d10</a:t>
            </a:r>
          </a:p>
        </p:txBody>
      </p:sp>
    </p:spTree>
    <p:extLst>
      <p:ext uri="{BB962C8B-B14F-4D97-AF65-F5344CB8AC3E}">
        <p14:creationId xmlns:p14="http://schemas.microsoft.com/office/powerpoint/2010/main" val="2911401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009E30-8D92-47DB-9690-5A249E47D38D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191044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1EF5A5-1FBE-44D4-8A9D-F3BD0E309CD7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6727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F54680-500C-47D9-BCC7-3153D50E92A4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2178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94E01D-5B12-4E42-86B5-EF87E470E2C1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8118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071563"/>
            <a:ext cx="51308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48400" y="1071563"/>
            <a:ext cx="5130800" cy="205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48400" y="3281363"/>
            <a:ext cx="5130800" cy="205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08F08C-3DD3-4E1D-AA44-40B0260ED322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303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3A7A9E-42E3-4165-BE32-F8BC5563615C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048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C11796-BC19-4B4B-8CBC-2C4A999C3591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62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7166DD-799C-49EA-84A3-2BA6552D2E76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480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F8318C-EDE6-46B5-B1A3-007FBDF617B7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8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A11966-E7B9-47C1-B28D-73B1357F3FC6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88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94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D3E47D-7A3C-450A-9A78-B56D589C070A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8016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2CDF7A-D20A-4E75-B6B5-765BC5ABCE6A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353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4D3682-7164-4D3A-B64E-03456D6B7D9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1/21/2017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50FBBD-816B-48B7-B890-57B90BDC6658}" type="slidenum">
              <a:rPr kumimoji="0" lang="en-US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1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Outer Joins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b="1" dirty="0"/>
              <a:t>Inner joins </a:t>
            </a:r>
            <a:r>
              <a:rPr lang="en-US" altLang="en-US" sz="2800" dirty="0"/>
              <a:t>returned only </a:t>
            </a:r>
            <a:r>
              <a:rPr lang="en-US" altLang="en-US" sz="2800" b="1" dirty="0"/>
              <a:t>matching rows</a:t>
            </a:r>
            <a:r>
              <a:rPr lang="en-US" altLang="en-US" sz="2800" dirty="0"/>
              <a:t>. 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US" altLang="en-US" sz="2800" dirty="0"/>
              <a:t>When you join tables, you might want to include nonmatching rows as well as matching rows.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C93CDE-8A50-4F4B-A19A-52A9B4840B8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372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4440" y="0"/>
            <a:ext cx="2049379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Full Join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A11966-E7B9-47C1-B28D-73B1357F3FC6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3676" y="959923"/>
            <a:ext cx="6461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tmp1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full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join 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tmp2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on tmp1.id=tmp2.id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0790" y="141656"/>
            <a:ext cx="1438275" cy="289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0780" y="141656"/>
            <a:ext cx="1971675" cy="28765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3508" y="3433764"/>
            <a:ext cx="3190875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311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1048" y="411780"/>
            <a:ext cx="1438275" cy="2895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0596" y="364155"/>
            <a:ext cx="2457450" cy="29432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74308" y="109710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tmp1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left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join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tmp3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on tmp1.id=tmp3.id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9733" y="3922595"/>
            <a:ext cx="380047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091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9414" y="3744577"/>
            <a:ext cx="3762375" cy="2352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048" y="411780"/>
            <a:ext cx="1438275" cy="289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0596" y="364155"/>
            <a:ext cx="2457450" cy="29432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8758" y="1544930"/>
            <a:ext cx="67858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tmp1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join 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tmp3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on tmp1.id=tmp3.id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6879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8803" y="563153"/>
            <a:ext cx="646176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tmp1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full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join 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tmp3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on tmp1.id=tmp3.id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1048" y="411780"/>
            <a:ext cx="1438275" cy="2895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0596" y="364155"/>
            <a:ext cx="2457450" cy="29432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3336" y="3578227"/>
            <a:ext cx="3724275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272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298" y="201660"/>
            <a:ext cx="71162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coalesce(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a.id,b.id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id,		                 	coalesce(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a.chol,b.chol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weight,height,sbp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a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full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join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	tmp3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on tmp1.id=tmp3.id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1048" y="411780"/>
            <a:ext cx="1438275" cy="2895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0596" y="364155"/>
            <a:ext cx="2457450" cy="2943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3369" y="3462339"/>
            <a:ext cx="2838450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38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880" y="0"/>
            <a:ext cx="7006389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Example using the Orion data base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A11966-E7B9-47C1-B28D-73B1357F3FC6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8200" y="24056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1538288" algn="l"/>
              </a:tabLst>
            </a:pPr>
            <a:r>
              <a:rPr lang="en-US" altLang="en-US" b="1" dirty="0">
                <a:latin typeface="+mn-lt"/>
              </a:rPr>
              <a:t>List the employee ID and gender for all married employees. Include the names of any charities to which the employee donates via the company program.</a:t>
            </a:r>
          </a:p>
        </p:txBody>
      </p:sp>
    </p:spTree>
    <p:extLst>
      <p:ext uri="{BB962C8B-B14F-4D97-AF65-F5344CB8AC3E}">
        <p14:creationId xmlns:p14="http://schemas.microsoft.com/office/powerpoint/2010/main" val="2306231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5"/>
          <p:cNvSpPr>
            <a:spLocks noGrp="1" noChangeArrowheads="1"/>
          </p:cNvSpPr>
          <p:nvPr>
            <p:ph idx="1"/>
          </p:nvPr>
        </p:nvSpPr>
        <p:spPr>
          <a:xfrm>
            <a:off x="360424" y="176415"/>
            <a:ext cx="10840915" cy="1170474"/>
          </a:xfrm>
        </p:spPr>
        <p:txBody>
          <a:bodyPr>
            <a:normAutofit/>
          </a:bodyPr>
          <a:lstStyle/>
          <a:p>
            <a:pPr marL="114300" lvl="1" indent="0">
              <a:buNone/>
              <a:tabLst>
                <a:tab pos="1538288" algn="l"/>
              </a:tabLst>
            </a:pPr>
            <a:r>
              <a:rPr lang="en-US" altLang="en-US" sz="2800" dirty="0"/>
              <a:t>The table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orion.Employee_Payroll</a:t>
            </a:r>
            <a:r>
              <a:rPr lang="en-US" altLang="en-US" sz="2800" dirty="0"/>
              <a:t> </a:t>
            </a:r>
            <a:br>
              <a:rPr lang="en-US" altLang="en-US" sz="2800" dirty="0"/>
            </a:br>
            <a:r>
              <a:rPr lang="en-US" altLang="en-US" sz="2800" dirty="0"/>
              <a:t>contains gender and marital status information. 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F4C16A-C028-4F22-976C-34CE8859C7F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9879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...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866" y="1788718"/>
            <a:ext cx="2731245" cy="314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97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5"/>
          <p:cNvSpPr>
            <a:spLocks noGrp="1" noChangeArrowheads="1"/>
          </p:cNvSpPr>
          <p:nvPr>
            <p:ph idx="1"/>
          </p:nvPr>
        </p:nvSpPr>
        <p:spPr>
          <a:xfrm>
            <a:off x="46954" y="1155037"/>
            <a:ext cx="11467856" cy="1328281"/>
          </a:xfrm>
        </p:spPr>
        <p:txBody>
          <a:bodyPr>
            <a:normAutofit/>
          </a:bodyPr>
          <a:lstStyle/>
          <a:p>
            <a:pPr marL="114300" lvl="1" indent="0">
              <a:buNone/>
              <a:tabLst>
                <a:tab pos="1538288" algn="l"/>
              </a:tabLst>
            </a:pPr>
            <a:r>
              <a:rPr lang="en-US" altLang="en-US" sz="2800" dirty="0"/>
              <a:t>The table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orion.Employee_Donations</a:t>
            </a:r>
            <a:r>
              <a:rPr lang="en-US" altLang="en-US" sz="2800" dirty="0"/>
              <a:t> contains records only for those employees who donate to a charity via the company program.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4270DD-2B38-4E20-8327-30AD69F4579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0904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...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0542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List the employee ID and gender for all married employees. Include the names of any charities to which the employee donates via the company program.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2139" y="2234206"/>
            <a:ext cx="2943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Employee_donations</a:t>
            </a:r>
            <a:r>
              <a:rPr lang="en-US" dirty="0"/>
              <a:t> (n=124)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4" y="2603538"/>
            <a:ext cx="1723698" cy="24688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6842" y="2807358"/>
            <a:ext cx="2243758" cy="27432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233900" y="2398182"/>
            <a:ext cx="2642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Employee_payroll</a:t>
            </a:r>
            <a:r>
              <a:rPr lang="en-US" dirty="0"/>
              <a:t> (n=424)</a:t>
            </a:r>
          </a:p>
        </p:txBody>
      </p:sp>
    </p:spTree>
    <p:extLst>
      <p:ext uri="{BB962C8B-B14F-4D97-AF65-F5344CB8AC3E}">
        <p14:creationId xmlns:p14="http://schemas.microsoft.com/office/powerpoint/2010/main" val="1061924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193431" y="2505809"/>
            <a:ext cx="11535507" cy="1644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600" dirty="0"/>
              <a:t>Need the data for all married employees from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orion.Employee_Payroll</a:t>
            </a:r>
            <a:r>
              <a:rPr lang="en-US" altLang="en-US" dirty="0"/>
              <a:t>.</a:t>
            </a:r>
            <a:br>
              <a:rPr lang="en-US" altLang="en-US" dirty="0"/>
            </a:br>
            <a:endParaRPr lang="en-US" altLang="en-US" dirty="0"/>
          </a:p>
          <a:p>
            <a:pPr marL="0" indent="0">
              <a:buNone/>
            </a:pPr>
            <a:r>
              <a:rPr lang="en-US" altLang="en-US" sz="2400" dirty="0"/>
              <a:t>And want to include the charity names from the </a:t>
            </a:r>
            <a:br>
              <a:rPr lang="en-US" altLang="en-US" dirty="0"/>
            </a:br>
            <a:r>
              <a:rPr lang="en-US" altLang="en-US" sz="2800" b="1" dirty="0" err="1">
                <a:latin typeface="Courier New" panose="02070309020205020404" pitchFamily="49" charset="0"/>
              </a:rPr>
              <a:t>orion.Employee_Donations</a:t>
            </a:r>
            <a:r>
              <a:rPr lang="en-US" altLang="en-US" dirty="0"/>
              <a:t> </a:t>
            </a:r>
            <a:r>
              <a:rPr lang="en-US" altLang="en-US" sz="2400" dirty="0"/>
              <a:t>table if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Employee_ID</a:t>
            </a:r>
            <a:r>
              <a:rPr lang="en-US" altLang="en-US" dirty="0"/>
              <a:t> </a:t>
            </a:r>
            <a:r>
              <a:rPr lang="en-US" altLang="en-US" sz="2400" dirty="0"/>
              <a:t>matches.</a:t>
            </a:r>
            <a:r>
              <a:rPr lang="en-US" alt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087E3D-F1EE-4CC3-BE4D-4682B111D79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4511" y="4773030"/>
            <a:ext cx="151041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marR="0" lvl="1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Left Join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0542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List the employee ID and gender for all married employees. Include the names of any charities to which the employee donates via the company program.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7957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8074"/>
            <a:ext cx="10515600" cy="575650"/>
          </a:xfrm>
        </p:spPr>
        <p:txBody>
          <a:bodyPr/>
          <a:lstStyle/>
          <a:p>
            <a:pPr eaLnBrk="1" hangingPunct="1"/>
            <a:r>
              <a:rPr lang="en-US" altLang="en-US" dirty="0"/>
              <a:t>Outer Joins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831A63-3122-460F-8B6B-F65B5ADADD87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0630" y="1149386"/>
            <a:ext cx="983859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proc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sql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select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Employee_payroll.Employee_ID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  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Employee_Gender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, Recipients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from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orion.Employee_payroll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 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left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join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   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orion.Employee_donations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Employee_payroll.Employee_ID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=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 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Employee_donations.Employee_ID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where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Marital_Status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"M"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quit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033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00927" y="1"/>
            <a:ext cx="2677317" cy="892176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Outer Joins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371476" y="8921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dirty="0"/>
              <a:t>You can retrieve both nonmatching and matching rows using an outer join.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US" altLang="en-US" sz="2800" dirty="0"/>
              <a:t>Outer joins include left, full, and right outer joins. Outer joins can process only two tables at a time.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1524FD-39F7-45E9-B6DF-18E70084326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1685" name="Group 30"/>
          <p:cNvGrpSpPr>
            <a:grpSpLocks/>
          </p:cNvGrpSpPr>
          <p:nvPr/>
        </p:nvGrpSpPr>
        <p:grpSpPr bwMode="auto">
          <a:xfrm>
            <a:off x="4829176" y="3228976"/>
            <a:ext cx="2511425" cy="2022476"/>
            <a:chOff x="2064" y="2036"/>
            <a:chExt cx="1582" cy="1274"/>
          </a:xfrm>
        </p:grpSpPr>
        <p:sp>
          <p:nvSpPr>
            <p:cNvPr id="71696" name="Oval 31"/>
            <p:cNvSpPr>
              <a:spLocks noChangeAspect="1" noChangeArrowheads="1"/>
            </p:cNvSpPr>
            <p:nvPr/>
          </p:nvSpPr>
          <p:spPr bwMode="auto">
            <a:xfrm>
              <a:off x="2064" y="2040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697" name="Oval 32"/>
            <p:cNvSpPr>
              <a:spLocks noChangeAspect="1" noChangeArrowheads="1"/>
            </p:cNvSpPr>
            <p:nvPr/>
          </p:nvSpPr>
          <p:spPr bwMode="auto">
            <a:xfrm>
              <a:off x="2638" y="2040"/>
              <a:ext cx="1008" cy="1008"/>
            </a:xfrm>
            <a:prstGeom prst="ellipse">
              <a:avLst/>
            </a:prstGeom>
            <a:solidFill>
              <a:srgbClr val="99CCFF">
                <a:alpha val="50195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698" name="Text Box 33"/>
            <p:cNvSpPr txBox="1">
              <a:spLocks noChangeArrowheads="1"/>
            </p:cNvSpPr>
            <p:nvPr/>
          </p:nvSpPr>
          <p:spPr bwMode="auto">
            <a:xfrm>
              <a:off x="2699" y="3077"/>
              <a:ext cx="31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Full</a:t>
              </a:r>
            </a:p>
          </p:txBody>
        </p:sp>
        <p:sp>
          <p:nvSpPr>
            <p:cNvPr id="71699" name="Oval 34"/>
            <p:cNvSpPr>
              <a:spLocks noChangeAspect="1" noChangeArrowheads="1"/>
            </p:cNvSpPr>
            <p:nvPr/>
          </p:nvSpPr>
          <p:spPr bwMode="auto">
            <a:xfrm>
              <a:off x="2064" y="2036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71686" name="Group 35"/>
          <p:cNvGrpSpPr>
            <a:grpSpLocks/>
          </p:cNvGrpSpPr>
          <p:nvPr/>
        </p:nvGrpSpPr>
        <p:grpSpPr bwMode="auto">
          <a:xfrm>
            <a:off x="7810500" y="3197226"/>
            <a:ext cx="2451100" cy="2046288"/>
            <a:chOff x="3997" y="2016"/>
            <a:chExt cx="1544" cy="1289"/>
          </a:xfrm>
        </p:grpSpPr>
        <p:sp>
          <p:nvSpPr>
            <p:cNvPr id="71692" name="Oval 36"/>
            <p:cNvSpPr>
              <a:spLocks noChangeArrowheads="1"/>
            </p:cNvSpPr>
            <p:nvPr/>
          </p:nvSpPr>
          <p:spPr bwMode="auto">
            <a:xfrm>
              <a:off x="4245" y="2016"/>
              <a:ext cx="480" cy="48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693" name="Oval 37"/>
            <p:cNvSpPr>
              <a:spLocks noChangeAspect="1" noChangeArrowheads="1"/>
            </p:cNvSpPr>
            <p:nvPr/>
          </p:nvSpPr>
          <p:spPr bwMode="auto">
            <a:xfrm>
              <a:off x="4533" y="2016"/>
              <a:ext cx="1008" cy="1008"/>
            </a:xfrm>
            <a:prstGeom prst="ellipse">
              <a:avLst/>
            </a:prstGeom>
            <a:solidFill>
              <a:srgbClr val="99CCFF">
                <a:alpha val="79999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694" name="Text Box 38"/>
            <p:cNvSpPr txBox="1">
              <a:spLocks noChangeArrowheads="1"/>
            </p:cNvSpPr>
            <p:nvPr/>
          </p:nvSpPr>
          <p:spPr bwMode="auto">
            <a:xfrm>
              <a:off x="4542" y="3072"/>
              <a:ext cx="45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Right</a:t>
              </a:r>
            </a:p>
          </p:txBody>
        </p:sp>
        <p:sp>
          <p:nvSpPr>
            <p:cNvPr id="71695" name="Oval 39"/>
            <p:cNvSpPr>
              <a:spLocks noChangeAspect="1" noChangeArrowheads="1"/>
            </p:cNvSpPr>
            <p:nvPr/>
          </p:nvSpPr>
          <p:spPr bwMode="auto">
            <a:xfrm>
              <a:off x="3997" y="2016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71687" name="Group 40"/>
          <p:cNvGrpSpPr>
            <a:grpSpLocks/>
          </p:cNvGrpSpPr>
          <p:nvPr/>
        </p:nvGrpSpPr>
        <p:grpSpPr bwMode="auto">
          <a:xfrm>
            <a:off x="1905000" y="3254376"/>
            <a:ext cx="2546350" cy="2033588"/>
            <a:chOff x="144" y="2052"/>
            <a:chExt cx="1604" cy="1281"/>
          </a:xfrm>
        </p:grpSpPr>
        <p:sp>
          <p:nvSpPr>
            <p:cNvPr id="71688" name="Oval 41"/>
            <p:cNvSpPr>
              <a:spLocks noChangeAspect="1" noChangeArrowheads="1"/>
            </p:cNvSpPr>
            <p:nvPr/>
          </p:nvSpPr>
          <p:spPr bwMode="auto">
            <a:xfrm>
              <a:off x="144" y="206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689" name="Oval 42"/>
            <p:cNvSpPr>
              <a:spLocks noChangeAspect="1" noChangeArrowheads="1"/>
            </p:cNvSpPr>
            <p:nvPr/>
          </p:nvSpPr>
          <p:spPr bwMode="auto">
            <a:xfrm>
              <a:off x="740" y="2052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690" name="Text Box 43"/>
            <p:cNvSpPr txBox="1">
              <a:spLocks noChangeArrowheads="1"/>
            </p:cNvSpPr>
            <p:nvPr/>
          </p:nvSpPr>
          <p:spPr bwMode="auto">
            <a:xfrm>
              <a:off x="794" y="3100"/>
              <a:ext cx="32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Left</a:t>
              </a:r>
            </a:p>
          </p:txBody>
        </p:sp>
        <p:sp>
          <p:nvSpPr>
            <p:cNvPr id="71691" name="Oval 44"/>
            <p:cNvSpPr>
              <a:spLocks noChangeAspect="1" noChangeArrowheads="1"/>
            </p:cNvSpPr>
            <p:nvPr/>
          </p:nvSpPr>
          <p:spPr bwMode="auto">
            <a:xfrm>
              <a:off x="144" y="206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251675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Example from the airlines data base.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A11966-E7B9-47C1-B28D-73B1357F3FC6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187981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200" b="1" dirty="0">
                <a:latin typeface="+mn-lt"/>
              </a:rPr>
              <a:t>List all airlines flights scheduled in March</a:t>
            </a:r>
          </a:p>
          <a:p>
            <a:pPr lvl="0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200" b="1" dirty="0">
                <a:latin typeface="+mn-lt"/>
              </a:rPr>
              <a:t>Include delay information (if it exists)</a:t>
            </a:r>
          </a:p>
        </p:txBody>
      </p:sp>
    </p:spTree>
    <p:extLst>
      <p:ext uri="{BB962C8B-B14F-4D97-AF65-F5344CB8AC3E}">
        <p14:creationId xmlns:p14="http://schemas.microsoft.com/office/powerpoint/2010/main" val="3351415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023" y="346158"/>
            <a:ext cx="4962525" cy="3905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023" y="736683"/>
            <a:ext cx="4953000" cy="54578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1309" y="346158"/>
            <a:ext cx="4962525" cy="4095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1309" y="784106"/>
            <a:ext cx="4581525" cy="34671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44766" y="619450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train.marchflights;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train.flightdelays;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875164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4774" y="596818"/>
            <a:ext cx="82584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"All March flights"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m.date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m.flightnumber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"Left"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f.destination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"Right"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delay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"Delay in Minutes"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train.marchflights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left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join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train.flightdelays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f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on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m.date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f.date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m.flightnumber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f.flightnumber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delay;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7562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74008" y="117"/>
            <a:ext cx="5260848" cy="132556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Inner Joins And Outer Joins</a:t>
            </a:r>
          </a:p>
        </p:txBody>
      </p:sp>
      <p:sp>
        <p:nvSpPr>
          <p:cNvPr id="6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10CEED-932F-4BFB-8392-89F2B04A65F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18192" name="Group 4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66394"/>
              </p:ext>
            </p:extLst>
          </p:nvPr>
        </p:nvGraphicFramePr>
        <p:xfrm>
          <a:off x="1970470" y="1158749"/>
          <a:ext cx="7773987" cy="38466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78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53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Inner Join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Outer Join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Table Limit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256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36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Join Behavior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Returns matching rows only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Returns matching and nonmatching rows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Join Options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Matching rows only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LEFT, FULL, RIGHT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189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Syntax changes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Multiple tables in the FROM clause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WHERE clause that specifies join criteria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1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ON clause that specifies join criteria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96" marB="88896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000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23232" y="0"/>
            <a:ext cx="2590800" cy="54512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Outer Joins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5A6D71-4B93-4D3D-8EB4-3B2BF439F92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2823338" y="2174706"/>
            <a:ext cx="5083175" cy="2524125"/>
          </a:xfrm>
          <a:prstGeom prst="rect">
            <a:avLst/>
          </a:prstGeom>
          <a:solidFill>
            <a:srgbClr val="FFFFFF"/>
          </a:solidFill>
          <a:ln w="28575">
            <a:noFill/>
            <a:miter lim="800000"/>
            <a:headEnd type="none" w="med" len="lg"/>
            <a:tailEnd type="none" w="med" len="lg"/>
          </a:ln>
          <a:effectLst/>
        </p:spPr>
        <p:txBody>
          <a:bodyPr lIns="88900" tIns="152400" rIns="88900" bIns="1524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SELECT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column-1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&lt;, …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column-n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FROM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table-1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LEFT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|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RIGHT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|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FULL JOIN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         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table-2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join-condition(s)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        &lt;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other clauses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&gt;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70076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62354" y="-107156"/>
            <a:ext cx="10515600" cy="828126"/>
          </a:xfrm>
        </p:spPr>
        <p:txBody>
          <a:bodyPr/>
          <a:lstStyle/>
          <a:p>
            <a:pPr eaLnBrk="1" hangingPunct="1"/>
            <a:r>
              <a:rPr lang="en-US" altLang="en-US" dirty="0"/>
              <a:t>Determining Left and Right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10936F-42D7-42A4-8680-1BE3464AA17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542192" y="814904"/>
            <a:ext cx="10811608" cy="3583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5613" indent="-341313" eaLnBrk="0" hangingPunct="0"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922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>
                <a:tab pos="149225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Consider the position of the tables in the FROM clause.</a:t>
            </a:r>
          </a:p>
          <a:p>
            <a:pPr marL="11430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4546A"/>
              </a:buClr>
              <a:buSzPct val="70000"/>
              <a:buFontTx/>
              <a:buNone/>
              <a:tabLst>
                <a:tab pos="149225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Left joins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include all rows from the first (left) table, even if there are no matching rows in the second (right) table.</a:t>
            </a:r>
          </a:p>
          <a:p>
            <a:pPr marL="11430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4546A"/>
              </a:buClr>
              <a:buSzPct val="70000"/>
              <a:buFontTx/>
              <a:buNone/>
              <a:tabLst>
                <a:tab pos="149225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joins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include all rows from the second (right) table, even if there are no matching rows in the first (left) table.</a:t>
            </a:r>
          </a:p>
          <a:p>
            <a:pPr marL="11430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4546A"/>
              </a:buClr>
              <a:buSzPct val="70000"/>
              <a:buFontTx/>
              <a:buNone/>
              <a:tabLst>
                <a:tab pos="149225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Full joins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include all rows from both tables, even if there are no matching rows.</a:t>
            </a:r>
          </a:p>
        </p:txBody>
      </p:sp>
      <p:sp>
        <p:nvSpPr>
          <p:cNvPr id="74757" name="Text Box 9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8797" name="Text Box 13"/>
          <p:cNvSpPr txBox="1">
            <a:spLocks noChangeArrowheads="1"/>
          </p:cNvSpPr>
          <p:nvPr/>
        </p:nvSpPr>
        <p:spPr bwMode="auto">
          <a:xfrm>
            <a:off x="3303802" y="5644213"/>
            <a:ext cx="4391025" cy="104616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5000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FROM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table-1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join-type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table-2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50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join-condition(s)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;</a:t>
            </a:r>
          </a:p>
        </p:txBody>
      </p:sp>
      <p:sp>
        <p:nvSpPr>
          <p:cNvPr id="74759" name="AutoShape 11"/>
          <p:cNvSpPr>
            <a:spLocks/>
          </p:cNvSpPr>
          <p:nvPr/>
        </p:nvSpPr>
        <p:spPr bwMode="auto">
          <a:xfrm>
            <a:off x="7736102" y="4992569"/>
            <a:ext cx="1503617" cy="487313"/>
          </a:xfrm>
          <a:prstGeom prst="borderCallout1">
            <a:avLst>
              <a:gd name="adj1" fmla="val 49157"/>
              <a:gd name="adj2" fmla="val -843"/>
              <a:gd name="adj3" fmla="val 164940"/>
              <a:gd name="adj4" fmla="val -52671"/>
            </a:avLst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table</a:t>
            </a:r>
          </a:p>
        </p:txBody>
      </p:sp>
      <p:sp>
        <p:nvSpPr>
          <p:cNvPr id="74760" name="AutoShape 12"/>
          <p:cNvSpPr>
            <a:spLocks/>
          </p:cNvSpPr>
          <p:nvPr/>
        </p:nvSpPr>
        <p:spPr bwMode="auto">
          <a:xfrm>
            <a:off x="2552913" y="4998919"/>
            <a:ext cx="1317668" cy="487313"/>
          </a:xfrm>
          <a:prstGeom prst="borderCallout1">
            <a:avLst>
              <a:gd name="adj1" fmla="val 49157"/>
              <a:gd name="adj2" fmla="val 99042"/>
              <a:gd name="adj3" fmla="val 160366"/>
              <a:gd name="adj4" fmla="val 163190"/>
            </a:avLst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Left table</a:t>
            </a:r>
          </a:p>
        </p:txBody>
      </p:sp>
    </p:spTree>
    <p:extLst>
      <p:ext uri="{BB962C8B-B14F-4D97-AF65-F5344CB8AC3E}">
        <p14:creationId xmlns:p14="http://schemas.microsoft.com/office/powerpoint/2010/main" val="202549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104472" y="0"/>
            <a:ext cx="367685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Example Data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760" y="291050"/>
            <a:ext cx="1200270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tmp1(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=id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tmp2(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=id weight height)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tmp3(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=id weight height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id=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tmp1;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id=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 height=round(rand(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69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 weight=round(rand(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160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tmp2;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id=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 		height=round(rand(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69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 weight=round(rand(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160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tmp3;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"tmp1"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=tmp1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"tmp2"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=tmp2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"tmp3"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=tmp3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75260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C127F6-BE59-4083-9767-4058B96CA545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622" y="1605814"/>
            <a:ext cx="1438275" cy="2895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612" y="1605814"/>
            <a:ext cx="1971675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4002" y="1605814"/>
            <a:ext cx="2457450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328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1817" y="0"/>
            <a:ext cx="2174507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Left Join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A11966-E7B9-47C1-B28D-73B1357F3FC6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7305" y="965802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tmp1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left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join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tmp2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on tmp1.id=tmp2.id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324" y="388286"/>
            <a:ext cx="1438275" cy="2895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314" y="388286"/>
            <a:ext cx="1971675" cy="28765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6042" y="3802429"/>
            <a:ext cx="3219450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070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814" y="0"/>
            <a:ext cx="2068629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Right Join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A11966-E7B9-47C1-B28D-73B1357F3FC6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8265" y="1325563"/>
            <a:ext cx="82199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tmp1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join 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tmp2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on tmp1.id=tmp2.id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416" y="998080"/>
            <a:ext cx="1438275" cy="289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0406" y="998080"/>
            <a:ext cx="1971675" cy="28765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5002" y="4201447"/>
            <a:ext cx="32385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1746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Poll_MultipleChoic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STAGE-TITLE" val="DEMO"/>
  <p:tag name="PLACEWARE-AUD-SLIDE-NAME" val="m05d2.sas"/>
  <p:tag name="PLACEWARE-AUD-PRESENTER-NOTES" val="m05d2.sas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590</Words>
  <Application>Microsoft Office PowerPoint</Application>
  <PresentationFormat>Widescreen</PresentationFormat>
  <Paragraphs>192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Lucida Console</vt:lpstr>
      <vt:lpstr>Monotype Sorts</vt:lpstr>
      <vt:lpstr>Times New Roman</vt:lpstr>
      <vt:lpstr>Wingdings</vt:lpstr>
      <vt:lpstr>1_Office Theme</vt:lpstr>
      <vt:lpstr>Outer Joins</vt:lpstr>
      <vt:lpstr>Outer Joins</vt:lpstr>
      <vt:lpstr>Inner Joins And Outer Joins</vt:lpstr>
      <vt:lpstr>Outer Joins</vt:lpstr>
      <vt:lpstr>Determining Left and Right</vt:lpstr>
      <vt:lpstr>Example Data</vt:lpstr>
      <vt:lpstr>PowerPoint Presentation</vt:lpstr>
      <vt:lpstr>Left Join</vt:lpstr>
      <vt:lpstr>Right Join</vt:lpstr>
      <vt:lpstr>Full Join</vt:lpstr>
      <vt:lpstr>PowerPoint Presentation</vt:lpstr>
      <vt:lpstr>PowerPoint Presentation</vt:lpstr>
      <vt:lpstr>PowerPoint Presentation</vt:lpstr>
      <vt:lpstr>PowerPoint Presentation</vt:lpstr>
      <vt:lpstr>Example using the Orion data base</vt:lpstr>
      <vt:lpstr>PowerPoint Presentation</vt:lpstr>
      <vt:lpstr>PowerPoint Presentation</vt:lpstr>
      <vt:lpstr>PowerPoint Presentation</vt:lpstr>
      <vt:lpstr>Outer Joins</vt:lpstr>
      <vt:lpstr>Example from the airlines data base.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Outer Joins</dc:title>
  <dc:creator>Dan McGee</dc:creator>
  <cp:lastModifiedBy>Dan McGee</cp:lastModifiedBy>
  <cp:revision>16</cp:revision>
  <dcterms:created xsi:type="dcterms:W3CDTF">2016-01-28T19:25:19Z</dcterms:created>
  <dcterms:modified xsi:type="dcterms:W3CDTF">2017-01-21T15:42:48Z</dcterms:modified>
</cp:coreProperties>
</file>