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2" r:id="rId4"/>
    <p:sldId id="263" r:id="rId5"/>
    <p:sldId id="259" r:id="rId6"/>
    <p:sldId id="260" r:id="rId7"/>
    <p:sldId id="26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EFD5D-28D5-4611-A004-E6E9C4AF58A3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0841A-7A5C-4AFF-B7EC-031D0BFAF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803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0841A-7A5C-4AFF-B7EC-031D0BFAF6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14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4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6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5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9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1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8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1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9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1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7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4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FF815-B5A4-46E7-8A1E-A5F07774FF10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98C36-B972-4921-A937-74D5C845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2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63624" y="0"/>
            <a:ext cx="9692640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b="1" dirty="0">
                <a:latin typeface="+mn-lt"/>
              </a:rPr>
              <a:t>SQL Join versus DATA Step Merge</a:t>
            </a:r>
            <a:br>
              <a:rPr lang="en-US" altLang="en-US" b="1" dirty="0">
                <a:latin typeface="+mn-lt"/>
              </a:rPr>
            </a:br>
            <a:r>
              <a:rPr lang="en-US" altLang="en-US" b="1" dirty="0">
                <a:latin typeface="+mn-lt"/>
              </a:rPr>
              <a:t>An argument for a “Mix and Match Approach</a:t>
            </a:r>
          </a:p>
        </p:txBody>
      </p:sp>
      <p:sp>
        <p:nvSpPr>
          <p:cNvPr id="5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7D995E-7B1C-4154-B146-621CEF3893F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20157" name="Group 349"/>
          <p:cNvGraphicFramePr>
            <a:graphicFrameLocks noGrp="1"/>
          </p:cNvGraphicFramePr>
          <p:nvPr>
            <p:extLst/>
          </p:nvPr>
        </p:nvGraphicFramePr>
        <p:xfrm>
          <a:off x="1755930" y="2022349"/>
          <a:ext cx="7748587" cy="363715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58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2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3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92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Key Points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2" marB="8889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SQL Join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2" marB="88892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DATA Step Merge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2" marB="88892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92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Explicit sorting of data before join/merge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2" marB="8889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 required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2" marB="8889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Required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2" marB="88892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92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Same-named columns in join/merge expressions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2" marB="8889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 required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2" marB="8889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Required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2" marB="88892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92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Overlays column</a:t>
                      </a:r>
                    </a:p>
                  </a:txBody>
                  <a:tcPr marL="88900" marR="88900" marT="88892" marB="8889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marL="88900" marR="88900" marT="88892" marB="8889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88900" marR="88900" marT="88892" marB="88892" horzOverflow="overflow"/>
                </a:tc>
                <a:extLst>
                  <a:ext uri="{0D108BD9-81ED-4DB2-BD59-A6C34878D82A}">
                    <a16:rowId xmlns:a16="http://schemas.microsoft.com/office/drawing/2014/main" val="2409523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34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9623" y="0"/>
            <a:ext cx="6987139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Sometimes one mixes and matches.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A11966-E7B9-47C1-B28D-73B1357F3FC6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3682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8208" y="0"/>
            <a:ext cx="5233416" cy="1325563"/>
          </a:xfrm>
        </p:spPr>
        <p:txBody>
          <a:bodyPr/>
          <a:lstStyle/>
          <a:p>
            <a:r>
              <a:rPr lang="en-US" b="1" dirty="0" err="1">
                <a:latin typeface="+mn-lt"/>
              </a:rPr>
              <a:t>Nhanes</a:t>
            </a:r>
            <a:r>
              <a:rPr lang="en-US" b="1" dirty="0">
                <a:latin typeface="+mn-lt"/>
              </a:rPr>
              <a:t> 3 Adult File</a:t>
            </a:r>
          </a:p>
        </p:txBody>
      </p:sp>
      <p:sp>
        <p:nvSpPr>
          <p:cNvPr id="3" name="Rectangle 2"/>
          <p:cNvSpPr/>
          <p:nvPr/>
        </p:nvSpPr>
        <p:spPr>
          <a:xfrm>
            <a:off x="2829273" y="2147054"/>
            <a:ext cx="7064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=nhanes3.adult;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83792" y="3316224"/>
            <a:ext cx="9067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Create a data set, </a:t>
            </a:r>
            <a:r>
              <a:rPr lang="en-US" b="1" dirty="0" err="1">
                <a:latin typeface="+mn-lt"/>
              </a:rPr>
              <a:t>adultdemographics</a:t>
            </a:r>
            <a:r>
              <a:rPr lang="en-US" b="1" dirty="0">
                <a:latin typeface="+mn-lt"/>
              </a:rPr>
              <a:t>, that contains essential information for adults who were eligible for mortality </a:t>
            </a:r>
            <a:r>
              <a:rPr lang="en-US" b="1" dirty="0" err="1">
                <a:latin typeface="+mn-lt"/>
              </a:rPr>
              <a:t>followup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1365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656" y="0"/>
            <a:ext cx="5846064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Mortality Data Set</a:t>
            </a:r>
          </a:p>
        </p:txBody>
      </p:sp>
      <p:sp>
        <p:nvSpPr>
          <p:cNvPr id="3" name="Rectangle 2"/>
          <p:cNvSpPr/>
          <p:nvPr/>
        </p:nvSpPr>
        <p:spPr>
          <a:xfrm>
            <a:off x="1882839" y="2174486"/>
            <a:ext cx="78085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=nhanes3.mortality;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28450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9259" y="491443"/>
            <a:ext cx="1205552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demographics=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hsageir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hssex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DMAETHNR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dmaracer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dmarethn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SDPSTRA6 SDPPSU6 WTPFQX6;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lib=work;</a:t>
            </a:r>
          </a:p>
          <a:p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format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lib=&amp;lib;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f_SEX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"Male"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"Female"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</a:t>
            </a:r>
            <a:r>
              <a:rPr lang="en-US" sz="12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dmaracer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f_RACER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"White"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"Black"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"Other"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"Mexican-American of unknown race"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/*DMARETHN */</a:t>
            </a:r>
            <a:endParaRPr lang="en-US" sz="1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f_rethn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"Non-Hispanic white"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"Non-Hispanic black"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"Mexican-American"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"Other"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/*DMAETHNR*/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f_ethnr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"Mexican-American"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"Other Hispanic"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"Not Hispanic"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12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lib.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2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a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dultdemographics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1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hsageir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age ,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hssex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sex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f_sex</a:t>
            </a:r>
            <a:r>
              <a:rPr lang="en-US" sz="12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dmaracer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race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f_racer</a:t>
            </a:r>
            <a:r>
              <a:rPr lang="en-US" sz="12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dmarethn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race_ethn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f_rethn</a:t>
            </a:r>
            <a:r>
              <a:rPr lang="en-US" sz="12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dmaethnr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hispanic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 </a:t>
            </a:r>
            <a:r>
              <a:rPr lang="en-US" sz="1200" b="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f_ethnr</a:t>
            </a:r>
            <a:r>
              <a:rPr lang="en-US" sz="12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SDPSTRA6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strata, 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/*strata for survey </a:t>
            </a:r>
            <a:r>
              <a:rPr lang="en-US" sz="12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procs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SDPPSU6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cluster, 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/*cluster for survey </a:t>
            </a:r>
            <a:r>
              <a:rPr lang="en-US" sz="12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procs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WTPFQX6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 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/*weight for survey </a:t>
            </a:r>
            <a:r>
              <a:rPr lang="en-US" sz="12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procs</a:t>
            </a:r>
            <a:r>
              <a:rPr lang="en-US" sz="12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nhanes3.adult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 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nhanes3.mortality 		   					</a:t>
            </a:r>
            <a:r>
              <a:rPr lang="en-US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eligstat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</a:p>
          <a:p>
            <a:r>
              <a:rPr lang="fr-FR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fr-FR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fr-FR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1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fr-FR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fr-FR" sz="12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lib.</a:t>
            </a:r>
            <a:r>
              <a:rPr lang="fr-FR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fr-FR" sz="12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a</a:t>
            </a:r>
            <a:r>
              <a:rPr lang="fr-FR" sz="1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dultdemographics</a:t>
            </a:r>
            <a:r>
              <a:rPr lang="fr-FR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66225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3081" y="118775"/>
            <a:ext cx="1190084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demographics=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hsageir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hssex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DMAETHNR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dmaracer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dmarethn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SDPSTRA6 SDPPSU6 WTPFQX6;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lib=work;</a:t>
            </a:r>
          </a:p>
          <a:p>
            <a:r>
              <a:rPr lang="en-US" sz="1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format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lib=&amp;lib;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f_SEX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"Male"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"Female"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</a:t>
            </a:r>
            <a:r>
              <a:rPr lang="en-US" sz="14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dmaracer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f_RACER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"White"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"Black"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"Other"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"Mexican-American of unknown race"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/*DMARETHN */</a:t>
            </a:r>
            <a:endParaRPr lang="en-US" sz="1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f_rethn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"Non-Hispanic white"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"Non-Hispanic black"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"Mexican-American"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"Other"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/*DMAETHNR*/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f_ethnr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"Mexican-American"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"Other Hispanic"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"Not Hispanic"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14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lib.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4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a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dultdemographics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1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hsageir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age ,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hssex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sex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f_sex</a:t>
            </a:r>
            <a:r>
              <a:rPr lang="en-US" sz="14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dmaracer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race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f_racer</a:t>
            </a:r>
            <a:r>
              <a:rPr lang="en-US" sz="14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dmarethn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race_ethn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f_rethn</a:t>
            </a:r>
            <a:r>
              <a:rPr lang="en-US" sz="14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dmaethnr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hispanic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 </a:t>
            </a:r>
            <a:r>
              <a:rPr lang="en-US" sz="1400" b="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f_ethnr</a:t>
            </a:r>
            <a:r>
              <a:rPr lang="en-US" sz="14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SDPSTRA6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strata, 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/*strata for survey </a:t>
            </a:r>
            <a:r>
              <a:rPr lang="en-US" sz="14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procs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SDPPSU6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cluster, 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/*cluster for survey </a:t>
            </a:r>
            <a:r>
              <a:rPr lang="en-US" sz="14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procs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WTPFQX6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 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/*weight for survey </a:t>
            </a:r>
            <a:r>
              <a:rPr lang="en-US" sz="14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procs</a:t>
            </a:r>
            <a:r>
              <a:rPr lang="en-US" sz="14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nhanes3.mortality l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left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join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nhanes3.adult r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on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l.seqn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r.seqn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   </a:t>
            </a:r>
            <a:r>
              <a:rPr lang="en-US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eligstat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endParaRPr lang="en-US" sz="1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</a:p>
          <a:p>
            <a:r>
              <a:rPr lang="fr-FR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fr-FR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fr-FR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1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fr-FR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fr-FR" sz="14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lib.</a:t>
            </a:r>
            <a:r>
              <a:rPr lang="fr-FR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fr-FR" sz="14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a</a:t>
            </a:r>
            <a:r>
              <a:rPr lang="fr-FR" sz="1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dultdemographics</a:t>
            </a:r>
            <a:r>
              <a:rPr lang="fr-FR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59222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1320" y="0"/>
            <a:ext cx="4858512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Exam Data Set</a:t>
            </a:r>
          </a:p>
        </p:txBody>
      </p:sp>
      <p:sp>
        <p:nvSpPr>
          <p:cNvPr id="3" name="Rectangle 2"/>
          <p:cNvSpPr/>
          <p:nvPr/>
        </p:nvSpPr>
        <p:spPr>
          <a:xfrm>
            <a:off x="2167128" y="2712643"/>
            <a:ext cx="77205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=nhanes3.exam;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=nhanes3.exam;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7309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" y="117693"/>
            <a:ext cx="121005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lib=work;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sub=HGP   HTP   TCP TGP  LCP HDP FBPSI CRP   SGP URP;</a:t>
            </a:r>
          </a:p>
          <a:p>
            <a:r>
              <a:rPr lang="da-DK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da-DK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u=  88888 88888 888 8888 888 888 8888  88888 888 88888;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=10;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onmort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nhanes3.lab (keep=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&amp;sub)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			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nhanes3.mortality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			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eligstat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						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1200" dirty="0">
                <a:solidFill>
                  <a:srgbClr val="008080"/>
                </a:solidFill>
                <a:latin typeface="Lucida Console" panose="020B0609040504020204" pitchFamily="49" charset="0"/>
              </a:rPr>
              <a:t>lib.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2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l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absubset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"Lab subset, Nhanes3, fill values replaced by unknowns"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onmort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{*} &amp;sub;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unk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{&amp;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}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_temporary_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(&amp;u);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dim(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{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}=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unk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{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}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{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}=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HGP=Hemoglobin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HTP=Hematocrit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TCP=cholesterol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TGP=triglycerides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LCP=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ldl</a:t>
            </a:r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HDP=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hdl</a:t>
            </a:r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FBPSI=fibrinogen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CRP=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c_reactive_protein</a:t>
            </a:r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SGP=glucose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URP=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urinary_creatinine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1200" dirty="0">
                <a:solidFill>
                  <a:srgbClr val="008080"/>
                </a:solidFill>
                <a:latin typeface="Lucida Console" panose="020B0609040504020204" pitchFamily="49" charset="0"/>
              </a:rPr>
              <a:t>lib.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200" b="1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l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absubset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07248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193</Words>
  <Application>Microsoft Office PowerPoint</Application>
  <PresentationFormat>Widescreen</PresentationFormat>
  <Paragraphs>120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Lucida Console</vt:lpstr>
      <vt:lpstr>Monotype Sorts</vt:lpstr>
      <vt:lpstr>Times New Roman</vt:lpstr>
      <vt:lpstr>Office Theme</vt:lpstr>
      <vt:lpstr>SQL Join versus DATA Step Merge An argument for a “Mix and Match Approach</vt:lpstr>
      <vt:lpstr>Sometimes one mixes and matches.</vt:lpstr>
      <vt:lpstr>Nhanes 3 Adult File</vt:lpstr>
      <vt:lpstr>The Mortality Data Set</vt:lpstr>
      <vt:lpstr>PowerPoint Presentation</vt:lpstr>
      <vt:lpstr>PowerPoint Presentation</vt:lpstr>
      <vt:lpstr>The Exam Data Set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Join versus DATA Step Merge</dc:title>
  <dc:creator>Dan McGee</dc:creator>
  <cp:lastModifiedBy>Dan McGee</cp:lastModifiedBy>
  <cp:revision>6</cp:revision>
  <dcterms:created xsi:type="dcterms:W3CDTF">2017-01-21T15:09:32Z</dcterms:created>
  <dcterms:modified xsi:type="dcterms:W3CDTF">2017-01-22T16:32:29Z</dcterms:modified>
</cp:coreProperties>
</file>