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2.xml" ContentType="application/vnd.openxmlformats-officedocument.presentationml.tags+xml"/>
  <Override PartName="/ppt/notesSlides/notesSlide4.xml" ContentType="application/vnd.openxmlformats-officedocument.presentationml.notesSlide+xml"/>
  <Override PartName="/ppt/tags/tag3.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3"/>
  </p:notesMasterIdLst>
  <p:sldIdLst>
    <p:sldId id="257" r:id="rId2"/>
    <p:sldId id="259" r:id="rId3"/>
    <p:sldId id="316" r:id="rId4"/>
    <p:sldId id="260" r:id="rId5"/>
    <p:sldId id="261" r:id="rId6"/>
    <p:sldId id="300" r:id="rId7"/>
    <p:sldId id="304" r:id="rId8"/>
    <p:sldId id="305" r:id="rId9"/>
    <p:sldId id="263" r:id="rId10"/>
    <p:sldId id="265" r:id="rId11"/>
    <p:sldId id="266" r:id="rId12"/>
    <p:sldId id="309" r:id="rId13"/>
    <p:sldId id="306" r:id="rId14"/>
    <p:sldId id="307" r:id="rId15"/>
    <p:sldId id="299" r:id="rId16"/>
    <p:sldId id="269" r:id="rId17"/>
    <p:sldId id="270" r:id="rId18"/>
    <p:sldId id="271" r:id="rId19"/>
    <p:sldId id="308" r:id="rId20"/>
    <p:sldId id="272" r:id="rId21"/>
    <p:sldId id="274" r:id="rId22"/>
    <p:sldId id="278" r:id="rId23"/>
    <p:sldId id="279" r:id="rId24"/>
    <p:sldId id="285" r:id="rId25"/>
    <p:sldId id="286" r:id="rId26"/>
    <p:sldId id="288" r:id="rId27"/>
    <p:sldId id="310" r:id="rId28"/>
    <p:sldId id="312" r:id="rId29"/>
    <p:sldId id="289" r:id="rId30"/>
    <p:sldId id="314" r:id="rId31"/>
    <p:sldId id="311" r:id="rId32"/>
    <p:sldId id="313" r:id="rId33"/>
    <p:sldId id="290" r:id="rId34"/>
    <p:sldId id="315" r:id="rId35"/>
    <p:sldId id="291" r:id="rId36"/>
    <p:sldId id="292" r:id="rId37"/>
    <p:sldId id="293" r:id="rId38"/>
    <p:sldId id="294" r:id="rId39"/>
    <p:sldId id="295" r:id="rId40"/>
    <p:sldId id="296" r:id="rId41"/>
    <p:sldId id="297" r:id="rId4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Rg st="27" end="41"/>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0" d="100"/>
          <a:sy n="70" d="100"/>
        </p:scale>
        <p:origin x="428"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23CBF9D-FDD6-4453-A61C-62E255395B50}" type="datetimeFigureOut">
              <a:rPr lang="en-US" smtClean="0"/>
              <a:t>1/22/2017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063E15-7CE3-40D8-AF2E-CF230FF23C26}" type="slidenum">
              <a:rPr lang="en-US" smtClean="0"/>
              <a:t>‹#›</a:t>
            </a:fld>
            <a:endParaRPr lang="en-US"/>
          </a:p>
        </p:txBody>
      </p:sp>
    </p:spTree>
    <p:extLst>
      <p:ext uri="{BB962C8B-B14F-4D97-AF65-F5344CB8AC3E}">
        <p14:creationId xmlns:p14="http://schemas.microsoft.com/office/powerpoint/2010/main" val="1229167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063E15-7CE3-40D8-AF2E-CF230FF23C26}" type="slidenum">
              <a:rPr lang="en-US" smtClean="0"/>
              <a:t>1</a:t>
            </a:fld>
            <a:endParaRPr lang="en-US"/>
          </a:p>
        </p:txBody>
      </p:sp>
    </p:spTree>
    <p:extLst>
      <p:ext uri="{BB962C8B-B14F-4D97-AF65-F5344CB8AC3E}">
        <p14:creationId xmlns:p14="http://schemas.microsoft.com/office/powerpoint/2010/main" val="14290055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063E15-7CE3-40D8-AF2E-CF230FF23C26}" type="slidenum">
              <a:rPr lang="en-US" smtClean="0"/>
              <a:t>2</a:t>
            </a:fld>
            <a:endParaRPr lang="en-US"/>
          </a:p>
        </p:txBody>
      </p:sp>
    </p:spTree>
    <p:extLst>
      <p:ext uri="{BB962C8B-B14F-4D97-AF65-F5344CB8AC3E}">
        <p14:creationId xmlns:p14="http://schemas.microsoft.com/office/powerpoint/2010/main" val="35049214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063E15-7CE3-40D8-AF2E-CF230FF23C26}" type="slidenum">
              <a:rPr lang="en-US" smtClean="0"/>
              <a:t>7</a:t>
            </a:fld>
            <a:endParaRPr lang="en-US"/>
          </a:p>
        </p:txBody>
      </p:sp>
    </p:spTree>
    <p:extLst>
      <p:ext uri="{BB962C8B-B14F-4D97-AF65-F5344CB8AC3E}">
        <p14:creationId xmlns:p14="http://schemas.microsoft.com/office/powerpoint/2010/main" val="38614450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7"/>
          <p:cNvSpPr>
            <a:spLocks noGrp="1" noChangeArrowheads="1"/>
          </p:cNvSpPr>
          <p:nvPr>
            <p:ph type="sldNum" sz="quarter" idx="5"/>
          </p:nvPr>
        </p:nvSpPr>
        <p:spPr/>
        <p:txBody>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eaLnBrk="1" hangingPunct="1"/>
            <a:fld id="{AA61926E-84C7-4E95-8C5F-B11BE358D20D}" type="slidenum">
              <a:rPr lang="en-US" altLang="en-US" sz="1200">
                <a:solidFill>
                  <a:srgbClr val="000000"/>
                </a:solidFill>
              </a:rPr>
              <a:pPr eaLnBrk="1" hangingPunct="1"/>
              <a:t>9</a:t>
            </a:fld>
            <a:endParaRPr lang="en-US" altLang="en-US" sz="1200">
              <a:solidFill>
                <a:srgbClr val="000000"/>
              </a:solidFill>
            </a:endParaRPr>
          </a:p>
        </p:txBody>
      </p:sp>
      <p:sp>
        <p:nvSpPr>
          <p:cNvPr id="180227" name="Rectangle 2"/>
          <p:cNvSpPr>
            <a:spLocks noGrp="1" noRot="1" noChangeAspect="1" noChangeArrowheads="1" noTextEdit="1"/>
          </p:cNvSpPr>
          <p:nvPr>
            <p:ph type="sldImg"/>
          </p:nvPr>
        </p:nvSpPr>
        <p:spPr>
          <a:ln/>
        </p:spPr>
      </p:sp>
      <p:sp>
        <p:nvSpPr>
          <p:cNvPr id="1802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b="1">
                <a:latin typeface="Times New Roman" panose="02020603050405020304" pitchFamily="18" charset="0"/>
              </a:rPr>
              <a:t>s105d13</a:t>
            </a:r>
          </a:p>
        </p:txBody>
      </p:sp>
    </p:spTree>
    <p:extLst>
      <p:ext uri="{BB962C8B-B14F-4D97-AF65-F5344CB8AC3E}">
        <p14:creationId xmlns:p14="http://schemas.microsoft.com/office/powerpoint/2010/main" val="21041337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7"/>
          <p:cNvSpPr>
            <a:spLocks noGrp="1" noChangeArrowheads="1"/>
          </p:cNvSpPr>
          <p:nvPr>
            <p:ph type="sldNum" sz="quarter" idx="5"/>
          </p:nvPr>
        </p:nvSpPr>
        <p:spPr/>
        <p:txBody>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eaLnBrk="1" hangingPunct="1"/>
            <a:fld id="{34B4AFCD-6B90-42A6-AA80-726067793605}" type="slidenum">
              <a:rPr lang="en-US" altLang="en-US" sz="1200">
                <a:solidFill>
                  <a:srgbClr val="000000"/>
                </a:solidFill>
              </a:rPr>
              <a:pPr eaLnBrk="1" hangingPunct="1"/>
              <a:t>11</a:t>
            </a:fld>
            <a:endParaRPr lang="en-US" altLang="en-US" sz="1200">
              <a:solidFill>
                <a:srgbClr val="000000"/>
              </a:solidFill>
            </a:endParaRPr>
          </a:p>
        </p:txBody>
      </p:sp>
      <p:sp>
        <p:nvSpPr>
          <p:cNvPr id="181251" name="Rectangle 2"/>
          <p:cNvSpPr>
            <a:spLocks noGrp="1" noRot="1" noChangeAspect="1" noChangeArrowheads="1" noTextEdit="1"/>
          </p:cNvSpPr>
          <p:nvPr>
            <p:ph type="sldImg"/>
          </p:nvPr>
        </p:nvSpPr>
        <p:spPr>
          <a:ln/>
        </p:spPr>
      </p:sp>
      <p:sp>
        <p:nvSpPr>
          <p:cNvPr id="1812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b="1">
                <a:latin typeface="Times New Roman" panose="02020603050405020304" pitchFamily="18" charset="0"/>
              </a:rPr>
              <a:t>s105d14</a:t>
            </a:r>
          </a:p>
        </p:txBody>
      </p:sp>
    </p:spTree>
    <p:extLst>
      <p:ext uri="{BB962C8B-B14F-4D97-AF65-F5344CB8AC3E}">
        <p14:creationId xmlns:p14="http://schemas.microsoft.com/office/powerpoint/2010/main" val="4553901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7"/>
          <p:cNvSpPr>
            <a:spLocks noGrp="1" noChangeArrowheads="1"/>
          </p:cNvSpPr>
          <p:nvPr>
            <p:ph type="sldNum" sz="quarter" idx="5"/>
          </p:nvPr>
        </p:nvSpPr>
        <p:spPr/>
        <p:txBody>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eaLnBrk="1" hangingPunct="1"/>
            <a:fld id="{11B52A27-6270-46F3-88F8-A67F8E3541E1}" type="slidenum">
              <a:rPr lang="en-US" altLang="en-US" sz="1200">
                <a:solidFill>
                  <a:srgbClr val="000000"/>
                </a:solidFill>
              </a:rPr>
              <a:pPr eaLnBrk="1" hangingPunct="1"/>
              <a:t>20</a:t>
            </a:fld>
            <a:endParaRPr lang="en-US" altLang="en-US" sz="1200">
              <a:solidFill>
                <a:srgbClr val="000000"/>
              </a:solidFill>
            </a:endParaRPr>
          </a:p>
        </p:txBody>
      </p:sp>
      <p:sp>
        <p:nvSpPr>
          <p:cNvPr id="182275" name="Rectangle 2"/>
          <p:cNvSpPr>
            <a:spLocks noGrp="1" noRot="1" noChangeAspect="1" noChangeArrowheads="1" noTextEdit="1"/>
          </p:cNvSpPr>
          <p:nvPr>
            <p:ph type="sldImg"/>
          </p:nvPr>
        </p:nvSpPr>
        <p:spPr>
          <a:ln/>
        </p:spPr>
      </p:sp>
      <p:sp>
        <p:nvSpPr>
          <p:cNvPr id="1822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b="1">
                <a:latin typeface="Times New Roman" panose="02020603050405020304" pitchFamily="18" charset="0"/>
              </a:rPr>
              <a:t>s105d15</a:t>
            </a:r>
          </a:p>
        </p:txBody>
      </p:sp>
    </p:spTree>
    <p:extLst>
      <p:ext uri="{BB962C8B-B14F-4D97-AF65-F5344CB8AC3E}">
        <p14:creationId xmlns:p14="http://schemas.microsoft.com/office/powerpoint/2010/main" val="32583896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7"/>
          <p:cNvSpPr>
            <a:spLocks noGrp="1" noChangeArrowheads="1"/>
          </p:cNvSpPr>
          <p:nvPr>
            <p:ph type="sldNum" sz="quarter" idx="5"/>
          </p:nvPr>
        </p:nvSpPr>
        <p:spPr/>
        <p:txBody>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eaLnBrk="1" hangingPunct="1"/>
            <a:fld id="{63CF4065-686F-4C56-B0F5-E0450CCD3CEA}" type="slidenum">
              <a:rPr lang="en-US" altLang="en-US" sz="1200">
                <a:solidFill>
                  <a:srgbClr val="000000"/>
                </a:solidFill>
              </a:rPr>
              <a:pPr eaLnBrk="1" hangingPunct="1"/>
              <a:t>23</a:t>
            </a:fld>
            <a:endParaRPr lang="en-US" altLang="en-US" sz="1200">
              <a:solidFill>
                <a:srgbClr val="000000"/>
              </a:solidFill>
            </a:endParaRPr>
          </a:p>
        </p:txBody>
      </p:sp>
      <p:sp>
        <p:nvSpPr>
          <p:cNvPr id="185347" name="Rectangle 2"/>
          <p:cNvSpPr>
            <a:spLocks noGrp="1" noRot="1" noChangeAspect="1" noChangeArrowheads="1" noTextEdit="1"/>
          </p:cNvSpPr>
          <p:nvPr>
            <p:ph type="sldImg"/>
          </p:nvPr>
        </p:nvSpPr>
        <p:spPr>
          <a:ln/>
        </p:spPr>
      </p:sp>
      <p:sp>
        <p:nvSpPr>
          <p:cNvPr id="185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b="1">
                <a:latin typeface="Times New Roman" panose="02020603050405020304" pitchFamily="18" charset="0"/>
              </a:rPr>
              <a:t>s105d16</a:t>
            </a:r>
          </a:p>
        </p:txBody>
      </p:sp>
    </p:spTree>
    <p:extLst>
      <p:ext uri="{BB962C8B-B14F-4D97-AF65-F5344CB8AC3E}">
        <p14:creationId xmlns:p14="http://schemas.microsoft.com/office/powerpoint/2010/main" val="19454705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BB4D3682-7164-4D3A-B64E-03456D6B7D9D}" type="datetimeFigureOut">
              <a:rPr lang="en-US">
                <a:solidFill>
                  <a:prstClr val="black">
                    <a:tint val="75000"/>
                  </a:prstClr>
                </a:solidFill>
              </a:rPr>
              <a:pPr/>
              <a:t>1/22/2017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8009E30-8D92-47DB-9690-5A249E47D38D}"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06197079"/>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B4D3682-7164-4D3A-B64E-03456D6B7D9D}" type="datetimeFigureOut">
              <a:rPr lang="en-US">
                <a:solidFill>
                  <a:prstClr val="black">
                    <a:tint val="75000"/>
                  </a:prstClr>
                </a:solidFill>
              </a:rPr>
              <a:pPr/>
              <a:t>1/22/2017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1EF5A5-1FBE-44D4-8A9D-F3BD0E309CD7}" type="slidenum">
              <a:rPr lang="en-US" altLang="en-US">
                <a:solidFill>
                  <a:prstClr val="black">
                    <a:tint val="75000"/>
                  </a:prstClr>
                </a:solidFill>
              </a:rPr>
              <a:pPr/>
              <a:t>‹#›</a:t>
            </a:fld>
            <a:endParaRPr lang="en-US" altLang="en-US">
              <a:solidFill>
                <a:prstClr val="black">
                  <a:tint val="75000"/>
                </a:prstClr>
              </a:solidFill>
              <a:latin typeface="Times New Roman" panose="02020603050405020304" pitchFamily="18" charset="0"/>
            </a:endParaRPr>
          </a:p>
        </p:txBody>
      </p:sp>
    </p:spTree>
    <p:extLst>
      <p:ext uri="{BB962C8B-B14F-4D97-AF65-F5344CB8AC3E}">
        <p14:creationId xmlns:p14="http://schemas.microsoft.com/office/powerpoint/2010/main" val="41874553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B4D3682-7164-4D3A-B64E-03456D6B7D9D}" type="datetimeFigureOut">
              <a:rPr lang="en-US">
                <a:solidFill>
                  <a:prstClr val="black">
                    <a:tint val="75000"/>
                  </a:prstClr>
                </a:solidFill>
              </a:rPr>
              <a:pPr/>
              <a:t>1/22/2017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CF54680-500C-47D9-BCC7-3153D50E92A4}" type="slidenum">
              <a:rPr lang="en-US" altLang="en-US">
                <a:solidFill>
                  <a:prstClr val="black">
                    <a:tint val="75000"/>
                  </a:prstClr>
                </a:solidFill>
              </a:rPr>
              <a:pPr/>
              <a:t>‹#›</a:t>
            </a:fld>
            <a:endParaRPr lang="en-US" altLang="en-US">
              <a:solidFill>
                <a:prstClr val="black">
                  <a:tint val="75000"/>
                </a:prstClr>
              </a:solidFill>
              <a:latin typeface="Times New Roman" panose="02020603050405020304" pitchFamily="18" charset="0"/>
            </a:endParaRPr>
          </a:p>
        </p:txBody>
      </p:sp>
    </p:spTree>
    <p:extLst>
      <p:ext uri="{BB962C8B-B14F-4D97-AF65-F5344CB8AC3E}">
        <p14:creationId xmlns:p14="http://schemas.microsoft.com/office/powerpoint/2010/main" val="17397788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B4D3682-7164-4D3A-B64E-03456D6B7D9D}" type="datetimeFigureOut">
              <a:rPr lang="en-US">
                <a:solidFill>
                  <a:prstClr val="black">
                    <a:tint val="75000"/>
                  </a:prstClr>
                </a:solidFill>
              </a:rPr>
              <a:pPr/>
              <a:t>1/22/2017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3A7A9E-42E3-4165-BE32-F8BC5563615C}" type="slidenum">
              <a:rPr lang="en-US" altLang="en-US">
                <a:solidFill>
                  <a:prstClr val="black">
                    <a:tint val="75000"/>
                  </a:prstClr>
                </a:solidFill>
              </a:rPr>
              <a:pPr/>
              <a:t>‹#›</a:t>
            </a:fld>
            <a:endParaRPr lang="en-US" altLang="en-US">
              <a:solidFill>
                <a:prstClr val="black">
                  <a:tint val="75000"/>
                </a:prstClr>
              </a:solidFill>
              <a:latin typeface="Times New Roman" panose="02020603050405020304" pitchFamily="18" charset="0"/>
            </a:endParaRPr>
          </a:p>
        </p:txBody>
      </p:sp>
    </p:spTree>
    <p:extLst>
      <p:ext uri="{BB962C8B-B14F-4D97-AF65-F5344CB8AC3E}">
        <p14:creationId xmlns:p14="http://schemas.microsoft.com/office/powerpoint/2010/main" val="543641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831851" y="4589465"/>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4D3682-7164-4D3A-B64E-03456D6B7D9D}" type="datetimeFigureOut">
              <a:rPr lang="en-US">
                <a:solidFill>
                  <a:prstClr val="black">
                    <a:tint val="75000"/>
                  </a:prstClr>
                </a:solidFill>
              </a:rPr>
              <a:pPr/>
              <a:t>1/22/2017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AC11796-BC19-4B4B-8CBC-2C4A999C3591}" type="slidenum">
              <a:rPr lang="en-US" altLang="en-US">
                <a:solidFill>
                  <a:prstClr val="black">
                    <a:tint val="75000"/>
                  </a:prstClr>
                </a:solidFill>
              </a:rPr>
              <a:pPr/>
              <a:t>‹#›</a:t>
            </a:fld>
            <a:endParaRPr lang="en-US" altLang="en-US">
              <a:solidFill>
                <a:prstClr val="black">
                  <a:tint val="75000"/>
                </a:prstClr>
              </a:solidFill>
              <a:latin typeface="Times New Roman" panose="02020603050405020304" pitchFamily="18" charset="0"/>
            </a:endParaRPr>
          </a:p>
        </p:txBody>
      </p:sp>
    </p:spTree>
    <p:extLst>
      <p:ext uri="{BB962C8B-B14F-4D97-AF65-F5344CB8AC3E}">
        <p14:creationId xmlns:p14="http://schemas.microsoft.com/office/powerpoint/2010/main" val="36045508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B4D3682-7164-4D3A-B64E-03456D6B7D9D}" type="datetimeFigureOut">
              <a:rPr lang="en-US">
                <a:solidFill>
                  <a:prstClr val="black">
                    <a:tint val="75000"/>
                  </a:prstClr>
                </a:solidFill>
              </a:rPr>
              <a:pPr/>
              <a:t>1/22/2017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67166DD-799C-49EA-84A3-2BA6552D2E76}" type="slidenum">
              <a:rPr lang="en-US" altLang="en-US">
                <a:solidFill>
                  <a:prstClr val="black">
                    <a:tint val="75000"/>
                  </a:prstClr>
                </a:solidFill>
              </a:rPr>
              <a:pPr/>
              <a:t>‹#›</a:t>
            </a:fld>
            <a:endParaRPr lang="en-US" altLang="en-US">
              <a:solidFill>
                <a:prstClr val="black">
                  <a:tint val="75000"/>
                </a:prstClr>
              </a:solidFill>
              <a:latin typeface="Times New Roman" panose="02020603050405020304" pitchFamily="18" charset="0"/>
            </a:endParaRPr>
          </a:p>
        </p:txBody>
      </p:sp>
    </p:spTree>
    <p:extLst>
      <p:ext uri="{BB962C8B-B14F-4D97-AF65-F5344CB8AC3E}">
        <p14:creationId xmlns:p14="http://schemas.microsoft.com/office/powerpoint/2010/main" val="36667345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B4D3682-7164-4D3A-B64E-03456D6B7D9D}" type="datetimeFigureOut">
              <a:rPr lang="en-US">
                <a:solidFill>
                  <a:prstClr val="black">
                    <a:tint val="75000"/>
                  </a:prstClr>
                </a:solidFill>
              </a:rPr>
              <a:pPr/>
              <a:t>1/22/2017</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26F8318C-EDE6-46B5-B1A3-007FBDF617B7}" type="slidenum">
              <a:rPr lang="en-US" altLang="en-US">
                <a:solidFill>
                  <a:prstClr val="black">
                    <a:tint val="75000"/>
                  </a:prstClr>
                </a:solidFill>
              </a:rPr>
              <a:pPr/>
              <a:t>‹#›</a:t>
            </a:fld>
            <a:endParaRPr lang="en-US" altLang="en-US">
              <a:solidFill>
                <a:prstClr val="black">
                  <a:tint val="75000"/>
                </a:prstClr>
              </a:solidFill>
              <a:latin typeface="Times New Roman" panose="02020603050405020304" pitchFamily="18" charset="0"/>
            </a:endParaRPr>
          </a:p>
        </p:txBody>
      </p:sp>
    </p:spTree>
    <p:extLst>
      <p:ext uri="{BB962C8B-B14F-4D97-AF65-F5344CB8AC3E}">
        <p14:creationId xmlns:p14="http://schemas.microsoft.com/office/powerpoint/2010/main" val="20552139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B4D3682-7164-4D3A-B64E-03456D6B7D9D}" type="datetimeFigureOut">
              <a:rPr lang="en-US">
                <a:solidFill>
                  <a:prstClr val="black">
                    <a:tint val="75000"/>
                  </a:prstClr>
                </a:solidFill>
              </a:rPr>
              <a:pPr/>
              <a:t>1/22/2017</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FA11966-E7B9-47C1-B28D-73B1357F3FC6}" type="slidenum">
              <a:rPr lang="en-US" altLang="en-US">
                <a:solidFill>
                  <a:prstClr val="black">
                    <a:tint val="75000"/>
                  </a:prstClr>
                </a:solidFill>
              </a:rPr>
              <a:pPr/>
              <a:t>‹#›</a:t>
            </a:fld>
            <a:endParaRPr lang="en-US" altLang="en-US">
              <a:solidFill>
                <a:prstClr val="black">
                  <a:tint val="75000"/>
                </a:prstClr>
              </a:solidFill>
              <a:latin typeface="Times New Roman" panose="02020603050405020304" pitchFamily="18" charset="0"/>
            </a:endParaRPr>
          </a:p>
        </p:txBody>
      </p:sp>
    </p:spTree>
    <p:extLst>
      <p:ext uri="{BB962C8B-B14F-4D97-AF65-F5344CB8AC3E}">
        <p14:creationId xmlns:p14="http://schemas.microsoft.com/office/powerpoint/2010/main" val="1401949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4D3682-7164-4D3A-B64E-03456D6B7D9D}" type="datetimeFigureOut">
              <a:rPr lang="en-US">
                <a:solidFill>
                  <a:prstClr val="black">
                    <a:tint val="75000"/>
                  </a:prstClr>
                </a:solidFill>
              </a:rPr>
              <a:pPr/>
              <a:t>1/22/2017</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EFC127F6-BE59-4083-9767-4058B96CA545}" type="slidenum">
              <a:rPr lang="en-US" altLang="en-US">
                <a:solidFill>
                  <a:prstClr val="black">
                    <a:tint val="75000"/>
                  </a:prstClr>
                </a:solidFill>
              </a:rPr>
              <a:pPr/>
              <a:t>‹#›</a:t>
            </a:fld>
            <a:endParaRPr lang="en-US" altLang="en-US">
              <a:solidFill>
                <a:prstClr val="black">
                  <a:tint val="75000"/>
                </a:prstClr>
              </a:solidFill>
              <a:latin typeface="Times New Roman" panose="02020603050405020304" pitchFamily="18" charset="0"/>
            </a:endParaRPr>
          </a:p>
        </p:txBody>
      </p:sp>
    </p:spTree>
    <p:extLst>
      <p:ext uri="{BB962C8B-B14F-4D97-AF65-F5344CB8AC3E}">
        <p14:creationId xmlns:p14="http://schemas.microsoft.com/office/powerpoint/2010/main" val="3248047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BB4D3682-7164-4D3A-B64E-03456D6B7D9D}" type="datetimeFigureOut">
              <a:rPr lang="en-US">
                <a:solidFill>
                  <a:prstClr val="black">
                    <a:tint val="75000"/>
                  </a:prstClr>
                </a:solidFill>
              </a:rPr>
              <a:pPr/>
              <a:t>1/22/2017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3D3E47D-7A3C-450A-9A78-B56D589C070A}" type="slidenum">
              <a:rPr lang="en-US" altLang="en-US">
                <a:solidFill>
                  <a:prstClr val="black">
                    <a:tint val="75000"/>
                  </a:prstClr>
                </a:solidFill>
              </a:rPr>
              <a:pPr/>
              <a:t>‹#›</a:t>
            </a:fld>
            <a:endParaRPr lang="en-US" altLang="en-US">
              <a:solidFill>
                <a:prstClr val="black">
                  <a:tint val="75000"/>
                </a:prstClr>
              </a:solidFill>
              <a:latin typeface="Times New Roman" panose="02020603050405020304" pitchFamily="18" charset="0"/>
            </a:endParaRPr>
          </a:p>
        </p:txBody>
      </p:sp>
    </p:spTree>
    <p:extLst>
      <p:ext uri="{BB962C8B-B14F-4D97-AF65-F5344CB8AC3E}">
        <p14:creationId xmlns:p14="http://schemas.microsoft.com/office/powerpoint/2010/main" val="17686000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5183188" y="987427"/>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BB4D3682-7164-4D3A-B64E-03456D6B7D9D}" type="datetimeFigureOut">
              <a:rPr lang="en-US">
                <a:solidFill>
                  <a:prstClr val="black">
                    <a:tint val="75000"/>
                  </a:prstClr>
                </a:solidFill>
              </a:rPr>
              <a:pPr/>
              <a:t>1/22/2017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D2CDF7A-D20A-4E75-B6B5-765BC5ABCE6A}" type="slidenum">
              <a:rPr lang="en-US" altLang="en-US">
                <a:solidFill>
                  <a:prstClr val="black">
                    <a:tint val="75000"/>
                  </a:prstClr>
                </a:solidFill>
              </a:rPr>
              <a:pPr/>
              <a:t>‹#›</a:t>
            </a:fld>
            <a:endParaRPr lang="en-US" altLang="en-US">
              <a:solidFill>
                <a:prstClr val="black">
                  <a:tint val="75000"/>
                </a:prstClr>
              </a:solidFill>
              <a:latin typeface="Times New Roman" panose="02020603050405020304" pitchFamily="18" charset="0"/>
            </a:endParaRPr>
          </a:p>
        </p:txBody>
      </p:sp>
    </p:spTree>
    <p:extLst>
      <p:ext uri="{BB962C8B-B14F-4D97-AF65-F5344CB8AC3E}">
        <p14:creationId xmlns:p14="http://schemas.microsoft.com/office/powerpoint/2010/main" val="17797189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fontAlgn="base">
              <a:spcBef>
                <a:spcPct val="0"/>
              </a:spcBef>
              <a:spcAft>
                <a:spcPct val="0"/>
              </a:spcAft>
            </a:pPr>
            <a:fld id="{BB4D3682-7164-4D3A-B64E-03456D6B7D9D}" type="datetimeFigureOut">
              <a:rPr lang="en-US">
                <a:solidFill>
                  <a:prstClr val="black">
                    <a:tint val="75000"/>
                  </a:prstClr>
                </a:solidFill>
                <a:latin typeface="Arial" panose="020B0604020202020204" pitchFamily="34" charset="0"/>
                <a:cs typeface="Arial" panose="020B0604020202020204" pitchFamily="34" charset="0"/>
              </a:rPr>
              <a:pPr fontAlgn="base">
                <a:spcBef>
                  <a:spcPct val="0"/>
                </a:spcBef>
                <a:spcAft>
                  <a:spcPct val="0"/>
                </a:spcAft>
              </a:pPr>
              <a:t>1/22/2017</a:t>
            </a:fld>
            <a:endParaRPr lang="en-US">
              <a:solidFill>
                <a:prstClr val="black">
                  <a:tint val="75000"/>
                </a:prstClr>
              </a:solidFill>
              <a:latin typeface="Arial" panose="020B0604020202020204" pitchFamily="34" charset="0"/>
              <a:cs typeface="Arial" panose="020B0604020202020204" pitchFamily="34" charset="0"/>
            </a:endParaRP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fontAlgn="base">
              <a:spcBef>
                <a:spcPct val="0"/>
              </a:spcBef>
              <a:spcAft>
                <a:spcPct val="0"/>
              </a:spcAft>
            </a:pPr>
            <a:endParaRPr lang="en-US">
              <a:solidFill>
                <a:prstClr val="black">
                  <a:tint val="75000"/>
                </a:prstClr>
              </a:solidFill>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fontAlgn="base">
              <a:spcBef>
                <a:spcPct val="0"/>
              </a:spcBef>
              <a:spcAft>
                <a:spcPct val="0"/>
              </a:spcAft>
            </a:pPr>
            <a:fld id="{EF50FBBD-816B-48B7-B890-57B90BDC6658}" type="slidenum">
              <a:rPr lang="en-US" altLang="en-US">
                <a:solidFill>
                  <a:prstClr val="black">
                    <a:tint val="75000"/>
                  </a:prstClr>
                </a:solidFill>
                <a:latin typeface="Arial" panose="020B0604020202020204" pitchFamily="34" charset="0"/>
                <a:cs typeface="Arial" panose="020B0604020202020204" pitchFamily="34" charset="0"/>
              </a:rPr>
              <a:pPr fontAlgn="base">
                <a:spcBef>
                  <a:spcPct val="0"/>
                </a:spcBef>
                <a:spcAft>
                  <a:spcPct val="0"/>
                </a:spcAft>
              </a:pPr>
              <a:t>‹#›</a:t>
            </a:fld>
            <a:endParaRPr lang="en-US" altLang="en-US">
              <a:solidFill>
                <a:prstClr val="black">
                  <a:tint val="75000"/>
                </a:prstClr>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288580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6.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 Id="rId5" Type="http://schemas.openxmlformats.org/officeDocument/2006/relationships/image" Target="../media/image9.png"/><Relationship Id="rId4" Type="http://schemas.openxmlformats.org/officeDocument/2006/relationships/image" Target="../media/image8.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697224" y="2505456"/>
            <a:ext cx="4913376" cy="1325563"/>
          </a:xfrm>
        </p:spPr>
        <p:txBody>
          <a:bodyPr>
            <a:normAutofit/>
          </a:bodyPr>
          <a:lstStyle/>
          <a:p>
            <a:r>
              <a:rPr lang="en-US" sz="4400" b="1" dirty="0">
                <a:latin typeface="+mn-lt"/>
              </a:rPr>
              <a:t>Complex SQL Joins</a:t>
            </a:r>
          </a:p>
        </p:txBody>
      </p:sp>
      <p:sp>
        <p:nvSpPr>
          <p:cNvPr id="15" name="Slide Number Placeholder 1"/>
          <p:cNvSpPr>
            <a:spLocks noGrp="1"/>
          </p:cNvSpPr>
          <p:nvPr>
            <p:ph type="sldNum" sz="quarter" idx="12"/>
          </p:nvPr>
        </p:nvSpPr>
        <p:spPr/>
        <p:txBody>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eaLnBrk="1" hangingPunct="1"/>
            <a:fld id="{9111ACEC-CF0B-4675-835D-B34CF59A2D2C}" type="slidenum">
              <a:rPr lang="en-US" altLang="en-US" sz="1400">
                <a:solidFill>
                  <a:prstClr val="black"/>
                </a:solidFill>
              </a:rPr>
              <a:pPr eaLnBrk="1" hangingPunct="1"/>
              <a:t>1</a:t>
            </a:fld>
            <a:endParaRPr lang="en-US" altLang="en-US" sz="1400">
              <a:solidFill>
                <a:prstClr val="black"/>
              </a:solidFill>
              <a:latin typeface="Times New Roman" panose="02020603050405020304" pitchFamily="18" charset="0"/>
            </a:endParaRPr>
          </a:p>
        </p:txBody>
      </p:sp>
      <p:sp>
        <p:nvSpPr>
          <p:cNvPr id="99337" name="MO Picture" hidden="1"/>
          <p:cNvSpPr>
            <a:spLocks noChangeArrowheads="1"/>
          </p:cNvSpPr>
          <p:nvPr/>
        </p:nvSpPr>
        <p:spPr bwMode="auto">
          <a:xfrm>
            <a:off x="1524000" y="0"/>
            <a:ext cx="0" cy="0"/>
          </a:xfrm>
          <a:prstGeom prst="rect">
            <a:avLst/>
          </a:prstGeom>
          <a:solidFill>
            <a:schemeClr val="accent1"/>
          </a:solidFill>
          <a:ln w="28575">
            <a:solidFill>
              <a:schemeClr val="tx1"/>
            </a:solidFill>
            <a:miter lim="800000"/>
            <a:headEnd/>
            <a:tailEnd type="none" w="med" len="lg"/>
          </a:ln>
        </p:spPr>
        <p:txBody>
          <a:bodyPr wrap="none" anchor="ct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pPr>
            <a:r>
              <a:rPr lang="en-US" altLang="en-US">
                <a:solidFill>
                  <a:prstClr val="black"/>
                </a:solidFill>
                <a:latin typeface="Times New Roman" panose="02020603050405020304" pitchFamily="18" charset="0"/>
              </a:rPr>
              <a:t>2</a:t>
            </a:r>
          </a:p>
        </p:txBody>
      </p:sp>
    </p:spTree>
    <p:custDataLst>
      <p:tags r:id="rId1"/>
    </p:custDataLst>
    <p:extLst>
      <p:ext uri="{BB962C8B-B14F-4D97-AF65-F5344CB8AC3E}">
        <p14:creationId xmlns:p14="http://schemas.microsoft.com/office/powerpoint/2010/main" val="10913591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a:spLocks noGrp="1" noChangeArrowheads="1"/>
          </p:cNvSpPr>
          <p:nvPr>
            <p:ph type="title"/>
          </p:nvPr>
        </p:nvSpPr>
        <p:spPr>
          <a:xfrm>
            <a:off x="4303776" y="0"/>
            <a:ext cx="2746248" cy="1325563"/>
          </a:xfrm>
        </p:spPr>
        <p:txBody>
          <a:bodyPr/>
          <a:lstStyle/>
          <a:p>
            <a:pPr eaLnBrk="1" hangingPunct="1"/>
            <a:r>
              <a:rPr lang="en-US" altLang="en-US" b="1" dirty="0">
                <a:latin typeface="+mn-lt"/>
              </a:rPr>
              <a:t>In-Line Views</a:t>
            </a:r>
          </a:p>
        </p:txBody>
      </p:sp>
      <p:sp>
        <p:nvSpPr>
          <p:cNvPr id="107523" name="Rectangle 8"/>
          <p:cNvSpPr>
            <a:spLocks noGrp="1" noChangeArrowheads="1"/>
          </p:cNvSpPr>
          <p:nvPr>
            <p:ph idx="1"/>
          </p:nvPr>
        </p:nvSpPr>
        <p:spPr>
          <a:xfrm>
            <a:off x="838200" y="1853960"/>
            <a:ext cx="10328031" cy="4267200"/>
          </a:xfrm>
        </p:spPr>
        <p:txBody>
          <a:bodyPr>
            <a:normAutofit/>
          </a:bodyPr>
          <a:lstStyle/>
          <a:p>
            <a:pPr marL="0" indent="0">
              <a:buNone/>
            </a:pPr>
            <a:r>
              <a:rPr lang="en-US" altLang="en-US" sz="2800" dirty="0"/>
              <a:t>While we can create a table from the results of the query and join this table with the </a:t>
            </a:r>
            <a:r>
              <a:rPr lang="en-US" altLang="en-US" sz="2800" b="1" dirty="0" err="1"/>
              <a:t>orion.Employee_payroll</a:t>
            </a:r>
            <a:r>
              <a:rPr lang="en-US" altLang="en-US" sz="2800" dirty="0"/>
              <a:t> table and subset the appropriate rows to get the answer. </a:t>
            </a:r>
            <a:r>
              <a:rPr lang="en-US" altLang="en-US" sz="2800" b="1" dirty="0"/>
              <a:t>This adds unnecessary I/O</a:t>
            </a:r>
            <a:r>
              <a:rPr lang="en-US" altLang="en-US" sz="2800" dirty="0"/>
              <a:t>.</a:t>
            </a:r>
          </a:p>
          <a:p>
            <a:pPr marL="0" indent="0">
              <a:buNone/>
            </a:pPr>
            <a:endParaRPr lang="en-US" altLang="en-US" sz="2800" dirty="0"/>
          </a:p>
          <a:p>
            <a:pPr marL="0" indent="0">
              <a:buNone/>
            </a:pPr>
            <a:endParaRPr lang="en-US" altLang="en-US" sz="2800" dirty="0"/>
          </a:p>
          <a:p>
            <a:pPr marL="0" indent="0">
              <a:buNone/>
            </a:pPr>
            <a:r>
              <a:rPr lang="en-US" altLang="en-US" sz="2800" b="1" dirty="0"/>
              <a:t>In SQL, you can use the query as an in-line view</a:t>
            </a:r>
          </a:p>
        </p:txBody>
      </p:sp>
      <p:sp>
        <p:nvSpPr>
          <p:cNvPr id="6" name="Slide Number Placeholder 3"/>
          <p:cNvSpPr>
            <a:spLocks noGrp="1"/>
          </p:cNvSpPr>
          <p:nvPr>
            <p:ph type="sldNum" sz="quarter" idx="12"/>
          </p:nvPr>
        </p:nvSpPr>
        <p:spPr/>
        <p:txBody>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eaLnBrk="1" hangingPunct="1"/>
            <a:fld id="{ECFD8CE6-C401-4B28-BED2-0FE9F5B5C2C9}" type="slidenum">
              <a:rPr lang="en-US" altLang="en-US" sz="1400">
                <a:solidFill>
                  <a:prstClr val="black"/>
                </a:solidFill>
              </a:rPr>
              <a:pPr eaLnBrk="1" hangingPunct="1"/>
              <a:t>10</a:t>
            </a:fld>
            <a:endParaRPr lang="en-US" altLang="en-US" sz="1400">
              <a:solidFill>
                <a:prstClr val="black"/>
              </a:solidFill>
              <a:latin typeface="Times New Roman" panose="02020603050405020304" pitchFamily="18" charset="0"/>
            </a:endParaRPr>
          </a:p>
        </p:txBody>
      </p:sp>
    </p:spTree>
    <p:extLst>
      <p:ext uri="{BB962C8B-B14F-4D97-AF65-F5344CB8AC3E}">
        <p14:creationId xmlns:p14="http://schemas.microsoft.com/office/powerpoint/2010/main" val="32537406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3"/>
          <p:cNvSpPr>
            <a:spLocks noGrp="1"/>
          </p:cNvSpPr>
          <p:nvPr>
            <p:ph type="sldNum" sz="quarter" idx="12"/>
          </p:nvPr>
        </p:nvSpPr>
        <p:spPr/>
        <p:txBody>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eaLnBrk="1" hangingPunct="1"/>
            <a:fld id="{E602A48F-50F5-41C3-9AC6-1A2221E9A179}" type="slidenum">
              <a:rPr lang="en-US" altLang="en-US" sz="1400">
                <a:solidFill>
                  <a:prstClr val="black"/>
                </a:solidFill>
              </a:rPr>
              <a:pPr eaLnBrk="1" hangingPunct="1"/>
              <a:t>11</a:t>
            </a:fld>
            <a:endParaRPr lang="en-US" altLang="en-US" sz="1400">
              <a:solidFill>
                <a:prstClr val="black"/>
              </a:solidFill>
              <a:latin typeface="Times New Roman" panose="02020603050405020304" pitchFamily="18" charset="0"/>
            </a:endParaRPr>
          </a:p>
        </p:txBody>
      </p:sp>
      <p:sp>
        <p:nvSpPr>
          <p:cNvPr id="108548" name="Text Box 5"/>
          <p:cNvSpPr txBox="1">
            <a:spLocks noChangeArrowheads="1"/>
          </p:cNvSpPr>
          <p:nvPr/>
        </p:nvSpPr>
        <p:spPr bwMode="auto">
          <a:xfrm>
            <a:off x="583221" y="0"/>
            <a:ext cx="11260017"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pPr>
            <a:r>
              <a:rPr lang="en-US" altLang="en-US" dirty="0">
                <a:solidFill>
                  <a:prstClr val="black"/>
                </a:solidFill>
              </a:rPr>
              <a:t>Using a query in the FROM clause in place of a table causes the query output to be used as an in-line view.</a:t>
            </a:r>
          </a:p>
        </p:txBody>
      </p:sp>
      <p:sp>
        <p:nvSpPr>
          <p:cNvPr id="2" name="Rectangle 1"/>
          <p:cNvSpPr/>
          <p:nvPr/>
        </p:nvSpPr>
        <p:spPr>
          <a:xfrm>
            <a:off x="480644" y="1029714"/>
            <a:ext cx="11169163" cy="5940088"/>
          </a:xfrm>
          <a:prstGeom prst="rect">
            <a:avLst/>
          </a:prstGeom>
        </p:spPr>
        <p:txBody>
          <a:bodyPr wrap="square">
            <a:spAutoFit/>
          </a:bodyPr>
          <a:lstStyle/>
          <a:p>
            <a:r>
              <a:rPr lang="en-US" sz="2000" b="1" dirty="0" err="1">
                <a:solidFill>
                  <a:srgbClr val="000080"/>
                </a:solidFill>
                <a:latin typeface="Lucida Console" panose="020B0609040504020204" pitchFamily="49" charset="0"/>
              </a:rPr>
              <a:t>proc</a:t>
            </a:r>
            <a:r>
              <a:rPr lang="en-US" sz="2000" dirty="0">
                <a:solidFill>
                  <a:srgbClr val="000000"/>
                </a:solidFill>
                <a:latin typeface="Lucida Console" panose="020B0609040504020204" pitchFamily="49" charset="0"/>
              </a:rPr>
              <a:t> </a:t>
            </a:r>
            <a:r>
              <a:rPr lang="en-US" sz="2000" b="1" dirty="0" err="1">
                <a:solidFill>
                  <a:srgbClr val="000080"/>
                </a:solidFill>
                <a:latin typeface="Lucida Console" panose="020B0609040504020204" pitchFamily="49" charset="0"/>
              </a:rPr>
              <a:t>sql</a:t>
            </a:r>
            <a:r>
              <a:rPr lang="en-US" sz="2000" dirty="0">
                <a:solidFill>
                  <a:srgbClr val="000000"/>
                </a:solidFill>
                <a:latin typeface="Lucida Console" panose="020B0609040504020204" pitchFamily="49" charset="0"/>
              </a:rPr>
              <a:t>;</a:t>
            </a:r>
          </a:p>
          <a:p>
            <a:r>
              <a:rPr lang="en-US" sz="2000" dirty="0">
                <a:solidFill>
                  <a:srgbClr val="0000FF"/>
                </a:solidFill>
                <a:latin typeface="Lucida Console" panose="020B0609040504020204" pitchFamily="49" charset="0"/>
              </a:rPr>
              <a:t>title</a:t>
            </a:r>
            <a:r>
              <a:rPr lang="en-US" sz="2000" dirty="0">
                <a:solidFill>
                  <a:srgbClr val="000000"/>
                </a:solidFill>
                <a:latin typeface="Lucida Console" panose="020B0609040504020204" pitchFamily="49" charset="0"/>
              </a:rPr>
              <a:t>  </a:t>
            </a:r>
            <a:r>
              <a:rPr lang="en-US" sz="2000" dirty="0">
                <a:solidFill>
                  <a:srgbClr val="800080"/>
                </a:solidFill>
                <a:latin typeface="Lucida Console" panose="020B0609040504020204" pitchFamily="49" charset="0"/>
              </a:rPr>
              <a:t>"Employees with salaries less than"</a:t>
            </a:r>
            <a:r>
              <a:rPr lang="en-US" sz="2000" dirty="0">
                <a:solidFill>
                  <a:srgbClr val="000000"/>
                </a:solidFill>
                <a:latin typeface="Lucida Console" panose="020B0609040504020204" pitchFamily="49" charset="0"/>
              </a:rPr>
              <a:t>;</a:t>
            </a:r>
          </a:p>
          <a:p>
            <a:r>
              <a:rPr lang="en-US" sz="2000" dirty="0">
                <a:solidFill>
                  <a:srgbClr val="0000FF"/>
                </a:solidFill>
                <a:latin typeface="Lucida Console" panose="020B0609040504020204" pitchFamily="49" charset="0"/>
              </a:rPr>
              <a:t>title2</a:t>
            </a:r>
            <a:r>
              <a:rPr lang="en-US" sz="2000" dirty="0">
                <a:solidFill>
                  <a:srgbClr val="000000"/>
                </a:solidFill>
                <a:latin typeface="Lucida Console" panose="020B0609040504020204" pitchFamily="49" charset="0"/>
              </a:rPr>
              <a:t> </a:t>
            </a:r>
            <a:r>
              <a:rPr lang="en-US" sz="2000" dirty="0">
                <a:solidFill>
                  <a:srgbClr val="800080"/>
                </a:solidFill>
                <a:latin typeface="Lucida Console" panose="020B0609040504020204" pitchFamily="49" charset="0"/>
              </a:rPr>
              <a:t>"95% of the average for their job"</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select</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Employee_Name</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emp.Job_Title</a:t>
            </a:r>
            <a:r>
              <a:rPr lang="en-US" sz="2000" dirty="0">
                <a:solidFill>
                  <a:srgbClr val="000000"/>
                </a:solidFill>
                <a:latin typeface="Lucida Console" panose="020B0609040504020204" pitchFamily="49" charset="0"/>
              </a:rPr>
              <a:t>, </a:t>
            </a:r>
          </a:p>
          <a:p>
            <a:r>
              <a:rPr lang="en-US" sz="2000" dirty="0">
                <a:solidFill>
                  <a:srgbClr val="000000"/>
                </a:solidFill>
                <a:latin typeface="Lucida Console" panose="020B0609040504020204" pitchFamily="49" charset="0"/>
              </a:rPr>
              <a:t>          Salary format=</a:t>
            </a:r>
            <a:r>
              <a:rPr lang="en-US" sz="2000" dirty="0">
                <a:solidFill>
                  <a:srgbClr val="008080"/>
                </a:solidFill>
                <a:latin typeface="Lucida Console" panose="020B0609040504020204" pitchFamily="49" charset="0"/>
              </a:rPr>
              <a:t>comma7.</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Job_Avg</a:t>
            </a:r>
            <a:r>
              <a:rPr lang="en-US" sz="2000" dirty="0">
                <a:solidFill>
                  <a:srgbClr val="000000"/>
                </a:solidFill>
                <a:latin typeface="Lucida Console" panose="020B0609040504020204" pitchFamily="49" charset="0"/>
              </a:rPr>
              <a:t> format=</a:t>
            </a:r>
            <a:r>
              <a:rPr lang="en-US" sz="2000" dirty="0">
                <a:solidFill>
                  <a:srgbClr val="008080"/>
                </a:solidFill>
                <a:latin typeface="Lucida Console" panose="020B0609040504020204" pitchFamily="49" charset="0"/>
              </a:rPr>
              <a:t>comma7.</a:t>
            </a:r>
            <a:endParaRPr lang="en-US" sz="2000" dirty="0">
              <a:solidFill>
                <a:srgbClr val="000000"/>
              </a:solidFill>
              <a:latin typeface="Lucida Console" panose="020B0609040504020204" pitchFamily="49" charset="0"/>
            </a:endParaRP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from</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select</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Job_Title</a:t>
            </a:r>
            <a:r>
              <a:rPr lang="en-US" sz="2000" dirty="0">
                <a:solidFill>
                  <a:srgbClr val="000000"/>
                </a:solidFill>
                <a:latin typeface="Lucida Console" panose="020B0609040504020204" pitchFamily="49" charset="0"/>
              </a:rPr>
              <a:t>, </a:t>
            </a:r>
          </a:p>
          <a:p>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avg</a:t>
            </a:r>
            <a:r>
              <a:rPr lang="en-US" sz="2000" dirty="0">
                <a:solidFill>
                  <a:srgbClr val="000000"/>
                </a:solidFill>
                <a:latin typeface="Lucida Console" panose="020B0609040504020204" pitchFamily="49" charset="0"/>
              </a:rPr>
              <a:t>(Salary) </a:t>
            </a:r>
            <a:r>
              <a:rPr lang="en-US" sz="2000" dirty="0">
                <a:solidFill>
                  <a:srgbClr val="0000FF"/>
                </a:solidFill>
                <a:latin typeface="Lucida Console" panose="020B0609040504020204" pitchFamily="49" charset="0"/>
              </a:rPr>
              <a:t>as</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Job_Avg</a:t>
            </a:r>
            <a:r>
              <a:rPr lang="en-US" sz="2000" dirty="0">
                <a:solidFill>
                  <a:srgbClr val="000000"/>
                </a:solidFill>
                <a:latin typeface="Lucida Console" panose="020B0609040504020204" pitchFamily="49" charset="0"/>
              </a:rPr>
              <a:t> format=</a:t>
            </a:r>
            <a:r>
              <a:rPr lang="en-US" sz="2000" dirty="0">
                <a:solidFill>
                  <a:srgbClr val="008080"/>
                </a:solidFill>
                <a:latin typeface="Lucida Console" panose="020B0609040504020204" pitchFamily="49" charset="0"/>
              </a:rPr>
              <a:t>comma7.</a:t>
            </a:r>
            <a:endParaRPr lang="en-US" sz="2000" dirty="0">
              <a:solidFill>
                <a:srgbClr val="000000"/>
              </a:solidFill>
              <a:latin typeface="Lucida Console" panose="020B0609040504020204" pitchFamily="49" charset="0"/>
            </a:endParaRP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from</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orion.Employee_payroll</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as</a:t>
            </a:r>
            <a:r>
              <a:rPr lang="en-US" sz="2000" dirty="0">
                <a:solidFill>
                  <a:srgbClr val="000000"/>
                </a:solidFill>
                <a:latin typeface="Lucida Console" panose="020B0609040504020204" pitchFamily="49" charset="0"/>
              </a:rPr>
              <a:t> p, </a:t>
            </a:r>
          </a:p>
          <a:p>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orion.Employee_organization</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as</a:t>
            </a:r>
            <a:r>
              <a:rPr lang="en-US" sz="2000" dirty="0">
                <a:solidFill>
                  <a:srgbClr val="000000"/>
                </a:solidFill>
                <a:latin typeface="Lucida Console" panose="020B0609040504020204" pitchFamily="49" charset="0"/>
              </a:rPr>
              <a:t> o</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where</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p.Employee_ID</a:t>
            </a:r>
            <a:r>
              <a:rPr lang="en-US" sz="2000" dirty="0">
                <a:solidFill>
                  <a:srgbClr val="000000"/>
                </a:solidFill>
                <a:latin typeface="Lucida Console" panose="020B0609040504020204" pitchFamily="49" charset="0"/>
              </a:rPr>
              <a:t>=</a:t>
            </a:r>
            <a:r>
              <a:rPr lang="en-US" sz="2000" dirty="0" err="1">
                <a:solidFill>
                  <a:srgbClr val="000000"/>
                </a:solidFill>
                <a:latin typeface="Lucida Console" panose="020B0609040504020204" pitchFamily="49" charset="0"/>
              </a:rPr>
              <a:t>o.Employee_ID</a:t>
            </a:r>
            <a:endParaRPr lang="en-US" sz="2000" dirty="0">
              <a:solidFill>
                <a:srgbClr val="000000"/>
              </a:solidFill>
              <a:latin typeface="Lucida Console" panose="020B0609040504020204" pitchFamily="49" charset="0"/>
            </a:endParaRP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and</a:t>
            </a:r>
            <a:r>
              <a:rPr lang="en-US" sz="2000" dirty="0">
                <a:solidFill>
                  <a:srgbClr val="000000"/>
                </a:solidFill>
                <a:latin typeface="Lucida Console" panose="020B0609040504020204" pitchFamily="49" charset="0"/>
              </a:rPr>
              <a:t> not </a:t>
            </a:r>
            <a:r>
              <a:rPr lang="en-US" sz="2000" dirty="0" err="1">
                <a:solidFill>
                  <a:srgbClr val="000000"/>
                </a:solidFill>
                <a:latin typeface="Lucida Console" panose="020B0609040504020204" pitchFamily="49" charset="0"/>
              </a:rPr>
              <a:t>Employee_Term_Date</a:t>
            </a:r>
            <a:endParaRPr lang="en-US" sz="2000" dirty="0">
              <a:solidFill>
                <a:srgbClr val="000000"/>
              </a:solidFill>
              <a:latin typeface="Lucida Console" panose="020B0609040504020204" pitchFamily="49" charset="0"/>
            </a:endParaRP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and</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o.Department</a:t>
            </a:r>
            <a:r>
              <a:rPr lang="en-US" sz="2000" dirty="0">
                <a:solidFill>
                  <a:srgbClr val="000000"/>
                </a:solidFill>
                <a:latin typeface="Lucida Console" panose="020B0609040504020204" pitchFamily="49" charset="0"/>
              </a:rPr>
              <a:t>=</a:t>
            </a:r>
            <a:r>
              <a:rPr lang="en-US" sz="2000" dirty="0">
                <a:solidFill>
                  <a:srgbClr val="800080"/>
                </a:solidFill>
                <a:latin typeface="Lucida Console" panose="020B0609040504020204" pitchFamily="49" charset="0"/>
              </a:rPr>
              <a:t>"Sales"</a:t>
            </a:r>
            <a:endParaRPr lang="en-US" sz="2000" dirty="0">
              <a:solidFill>
                <a:srgbClr val="000000"/>
              </a:solidFill>
              <a:latin typeface="Lucida Console" panose="020B0609040504020204" pitchFamily="49" charset="0"/>
            </a:endParaRP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group</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by</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Job_Title</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as</a:t>
            </a:r>
            <a:r>
              <a:rPr lang="en-US" sz="2000" dirty="0">
                <a:solidFill>
                  <a:srgbClr val="000000"/>
                </a:solidFill>
                <a:latin typeface="Lucida Console" panose="020B0609040504020204" pitchFamily="49" charset="0"/>
              </a:rPr>
              <a:t> job,</a:t>
            </a:r>
          </a:p>
          <a:p>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orion.Salesstaff</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as</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emp</a:t>
            </a:r>
            <a:endParaRPr lang="en-US" sz="2000" dirty="0">
              <a:solidFill>
                <a:srgbClr val="000000"/>
              </a:solidFill>
              <a:latin typeface="Lucida Console" panose="020B0609040504020204" pitchFamily="49" charset="0"/>
            </a:endParaRP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where</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emp.Job_Title</a:t>
            </a:r>
            <a:r>
              <a:rPr lang="en-US" sz="2000" dirty="0">
                <a:solidFill>
                  <a:srgbClr val="000000"/>
                </a:solidFill>
                <a:latin typeface="Lucida Console" panose="020B0609040504020204" pitchFamily="49" charset="0"/>
              </a:rPr>
              <a:t>=</a:t>
            </a:r>
            <a:r>
              <a:rPr lang="en-US" sz="2000" dirty="0" err="1">
                <a:solidFill>
                  <a:srgbClr val="000000"/>
                </a:solidFill>
                <a:latin typeface="Lucida Console" panose="020B0609040504020204" pitchFamily="49" charset="0"/>
              </a:rPr>
              <a:t>job.Job_Title</a:t>
            </a:r>
            <a:endParaRPr lang="en-US" sz="2000" dirty="0">
              <a:solidFill>
                <a:srgbClr val="000000"/>
              </a:solidFill>
              <a:latin typeface="Lucida Console" panose="020B0609040504020204" pitchFamily="49" charset="0"/>
            </a:endParaRP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and</a:t>
            </a:r>
            <a:r>
              <a:rPr lang="en-US" sz="2000" dirty="0">
                <a:solidFill>
                  <a:srgbClr val="000000"/>
                </a:solidFill>
                <a:latin typeface="Lucida Console" panose="020B0609040504020204" pitchFamily="49" charset="0"/>
              </a:rPr>
              <a:t> Salary &lt; </a:t>
            </a:r>
            <a:r>
              <a:rPr lang="en-US" sz="2000" dirty="0" err="1">
                <a:solidFill>
                  <a:srgbClr val="000000"/>
                </a:solidFill>
                <a:latin typeface="Lucida Console" panose="020B0609040504020204" pitchFamily="49" charset="0"/>
              </a:rPr>
              <a:t>Job_Avg</a:t>
            </a:r>
            <a:r>
              <a:rPr lang="en-US" sz="2000" dirty="0">
                <a:solidFill>
                  <a:srgbClr val="000000"/>
                </a:solidFill>
                <a:latin typeface="Lucida Console" panose="020B0609040504020204" pitchFamily="49" charset="0"/>
              </a:rPr>
              <a:t>*</a:t>
            </a:r>
            <a:r>
              <a:rPr lang="en-US" sz="2000" b="1" dirty="0">
                <a:solidFill>
                  <a:srgbClr val="008080"/>
                </a:solidFill>
                <a:latin typeface="Lucida Console" panose="020B0609040504020204" pitchFamily="49" charset="0"/>
              </a:rPr>
              <a:t>.95</a:t>
            </a:r>
            <a:endParaRPr lang="en-US" sz="2000" dirty="0">
              <a:solidFill>
                <a:srgbClr val="000000"/>
              </a:solidFill>
              <a:latin typeface="Lucida Console" panose="020B0609040504020204" pitchFamily="49" charset="0"/>
            </a:endParaRP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order</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by</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Job_Title</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Employee_Name</a:t>
            </a:r>
            <a:r>
              <a:rPr lang="en-US" sz="2000" dirty="0">
                <a:solidFill>
                  <a:srgbClr val="000000"/>
                </a:solidFill>
                <a:latin typeface="Lucida Console" panose="020B0609040504020204" pitchFamily="49" charset="0"/>
              </a:rPr>
              <a:t>;</a:t>
            </a:r>
          </a:p>
          <a:p>
            <a:r>
              <a:rPr lang="en-US" sz="2000" b="1" dirty="0">
                <a:solidFill>
                  <a:srgbClr val="000080"/>
                </a:solidFill>
                <a:latin typeface="Lucida Console" panose="020B0609040504020204" pitchFamily="49" charset="0"/>
              </a:rPr>
              <a:t>quit</a:t>
            </a:r>
            <a:r>
              <a:rPr lang="en-US" sz="2000" dirty="0">
                <a:solidFill>
                  <a:srgbClr val="000000"/>
                </a:solidFill>
                <a:latin typeface="Lucida Console" panose="020B0609040504020204" pitchFamily="49" charset="0"/>
              </a:rPr>
              <a:t>;</a:t>
            </a:r>
          </a:p>
          <a:p>
            <a:r>
              <a:rPr lang="en-US" sz="2000" dirty="0">
                <a:solidFill>
                  <a:srgbClr val="0000FF"/>
                </a:solidFill>
                <a:latin typeface="Lucida Console" panose="020B0609040504020204" pitchFamily="49" charset="0"/>
              </a:rPr>
              <a:t>title</a:t>
            </a:r>
            <a:r>
              <a:rPr lang="en-US" sz="2000" dirty="0">
                <a:solidFill>
                  <a:srgbClr val="000000"/>
                </a:solidFill>
                <a:latin typeface="Lucida Console" panose="020B0609040504020204" pitchFamily="49" charset="0"/>
              </a:rPr>
              <a:t>;</a:t>
            </a:r>
            <a:endParaRPr lang="en-US" sz="2000" dirty="0"/>
          </a:p>
        </p:txBody>
      </p:sp>
    </p:spTree>
    <p:custDataLst>
      <p:tags r:id="rId1"/>
    </p:custDataLst>
    <p:extLst>
      <p:ext uri="{BB962C8B-B14F-4D97-AF65-F5344CB8AC3E}">
        <p14:creationId xmlns:p14="http://schemas.microsoft.com/office/powerpoint/2010/main" val="26682129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4464" y="2349375"/>
            <a:ext cx="10515600" cy="1325563"/>
          </a:xfrm>
        </p:spPr>
        <p:txBody>
          <a:bodyPr>
            <a:normAutofit fontScale="90000"/>
          </a:bodyPr>
          <a:lstStyle/>
          <a:p>
            <a:r>
              <a:rPr lang="en-US" b="1" dirty="0">
                <a:latin typeface="+mn-lt"/>
              </a:rPr>
              <a:t>Use the flight delays data set to calculate some summary statistics by destination:  Average delay, maximum delay and the probability of delay</a:t>
            </a:r>
          </a:p>
        </p:txBody>
      </p:sp>
      <p:sp>
        <p:nvSpPr>
          <p:cNvPr id="3" name="Slide Number Placeholder 2"/>
          <p:cNvSpPr>
            <a:spLocks noGrp="1"/>
          </p:cNvSpPr>
          <p:nvPr>
            <p:ph type="sldNum" sz="quarter" idx="12"/>
          </p:nvPr>
        </p:nvSpPr>
        <p:spPr/>
        <p:txBody>
          <a:bodyPr/>
          <a:lstStyle/>
          <a:p>
            <a:fld id="{AFA11966-E7B9-47C1-B28D-73B1357F3FC6}" type="slidenum">
              <a:rPr lang="en-US" altLang="en-US" smtClean="0">
                <a:solidFill>
                  <a:prstClr val="black">
                    <a:tint val="75000"/>
                  </a:prstClr>
                </a:solidFill>
              </a:rPr>
              <a:pPr/>
              <a:t>12</a:t>
            </a:fld>
            <a:endParaRPr lang="en-US" altLang="en-US">
              <a:solidFill>
                <a:prstClr val="black">
                  <a:tint val="75000"/>
                </a:prstClr>
              </a:solidFill>
              <a:latin typeface="Times New Roman" panose="02020603050405020304" pitchFamily="18" charset="0"/>
            </a:endParaRPr>
          </a:p>
        </p:txBody>
      </p:sp>
    </p:spTree>
    <p:extLst>
      <p:ext uri="{BB962C8B-B14F-4D97-AF65-F5344CB8AC3E}">
        <p14:creationId xmlns:p14="http://schemas.microsoft.com/office/powerpoint/2010/main" val="10576414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029807" y="1"/>
            <a:ext cx="4366846" cy="756138"/>
          </a:xfrm>
        </p:spPr>
        <p:txBody>
          <a:bodyPr/>
          <a:lstStyle/>
          <a:p>
            <a:r>
              <a:rPr lang="en-US" dirty="0"/>
              <a:t>The flight delays data.</a:t>
            </a:r>
          </a:p>
        </p:txBody>
      </p:sp>
      <p:sp>
        <p:nvSpPr>
          <p:cNvPr id="2" name="Slide Number Placeholder 1"/>
          <p:cNvSpPr>
            <a:spLocks noGrp="1"/>
          </p:cNvSpPr>
          <p:nvPr>
            <p:ph type="sldNum" sz="quarter" idx="12"/>
          </p:nvPr>
        </p:nvSpPr>
        <p:spPr/>
        <p:txBody>
          <a:bodyPr/>
          <a:lstStyle/>
          <a:p>
            <a:fld id="{EFC127F6-BE59-4083-9767-4058B96CA545}" type="slidenum">
              <a:rPr lang="en-US" altLang="en-US" smtClean="0">
                <a:solidFill>
                  <a:prstClr val="black">
                    <a:tint val="75000"/>
                  </a:prstClr>
                </a:solidFill>
              </a:rPr>
              <a:pPr/>
              <a:t>13</a:t>
            </a:fld>
            <a:endParaRPr lang="en-US" altLang="en-US">
              <a:solidFill>
                <a:prstClr val="black">
                  <a:tint val="75000"/>
                </a:prstClr>
              </a:solidFill>
              <a:latin typeface="Times New Roman" panose="02020603050405020304" pitchFamily="18" charset="0"/>
            </a:endParaRPr>
          </a:p>
        </p:txBody>
      </p:sp>
      <p:sp>
        <p:nvSpPr>
          <p:cNvPr id="6" name="Rectangle 5"/>
          <p:cNvSpPr/>
          <p:nvPr/>
        </p:nvSpPr>
        <p:spPr>
          <a:xfrm>
            <a:off x="909710" y="1640116"/>
            <a:ext cx="10607040" cy="1200329"/>
          </a:xfrm>
          <a:prstGeom prst="rect">
            <a:avLst/>
          </a:prstGeom>
        </p:spPr>
        <p:txBody>
          <a:bodyPr wrap="square">
            <a:spAutoFit/>
          </a:bodyPr>
          <a:lstStyle/>
          <a:p>
            <a:r>
              <a:rPr lang="en-US" sz="2400" b="1" dirty="0">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a:solidFill>
                  <a:srgbClr val="000080"/>
                </a:solidFill>
                <a:latin typeface="Lucida Console" panose="020B0609040504020204" pitchFamily="49" charset="0"/>
              </a:rPr>
              <a:t>contents</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data</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train.flightdelays;</a:t>
            </a:r>
            <a:r>
              <a:rPr lang="en-US" sz="2400" b="1" dirty="0" err="1">
                <a:solidFill>
                  <a:srgbClr val="000080"/>
                </a:solidFill>
                <a:latin typeface="Lucida Console" panose="020B0609040504020204" pitchFamily="49" charset="0"/>
              </a:rPr>
              <a:t>run</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a:solidFill>
                  <a:srgbClr val="000080"/>
                </a:solidFill>
                <a:latin typeface="Lucida Console" panose="020B0609040504020204" pitchFamily="49" charset="0"/>
              </a:rPr>
              <a:t>print</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data</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train.flightdelays</a:t>
            </a:r>
            <a:r>
              <a:rPr lang="en-US" sz="2400" dirty="0">
                <a:solidFill>
                  <a:srgbClr val="000000"/>
                </a:solidFill>
                <a:latin typeface="Lucida Console" panose="020B0609040504020204" pitchFamily="49" charset="0"/>
              </a:rPr>
              <a:t> (</a:t>
            </a:r>
            <a:r>
              <a:rPr lang="en-US" sz="2400" dirty="0" err="1">
                <a:solidFill>
                  <a:srgbClr val="0000FF"/>
                </a:solidFill>
                <a:latin typeface="Lucida Console" panose="020B0609040504020204" pitchFamily="49" charset="0"/>
              </a:rPr>
              <a:t>obs</a:t>
            </a:r>
            <a:r>
              <a:rPr lang="en-US" sz="2400" dirty="0">
                <a:solidFill>
                  <a:srgbClr val="000000"/>
                </a:solidFill>
                <a:latin typeface="Lucida Console" panose="020B0609040504020204" pitchFamily="49" charset="0"/>
              </a:rPr>
              <a:t>=</a:t>
            </a:r>
            <a:r>
              <a:rPr lang="en-US" sz="2400" b="1" dirty="0">
                <a:solidFill>
                  <a:srgbClr val="008080"/>
                </a:solidFill>
                <a:latin typeface="Lucida Console" panose="020B0609040504020204" pitchFamily="49" charset="0"/>
              </a:rPr>
              <a:t>100</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run</a:t>
            </a:r>
            <a:r>
              <a:rPr lang="en-US" sz="2400" dirty="0">
                <a:solidFill>
                  <a:srgbClr val="000000"/>
                </a:solidFill>
                <a:latin typeface="Lucida Console" panose="020B0609040504020204" pitchFamily="49" charset="0"/>
              </a:rPr>
              <a:t>;</a:t>
            </a:r>
          </a:p>
        </p:txBody>
      </p:sp>
    </p:spTree>
    <p:extLst>
      <p:ext uri="{BB962C8B-B14F-4D97-AF65-F5344CB8AC3E}">
        <p14:creationId xmlns:p14="http://schemas.microsoft.com/office/powerpoint/2010/main" val="22614839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4557" y="1"/>
            <a:ext cx="10515600" cy="886968"/>
          </a:xfrm>
        </p:spPr>
        <p:txBody>
          <a:bodyPr>
            <a:normAutofit fontScale="90000"/>
          </a:bodyPr>
          <a:lstStyle/>
          <a:p>
            <a:r>
              <a:rPr lang="en-US" b="1" dirty="0">
                <a:latin typeface="+mn-lt"/>
              </a:rPr>
              <a:t>Calculate Average Delay and probability of delay by destination in two steps.</a:t>
            </a:r>
          </a:p>
        </p:txBody>
      </p:sp>
      <p:sp>
        <p:nvSpPr>
          <p:cNvPr id="3" name="Slide Number Placeholder 2"/>
          <p:cNvSpPr>
            <a:spLocks noGrp="1"/>
          </p:cNvSpPr>
          <p:nvPr>
            <p:ph type="sldNum" sz="quarter" idx="12"/>
          </p:nvPr>
        </p:nvSpPr>
        <p:spPr/>
        <p:txBody>
          <a:bodyPr/>
          <a:lstStyle/>
          <a:p>
            <a:fld id="{AFA11966-E7B9-47C1-B28D-73B1357F3FC6}" type="slidenum">
              <a:rPr lang="en-US" altLang="en-US" smtClean="0">
                <a:solidFill>
                  <a:prstClr val="black">
                    <a:tint val="75000"/>
                  </a:prstClr>
                </a:solidFill>
              </a:rPr>
              <a:pPr/>
              <a:t>14</a:t>
            </a:fld>
            <a:endParaRPr lang="en-US" altLang="en-US">
              <a:solidFill>
                <a:prstClr val="black">
                  <a:tint val="75000"/>
                </a:prstClr>
              </a:solidFill>
              <a:latin typeface="Times New Roman" panose="02020603050405020304" pitchFamily="18" charset="0"/>
            </a:endParaRPr>
          </a:p>
        </p:txBody>
      </p:sp>
      <p:sp>
        <p:nvSpPr>
          <p:cNvPr id="4" name="Rectangle 3"/>
          <p:cNvSpPr/>
          <p:nvPr/>
        </p:nvSpPr>
        <p:spPr>
          <a:xfrm>
            <a:off x="779584" y="1210712"/>
            <a:ext cx="10184423" cy="5262979"/>
          </a:xfrm>
          <a:prstGeom prst="rect">
            <a:avLst/>
          </a:prstGeom>
        </p:spPr>
        <p:txBody>
          <a:bodyPr wrap="square">
            <a:spAutoFit/>
          </a:bodyPr>
          <a:lstStyle/>
          <a:p>
            <a:r>
              <a:rPr lang="en-US" sz="1600" b="1" dirty="0" err="1">
                <a:solidFill>
                  <a:srgbClr val="000080"/>
                </a:solidFill>
                <a:latin typeface="Lucida Console" panose="020B0609040504020204" pitchFamily="49" charset="0"/>
              </a:rPr>
              <a:t>proc</a:t>
            </a:r>
            <a:r>
              <a:rPr lang="en-US" sz="1600" dirty="0">
                <a:solidFill>
                  <a:srgbClr val="000000"/>
                </a:solidFill>
                <a:latin typeface="Lucida Console" panose="020B0609040504020204" pitchFamily="49" charset="0"/>
              </a:rPr>
              <a:t> </a:t>
            </a:r>
            <a:r>
              <a:rPr lang="en-US" sz="1600" b="1" dirty="0" err="1">
                <a:solidFill>
                  <a:srgbClr val="000080"/>
                </a:solidFill>
                <a:latin typeface="Lucida Console" panose="020B0609040504020204" pitchFamily="49" charset="0"/>
              </a:rPr>
              <a:t>sql</a:t>
            </a:r>
            <a:r>
              <a:rPr lang="en-US" sz="1600" dirty="0">
                <a:solidFill>
                  <a:srgbClr val="000000"/>
                </a:solidFill>
                <a:latin typeface="Lucida Console" panose="020B0609040504020204" pitchFamily="49" charset="0"/>
              </a:rPr>
              <a:t>;</a:t>
            </a:r>
          </a:p>
          <a:p>
            <a:r>
              <a:rPr lang="en-US" sz="1600" dirty="0">
                <a:solidFill>
                  <a:srgbClr val="0000FF"/>
                </a:solidFill>
                <a:latin typeface="Lucida Console" panose="020B0609040504020204" pitchFamily="49" charset="0"/>
              </a:rPr>
              <a:t>title</a:t>
            </a:r>
            <a:r>
              <a:rPr lang="en-US" sz="1600" dirty="0">
                <a:solidFill>
                  <a:srgbClr val="000000"/>
                </a:solidFill>
                <a:latin typeface="Lucida Console" panose="020B0609040504020204" pitchFamily="49" charset="0"/>
              </a:rPr>
              <a:t> </a:t>
            </a:r>
            <a:r>
              <a:rPr lang="en-US" sz="1600" dirty="0">
                <a:solidFill>
                  <a:srgbClr val="800080"/>
                </a:solidFill>
                <a:latin typeface="Lucida Console" panose="020B0609040504020204" pitchFamily="49" charset="0"/>
              </a:rPr>
              <a:t>"Flight destinations and delays"</a:t>
            </a:r>
            <a:r>
              <a:rPr lang="en-US" sz="1600" dirty="0">
                <a:solidFill>
                  <a:srgbClr val="000000"/>
                </a:solidFill>
                <a:latin typeface="Lucida Console" panose="020B0609040504020204" pitchFamily="49" charset="0"/>
              </a:rPr>
              <a:t>;</a:t>
            </a:r>
          </a:p>
          <a:p>
            <a:r>
              <a:rPr lang="en-US" sz="1600" dirty="0">
                <a:solidFill>
                  <a:srgbClr val="000000"/>
                </a:solidFill>
                <a:latin typeface="Lucida Console" panose="020B0609040504020204" pitchFamily="49" charset="0"/>
              </a:rPr>
              <a:t>    </a:t>
            </a:r>
            <a:r>
              <a:rPr lang="en-US" sz="1600" dirty="0">
                <a:solidFill>
                  <a:srgbClr val="0000FF"/>
                </a:solidFill>
                <a:latin typeface="Lucida Console" panose="020B0609040504020204" pitchFamily="49" charset="0"/>
              </a:rPr>
              <a:t>create</a:t>
            </a:r>
            <a:r>
              <a:rPr lang="en-US" sz="1600" dirty="0">
                <a:solidFill>
                  <a:srgbClr val="000000"/>
                </a:solidFill>
                <a:latin typeface="Lucida Console" panose="020B0609040504020204" pitchFamily="49" charset="0"/>
              </a:rPr>
              <a:t> </a:t>
            </a:r>
            <a:r>
              <a:rPr lang="en-US" sz="1600" dirty="0">
                <a:solidFill>
                  <a:srgbClr val="0000FF"/>
                </a:solidFill>
                <a:latin typeface="Lucida Console" panose="020B0609040504020204" pitchFamily="49" charset="0"/>
              </a:rPr>
              <a:t>table</a:t>
            </a:r>
            <a:r>
              <a:rPr lang="en-US" sz="1600" dirty="0">
                <a:solidFill>
                  <a:srgbClr val="000000"/>
                </a:solidFill>
                <a:latin typeface="Lucida Console" panose="020B0609040504020204" pitchFamily="49" charset="0"/>
              </a:rPr>
              <a:t> delays </a:t>
            </a:r>
            <a:r>
              <a:rPr lang="en-US" sz="1600" dirty="0">
                <a:solidFill>
                  <a:srgbClr val="0000FF"/>
                </a:solidFill>
                <a:latin typeface="Lucida Console" panose="020B0609040504020204" pitchFamily="49" charset="0"/>
              </a:rPr>
              <a:t>as</a:t>
            </a:r>
            <a:endParaRPr lang="en-US" sz="1600" dirty="0">
              <a:solidFill>
                <a:srgbClr val="000000"/>
              </a:solidFill>
              <a:latin typeface="Lucida Console" panose="020B0609040504020204" pitchFamily="49" charset="0"/>
            </a:endParaRPr>
          </a:p>
          <a:p>
            <a:r>
              <a:rPr lang="en-US" sz="1600" dirty="0">
                <a:solidFill>
                  <a:srgbClr val="000000"/>
                </a:solidFill>
                <a:latin typeface="Lucida Console" panose="020B0609040504020204" pitchFamily="49" charset="0"/>
              </a:rPr>
              <a:t>    </a:t>
            </a:r>
            <a:r>
              <a:rPr lang="en-US" sz="1600" dirty="0">
                <a:solidFill>
                  <a:srgbClr val="0000FF"/>
                </a:solidFill>
                <a:latin typeface="Lucida Console" panose="020B0609040504020204" pitchFamily="49" charset="0"/>
              </a:rPr>
              <a:t>select</a:t>
            </a:r>
            <a:r>
              <a:rPr lang="en-US" sz="1600" dirty="0">
                <a:solidFill>
                  <a:srgbClr val="000000"/>
                </a:solidFill>
                <a:latin typeface="Lucida Console" panose="020B0609040504020204" pitchFamily="49" charset="0"/>
              </a:rPr>
              <a:t> destination,</a:t>
            </a:r>
          </a:p>
          <a:p>
            <a:r>
              <a:rPr lang="en-US" sz="1600" dirty="0">
                <a:solidFill>
                  <a:srgbClr val="000000"/>
                </a:solidFill>
                <a:latin typeface="Lucida Console" panose="020B0609040504020204" pitchFamily="49" charset="0"/>
              </a:rPr>
              <a:t>			</a:t>
            </a:r>
            <a:r>
              <a:rPr lang="en-US" sz="1600" dirty="0" err="1">
                <a:solidFill>
                  <a:srgbClr val="000000"/>
                </a:solidFill>
                <a:latin typeface="Lucida Console" panose="020B0609040504020204" pitchFamily="49" charset="0"/>
              </a:rPr>
              <a:t>avg</a:t>
            </a:r>
            <a:r>
              <a:rPr lang="en-US" sz="1600" dirty="0">
                <a:solidFill>
                  <a:srgbClr val="000000"/>
                </a:solidFill>
                <a:latin typeface="Lucida Console" panose="020B0609040504020204" pitchFamily="49" charset="0"/>
              </a:rPr>
              <a:t>(delay) </a:t>
            </a:r>
            <a:r>
              <a:rPr lang="en-US" sz="1600" dirty="0">
                <a:solidFill>
                  <a:srgbClr val="0000FF"/>
                </a:solidFill>
                <a:latin typeface="Lucida Console" panose="020B0609040504020204" pitchFamily="49" charset="0"/>
              </a:rPr>
              <a:t>as</a:t>
            </a:r>
            <a:r>
              <a:rPr lang="en-US" sz="1600" dirty="0">
                <a:solidFill>
                  <a:srgbClr val="000000"/>
                </a:solidFill>
                <a:latin typeface="Lucida Console" panose="020B0609040504020204" pitchFamily="49" charset="0"/>
              </a:rPr>
              <a:t> average,</a:t>
            </a:r>
          </a:p>
          <a:p>
            <a:r>
              <a:rPr lang="en-US" sz="1600" dirty="0">
                <a:solidFill>
                  <a:srgbClr val="000000"/>
                </a:solidFill>
                <a:latin typeface="Lucida Console" panose="020B0609040504020204" pitchFamily="49" charset="0"/>
              </a:rPr>
              <a:t>			max(delay) </a:t>
            </a:r>
            <a:r>
              <a:rPr lang="en-US" sz="1600" dirty="0">
                <a:solidFill>
                  <a:srgbClr val="0000FF"/>
                </a:solidFill>
                <a:latin typeface="Lucida Console" panose="020B0609040504020204" pitchFamily="49" charset="0"/>
              </a:rPr>
              <a:t>as</a:t>
            </a:r>
            <a:r>
              <a:rPr lang="en-US" sz="1600" dirty="0">
                <a:solidFill>
                  <a:srgbClr val="000000"/>
                </a:solidFill>
                <a:latin typeface="Lucida Console" panose="020B0609040504020204" pitchFamily="49" charset="0"/>
              </a:rPr>
              <a:t> max,</a:t>
            </a:r>
          </a:p>
          <a:p>
            <a:r>
              <a:rPr lang="en-US" sz="1600" dirty="0">
                <a:solidFill>
                  <a:srgbClr val="000000"/>
                </a:solidFill>
                <a:latin typeface="Lucida Console" panose="020B0609040504020204" pitchFamily="49" charset="0"/>
              </a:rPr>
              <a:t>			sum(delay&gt;</a:t>
            </a:r>
            <a:r>
              <a:rPr lang="en-US" sz="1600" b="1" dirty="0">
                <a:solidFill>
                  <a:srgbClr val="008080"/>
                </a:solidFill>
                <a:latin typeface="Lucida Console" panose="020B0609040504020204" pitchFamily="49" charset="0"/>
              </a:rPr>
              <a:t>0</a:t>
            </a:r>
            <a:r>
              <a:rPr lang="en-US" sz="1600" dirty="0">
                <a:solidFill>
                  <a:srgbClr val="000000"/>
                </a:solidFill>
                <a:latin typeface="Lucida Console" panose="020B0609040504020204" pitchFamily="49" charset="0"/>
              </a:rPr>
              <a:t>) </a:t>
            </a:r>
            <a:r>
              <a:rPr lang="en-US" sz="1600" dirty="0">
                <a:solidFill>
                  <a:srgbClr val="0000FF"/>
                </a:solidFill>
                <a:latin typeface="Lucida Console" panose="020B0609040504020204" pitchFamily="49" charset="0"/>
              </a:rPr>
              <a:t>as</a:t>
            </a:r>
            <a:r>
              <a:rPr lang="en-US" sz="1600" dirty="0">
                <a:solidFill>
                  <a:srgbClr val="000000"/>
                </a:solidFill>
                <a:latin typeface="Lucida Console" panose="020B0609040504020204" pitchFamily="49" charset="0"/>
              </a:rPr>
              <a:t> late,</a:t>
            </a:r>
          </a:p>
          <a:p>
            <a:r>
              <a:rPr lang="en-US" sz="1600" dirty="0">
                <a:solidFill>
                  <a:srgbClr val="000000"/>
                </a:solidFill>
                <a:latin typeface="Lucida Console" panose="020B0609040504020204" pitchFamily="49" charset="0"/>
              </a:rPr>
              <a:t>			sum(delay&lt;=</a:t>
            </a:r>
            <a:r>
              <a:rPr lang="en-US" sz="1600" b="1" dirty="0">
                <a:solidFill>
                  <a:srgbClr val="008080"/>
                </a:solidFill>
                <a:latin typeface="Lucida Console" panose="020B0609040504020204" pitchFamily="49" charset="0"/>
              </a:rPr>
              <a:t>0</a:t>
            </a:r>
            <a:r>
              <a:rPr lang="en-US" sz="1600" dirty="0">
                <a:solidFill>
                  <a:srgbClr val="000000"/>
                </a:solidFill>
                <a:latin typeface="Lucida Console" panose="020B0609040504020204" pitchFamily="49" charset="0"/>
              </a:rPr>
              <a:t>) </a:t>
            </a:r>
            <a:r>
              <a:rPr lang="en-US" sz="1600" dirty="0">
                <a:solidFill>
                  <a:srgbClr val="0000FF"/>
                </a:solidFill>
                <a:latin typeface="Lucida Console" panose="020B0609040504020204" pitchFamily="49" charset="0"/>
              </a:rPr>
              <a:t>as</a:t>
            </a:r>
            <a:r>
              <a:rPr lang="en-US" sz="1600" dirty="0">
                <a:solidFill>
                  <a:srgbClr val="000000"/>
                </a:solidFill>
                <a:latin typeface="Lucida Console" panose="020B0609040504020204" pitchFamily="49" charset="0"/>
              </a:rPr>
              <a:t> early </a:t>
            </a:r>
          </a:p>
          <a:p>
            <a:r>
              <a:rPr lang="en-US" sz="1600" dirty="0">
                <a:solidFill>
                  <a:srgbClr val="000000"/>
                </a:solidFill>
                <a:latin typeface="Lucida Console" panose="020B0609040504020204" pitchFamily="49" charset="0"/>
              </a:rPr>
              <a:t>		  </a:t>
            </a:r>
            <a:r>
              <a:rPr lang="en-US" sz="1600" dirty="0">
                <a:solidFill>
                  <a:srgbClr val="0000FF"/>
                </a:solidFill>
                <a:latin typeface="Lucida Console" panose="020B0609040504020204" pitchFamily="49" charset="0"/>
              </a:rPr>
              <a:t>from</a:t>
            </a:r>
            <a:r>
              <a:rPr lang="en-US" sz="1600" dirty="0">
                <a:solidFill>
                  <a:srgbClr val="000000"/>
                </a:solidFill>
                <a:latin typeface="Lucida Console" panose="020B0609040504020204" pitchFamily="49" charset="0"/>
              </a:rPr>
              <a:t> </a:t>
            </a:r>
            <a:r>
              <a:rPr lang="en-US" sz="1600" dirty="0" err="1">
                <a:solidFill>
                  <a:srgbClr val="000000"/>
                </a:solidFill>
                <a:latin typeface="Lucida Console" panose="020B0609040504020204" pitchFamily="49" charset="0"/>
              </a:rPr>
              <a:t>train.flightdelays</a:t>
            </a:r>
            <a:endParaRPr lang="en-US" sz="1600" dirty="0">
              <a:solidFill>
                <a:srgbClr val="000000"/>
              </a:solidFill>
              <a:latin typeface="Lucida Console" panose="020B0609040504020204" pitchFamily="49" charset="0"/>
            </a:endParaRPr>
          </a:p>
          <a:p>
            <a:r>
              <a:rPr lang="en-US" sz="1600" dirty="0">
                <a:solidFill>
                  <a:srgbClr val="000000"/>
                </a:solidFill>
                <a:latin typeface="Lucida Console" panose="020B0609040504020204" pitchFamily="49" charset="0"/>
              </a:rPr>
              <a:t>		  </a:t>
            </a:r>
            <a:r>
              <a:rPr lang="en-US" sz="1600" dirty="0">
                <a:solidFill>
                  <a:srgbClr val="0000FF"/>
                </a:solidFill>
                <a:latin typeface="Lucida Console" panose="020B0609040504020204" pitchFamily="49" charset="0"/>
              </a:rPr>
              <a:t>group</a:t>
            </a:r>
            <a:r>
              <a:rPr lang="en-US" sz="1600" dirty="0">
                <a:solidFill>
                  <a:srgbClr val="000000"/>
                </a:solidFill>
                <a:latin typeface="Lucida Console" panose="020B0609040504020204" pitchFamily="49" charset="0"/>
              </a:rPr>
              <a:t> </a:t>
            </a:r>
            <a:r>
              <a:rPr lang="en-US" sz="1600" dirty="0">
                <a:solidFill>
                  <a:srgbClr val="0000FF"/>
                </a:solidFill>
                <a:latin typeface="Lucida Console" panose="020B0609040504020204" pitchFamily="49" charset="0"/>
              </a:rPr>
              <a:t>by</a:t>
            </a:r>
            <a:r>
              <a:rPr lang="en-US" sz="1600" dirty="0">
                <a:solidFill>
                  <a:srgbClr val="000000"/>
                </a:solidFill>
                <a:latin typeface="Lucida Console" panose="020B0609040504020204" pitchFamily="49" charset="0"/>
              </a:rPr>
              <a:t> destination</a:t>
            </a:r>
          </a:p>
          <a:p>
            <a:r>
              <a:rPr lang="en-US" sz="1600" dirty="0">
                <a:solidFill>
                  <a:srgbClr val="000000"/>
                </a:solidFill>
                <a:latin typeface="Lucida Console" panose="020B0609040504020204" pitchFamily="49" charset="0"/>
              </a:rPr>
              <a:t>          </a:t>
            </a:r>
            <a:r>
              <a:rPr lang="en-US" sz="1600" dirty="0">
                <a:solidFill>
                  <a:srgbClr val="0000FF"/>
                </a:solidFill>
                <a:latin typeface="Lucida Console" panose="020B0609040504020204" pitchFamily="49" charset="0"/>
              </a:rPr>
              <a:t>order</a:t>
            </a:r>
            <a:r>
              <a:rPr lang="en-US" sz="1600" dirty="0">
                <a:solidFill>
                  <a:srgbClr val="000000"/>
                </a:solidFill>
                <a:latin typeface="Lucida Console" panose="020B0609040504020204" pitchFamily="49" charset="0"/>
              </a:rPr>
              <a:t> </a:t>
            </a:r>
            <a:r>
              <a:rPr lang="en-US" sz="1600" dirty="0">
                <a:solidFill>
                  <a:srgbClr val="0000FF"/>
                </a:solidFill>
                <a:latin typeface="Lucida Console" panose="020B0609040504020204" pitchFamily="49" charset="0"/>
              </a:rPr>
              <a:t>by</a:t>
            </a:r>
            <a:r>
              <a:rPr lang="en-US" sz="1600" dirty="0">
                <a:solidFill>
                  <a:srgbClr val="000000"/>
                </a:solidFill>
                <a:latin typeface="Lucida Console" panose="020B0609040504020204" pitchFamily="49" charset="0"/>
              </a:rPr>
              <a:t> average;</a:t>
            </a:r>
          </a:p>
          <a:p>
            <a:endParaRPr lang="en-US" sz="1600" dirty="0">
              <a:solidFill>
                <a:srgbClr val="000000"/>
              </a:solidFill>
              <a:latin typeface="Lucida Console" panose="020B0609040504020204" pitchFamily="49" charset="0"/>
            </a:endParaRPr>
          </a:p>
          <a:p>
            <a:r>
              <a:rPr lang="en-US" sz="1600" dirty="0">
                <a:solidFill>
                  <a:srgbClr val="000000"/>
                </a:solidFill>
                <a:latin typeface="Lucida Console" panose="020B0609040504020204" pitchFamily="49" charset="0"/>
              </a:rPr>
              <a:t>	</a:t>
            </a:r>
            <a:r>
              <a:rPr lang="en-US" sz="1600" dirty="0">
                <a:solidFill>
                  <a:srgbClr val="0000FF"/>
                </a:solidFill>
                <a:latin typeface="Lucida Console" panose="020B0609040504020204" pitchFamily="49" charset="0"/>
              </a:rPr>
              <a:t>select</a:t>
            </a:r>
            <a:r>
              <a:rPr lang="en-US" sz="1600" dirty="0">
                <a:solidFill>
                  <a:srgbClr val="000000"/>
                </a:solidFill>
                <a:latin typeface="Lucida Console" panose="020B0609040504020204" pitchFamily="49" charset="0"/>
              </a:rPr>
              <a:t> destination,</a:t>
            </a:r>
          </a:p>
          <a:p>
            <a:r>
              <a:rPr lang="en-US" sz="1600" dirty="0">
                <a:solidFill>
                  <a:srgbClr val="000000"/>
                </a:solidFill>
                <a:latin typeface="Lucida Console" panose="020B0609040504020204" pitchFamily="49" charset="0"/>
              </a:rPr>
              <a:t>	   average format=</a:t>
            </a:r>
            <a:r>
              <a:rPr lang="en-US" sz="1600" b="1" dirty="0">
                <a:solidFill>
                  <a:srgbClr val="008080"/>
                </a:solidFill>
                <a:latin typeface="Lucida Console" panose="020B0609040504020204" pitchFamily="49" charset="0"/>
              </a:rPr>
              <a:t>3.0</a:t>
            </a:r>
            <a:r>
              <a:rPr lang="en-US" sz="1600" dirty="0">
                <a:solidFill>
                  <a:srgbClr val="000000"/>
                </a:solidFill>
                <a:latin typeface="Lucida Console" panose="020B0609040504020204" pitchFamily="49" charset="0"/>
              </a:rPr>
              <a:t> </a:t>
            </a:r>
            <a:r>
              <a:rPr lang="en-US" sz="1600" dirty="0">
                <a:solidFill>
                  <a:srgbClr val="0000FF"/>
                </a:solidFill>
                <a:latin typeface="Lucida Console" panose="020B0609040504020204" pitchFamily="49" charset="0"/>
              </a:rPr>
              <a:t>label</a:t>
            </a:r>
            <a:r>
              <a:rPr lang="en-US" sz="1600" dirty="0">
                <a:solidFill>
                  <a:srgbClr val="000000"/>
                </a:solidFill>
                <a:latin typeface="Lucida Console" panose="020B0609040504020204" pitchFamily="49" charset="0"/>
              </a:rPr>
              <a:t>=</a:t>
            </a:r>
            <a:r>
              <a:rPr lang="en-US" sz="1600" dirty="0">
                <a:solidFill>
                  <a:srgbClr val="800080"/>
                </a:solidFill>
                <a:latin typeface="Lucida Console" panose="020B0609040504020204" pitchFamily="49" charset="0"/>
              </a:rPr>
              <a:t>"Average Delay"</a:t>
            </a:r>
            <a:r>
              <a:rPr lang="en-US" sz="1600" dirty="0">
                <a:solidFill>
                  <a:srgbClr val="000000"/>
                </a:solidFill>
                <a:latin typeface="Lucida Console" panose="020B0609040504020204" pitchFamily="49" charset="0"/>
              </a:rPr>
              <a:t>,</a:t>
            </a:r>
          </a:p>
          <a:p>
            <a:r>
              <a:rPr lang="en-US" sz="1600" dirty="0">
                <a:solidFill>
                  <a:srgbClr val="000000"/>
                </a:solidFill>
                <a:latin typeface="Lucida Console" panose="020B0609040504020204" pitchFamily="49" charset="0"/>
              </a:rPr>
              <a:t>	   max format=</a:t>
            </a:r>
            <a:r>
              <a:rPr lang="en-US" sz="1600" b="1" dirty="0">
                <a:solidFill>
                  <a:srgbClr val="008080"/>
                </a:solidFill>
                <a:latin typeface="Lucida Console" panose="020B0609040504020204" pitchFamily="49" charset="0"/>
              </a:rPr>
              <a:t>3.0</a:t>
            </a:r>
            <a:r>
              <a:rPr lang="en-US" sz="1600" dirty="0">
                <a:solidFill>
                  <a:srgbClr val="000000"/>
                </a:solidFill>
                <a:latin typeface="Lucida Console" panose="020B0609040504020204" pitchFamily="49" charset="0"/>
              </a:rPr>
              <a:t> </a:t>
            </a:r>
            <a:r>
              <a:rPr lang="en-US" sz="1600" dirty="0">
                <a:solidFill>
                  <a:srgbClr val="0000FF"/>
                </a:solidFill>
                <a:latin typeface="Lucida Console" panose="020B0609040504020204" pitchFamily="49" charset="0"/>
              </a:rPr>
              <a:t>label</a:t>
            </a:r>
            <a:r>
              <a:rPr lang="en-US" sz="1600" dirty="0">
                <a:solidFill>
                  <a:srgbClr val="000000"/>
                </a:solidFill>
                <a:latin typeface="Lucida Console" panose="020B0609040504020204" pitchFamily="49" charset="0"/>
              </a:rPr>
              <a:t>=</a:t>
            </a:r>
            <a:r>
              <a:rPr lang="en-US" sz="1600" dirty="0">
                <a:solidFill>
                  <a:srgbClr val="800080"/>
                </a:solidFill>
                <a:latin typeface="Lucida Console" panose="020B0609040504020204" pitchFamily="49" charset="0"/>
              </a:rPr>
              <a:t>"Maximum Delay"</a:t>
            </a:r>
            <a:r>
              <a:rPr lang="en-US" sz="1600" dirty="0">
                <a:solidFill>
                  <a:srgbClr val="000000"/>
                </a:solidFill>
                <a:latin typeface="Lucida Console" panose="020B0609040504020204" pitchFamily="49" charset="0"/>
              </a:rPr>
              <a:t>,</a:t>
            </a:r>
          </a:p>
          <a:p>
            <a:r>
              <a:rPr lang="en-US" sz="1600" dirty="0">
                <a:solidFill>
                  <a:srgbClr val="000000"/>
                </a:solidFill>
                <a:latin typeface="Lucida Console" panose="020B0609040504020204" pitchFamily="49" charset="0"/>
              </a:rPr>
              <a:t>	   late/(</a:t>
            </a:r>
            <a:r>
              <a:rPr lang="en-US" sz="1600" dirty="0" err="1">
                <a:solidFill>
                  <a:srgbClr val="000000"/>
                </a:solidFill>
                <a:latin typeface="Lucida Console" panose="020B0609040504020204" pitchFamily="49" charset="0"/>
              </a:rPr>
              <a:t>late+early</a:t>
            </a:r>
            <a:r>
              <a:rPr lang="en-US" sz="1600" dirty="0">
                <a:solidFill>
                  <a:srgbClr val="000000"/>
                </a:solidFill>
                <a:latin typeface="Lucida Console" panose="020B0609040504020204" pitchFamily="49" charset="0"/>
              </a:rPr>
              <a:t>) </a:t>
            </a:r>
            <a:r>
              <a:rPr lang="en-US" sz="1600" dirty="0">
                <a:solidFill>
                  <a:srgbClr val="0000FF"/>
                </a:solidFill>
                <a:latin typeface="Lucida Console" panose="020B0609040504020204" pitchFamily="49" charset="0"/>
              </a:rPr>
              <a:t>as</a:t>
            </a:r>
            <a:r>
              <a:rPr lang="en-US" sz="1600" dirty="0">
                <a:solidFill>
                  <a:srgbClr val="000000"/>
                </a:solidFill>
                <a:latin typeface="Lucida Console" panose="020B0609040504020204" pitchFamily="49" charset="0"/>
              </a:rPr>
              <a:t> </a:t>
            </a:r>
            <a:r>
              <a:rPr lang="en-US" sz="1600" dirty="0" err="1">
                <a:solidFill>
                  <a:srgbClr val="000000"/>
                </a:solidFill>
                <a:latin typeface="Lucida Console" panose="020B0609040504020204" pitchFamily="49" charset="0"/>
              </a:rPr>
              <a:t>prob</a:t>
            </a:r>
            <a:r>
              <a:rPr lang="en-US" sz="1600" dirty="0">
                <a:solidFill>
                  <a:srgbClr val="000000"/>
                </a:solidFill>
                <a:latin typeface="Lucida Console" panose="020B0609040504020204" pitchFamily="49" charset="0"/>
              </a:rPr>
              <a:t> format=</a:t>
            </a:r>
            <a:r>
              <a:rPr lang="en-US" sz="1600" b="1" dirty="0">
                <a:solidFill>
                  <a:srgbClr val="008080"/>
                </a:solidFill>
                <a:latin typeface="Lucida Console" panose="020B0609040504020204" pitchFamily="49" charset="0"/>
              </a:rPr>
              <a:t>5.2</a:t>
            </a:r>
            <a:endParaRPr lang="en-US" sz="1600" dirty="0">
              <a:solidFill>
                <a:srgbClr val="000000"/>
              </a:solidFill>
              <a:latin typeface="Lucida Console" panose="020B0609040504020204" pitchFamily="49" charset="0"/>
            </a:endParaRPr>
          </a:p>
          <a:p>
            <a:r>
              <a:rPr lang="en-US" sz="1600" dirty="0">
                <a:solidFill>
                  <a:srgbClr val="000000"/>
                </a:solidFill>
                <a:latin typeface="Lucida Console" panose="020B0609040504020204" pitchFamily="49" charset="0"/>
              </a:rPr>
              <a:t>	     </a:t>
            </a:r>
            <a:r>
              <a:rPr lang="en-US" sz="1600" dirty="0">
                <a:solidFill>
                  <a:srgbClr val="0000FF"/>
                </a:solidFill>
                <a:latin typeface="Lucida Console" panose="020B0609040504020204" pitchFamily="49" charset="0"/>
              </a:rPr>
              <a:t>label</a:t>
            </a:r>
            <a:r>
              <a:rPr lang="en-US" sz="1600" dirty="0">
                <a:solidFill>
                  <a:srgbClr val="000000"/>
                </a:solidFill>
                <a:latin typeface="Lucida Console" panose="020B0609040504020204" pitchFamily="49" charset="0"/>
              </a:rPr>
              <a:t>=</a:t>
            </a:r>
            <a:r>
              <a:rPr lang="en-US" sz="1600" dirty="0">
                <a:solidFill>
                  <a:srgbClr val="800080"/>
                </a:solidFill>
                <a:latin typeface="Lucida Console" panose="020B0609040504020204" pitchFamily="49" charset="0"/>
              </a:rPr>
              <a:t>"Probability of Delay"</a:t>
            </a:r>
            <a:endParaRPr lang="en-US" sz="1600" dirty="0">
              <a:solidFill>
                <a:srgbClr val="000000"/>
              </a:solidFill>
              <a:latin typeface="Lucida Console" panose="020B0609040504020204" pitchFamily="49" charset="0"/>
            </a:endParaRPr>
          </a:p>
          <a:p>
            <a:r>
              <a:rPr lang="en-US" sz="1600" dirty="0">
                <a:solidFill>
                  <a:srgbClr val="000000"/>
                </a:solidFill>
                <a:latin typeface="Lucida Console" panose="020B0609040504020204" pitchFamily="49" charset="0"/>
              </a:rPr>
              <a:t>	</a:t>
            </a:r>
            <a:r>
              <a:rPr lang="en-US" sz="1600" dirty="0">
                <a:solidFill>
                  <a:srgbClr val="0000FF"/>
                </a:solidFill>
                <a:latin typeface="Lucida Console" panose="020B0609040504020204" pitchFamily="49" charset="0"/>
              </a:rPr>
              <a:t>from</a:t>
            </a:r>
            <a:r>
              <a:rPr lang="en-US" sz="1600" dirty="0">
                <a:solidFill>
                  <a:srgbClr val="000000"/>
                </a:solidFill>
                <a:latin typeface="Lucida Console" panose="020B0609040504020204" pitchFamily="49" charset="0"/>
              </a:rPr>
              <a:t> delays;</a:t>
            </a:r>
          </a:p>
          <a:p>
            <a:r>
              <a:rPr lang="en-US" sz="1600" dirty="0">
                <a:solidFill>
                  <a:srgbClr val="000000"/>
                </a:solidFill>
                <a:latin typeface="Lucida Console" panose="020B0609040504020204" pitchFamily="49" charset="0"/>
              </a:rPr>
              <a:t>	</a:t>
            </a:r>
          </a:p>
          <a:p>
            <a:r>
              <a:rPr lang="en-US" sz="1600" dirty="0">
                <a:solidFill>
                  <a:srgbClr val="0000FF"/>
                </a:solidFill>
                <a:latin typeface="Lucida Console" panose="020B0609040504020204" pitchFamily="49" charset="0"/>
              </a:rPr>
              <a:t>title</a:t>
            </a:r>
            <a:r>
              <a:rPr lang="en-US" sz="1600" dirty="0">
                <a:solidFill>
                  <a:srgbClr val="000000"/>
                </a:solidFill>
                <a:latin typeface="Lucida Console" panose="020B0609040504020204" pitchFamily="49" charset="0"/>
              </a:rPr>
              <a:t>;</a:t>
            </a:r>
          </a:p>
          <a:p>
            <a:r>
              <a:rPr lang="en-US" sz="1600" b="1" dirty="0">
                <a:solidFill>
                  <a:srgbClr val="000080"/>
                </a:solidFill>
                <a:latin typeface="Lucida Console" panose="020B0609040504020204" pitchFamily="49" charset="0"/>
              </a:rPr>
              <a:t>quit</a:t>
            </a:r>
            <a:r>
              <a:rPr lang="en-US" sz="1600" dirty="0">
                <a:solidFill>
                  <a:srgbClr val="000000"/>
                </a:solidFill>
                <a:latin typeface="Lucida Console" panose="020B0609040504020204" pitchFamily="49" charset="0"/>
              </a:rPr>
              <a:t>;</a:t>
            </a:r>
            <a:endParaRPr lang="en-US" dirty="0"/>
          </a:p>
        </p:txBody>
      </p:sp>
    </p:spTree>
    <p:extLst>
      <p:ext uri="{BB962C8B-B14F-4D97-AF65-F5344CB8AC3E}">
        <p14:creationId xmlns:p14="http://schemas.microsoft.com/office/powerpoint/2010/main" val="7105379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110540" y="0"/>
            <a:ext cx="6380932" cy="729762"/>
          </a:xfrm>
        </p:spPr>
        <p:txBody>
          <a:bodyPr>
            <a:normAutofit/>
          </a:bodyPr>
          <a:lstStyle/>
          <a:p>
            <a:r>
              <a:rPr lang="en-US" b="1" dirty="0">
                <a:latin typeface="+mn-lt"/>
              </a:rPr>
              <a:t>Embed first step in an in-line query.</a:t>
            </a:r>
          </a:p>
        </p:txBody>
      </p:sp>
      <p:sp>
        <p:nvSpPr>
          <p:cNvPr id="2" name="Slide Number Placeholder 1"/>
          <p:cNvSpPr>
            <a:spLocks noGrp="1"/>
          </p:cNvSpPr>
          <p:nvPr>
            <p:ph type="sldNum" sz="quarter" idx="12"/>
          </p:nvPr>
        </p:nvSpPr>
        <p:spPr/>
        <p:txBody>
          <a:bodyPr/>
          <a:lstStyle/>
          <a:p>
            <a:fld id="{EFC127F6-BE59-4083-9767-4058B96CA545}" type="slidenum">
              <a:rPr lang="en-US" altLang="en-US" smtClean="0">
                <a:solidFill>
                  <a:prstClr val="black">
                    <a:tint val="75000"/>
                  </a:prstClr>
                </a:solidFill>
              </a:rPr>
              <a:pPr/>
              <a:t>15</a:t>
            </a:fld>
            <a:endParaRPr lang="en-US" altLang="en-US">
              <a:solidFill>
                <a:prstClr val="black">
                  <a:tint val="75000"/>
                </a:prstClr>
              </a:solidFill>
              <a:latin typeface="Times New Roman" panose="02020603050405020304" pitchFamily="18" charset="0"/>
            </a:endParaRPr>
          </a:p>
        </p:txBody>
      </p:sp>
      <p:sp>
        <p:nvSpPr>
          <p:cNvPr id="3" name="Rectangle 2"/>
          <p:cNvSpPr/>
          <p:nvPr/>
        </p:nvSpPr>
        <p:spPr>
          <a:xfrm>
            <a:off x="523783" y="1240756"/>
            <a:ext cx="10830017" cy="5324535"/>
          </a:xfrm>
          <a:prstGeom prst="rect">
            <a:avLst/>
          </a:prstGeom>
        </p:spPr>
        <p:txBody>
          <a:bodyPr wrap="square">
            <a:spAutoFit/>
          </a:bodyPr>
          <a:lstStyle/>
          <a:p>
            <a:r>
              <a:rPr lang="en-US" sz="2000" b="1" dirty="0" err="1">
                <a:solidFill>
                  <a:srgbClr val="000080"/>
                </a:solidFill>
                <a:latin typeface="Lucida Console" panose="020B0609040504020204" pitchFamily="49" charset="0"/>
              </a:rPr>
              <a:t>proc</a:t>
            </a:r>
            <a:r>
              <a:rPr lang="en-US" sz="2000" dirty="0">
                <a:solidFill>
                  <a:srgbClr val="000000"/>
                </a:solidFill>
                <a:latin typeface="Lucida Console" panose="020B0609040504020204" pitchFamily="49" charset="0"/>
              </a:rPr>
              <a:t> </a:t>
            </a:r>
            <a:r>
              <a:rPr lang="en-US" sz="2000" b="1" dirty="0" err="1">
                <a:solidFill>
                  <a:srgbClr val="000080"/>
                </a:solidFill>
                <a:latin typeface="Lucida Console" panose="020B0609040504020204" pitchFamily="49" charset="0"/>
              </a:rPr>
              <a:t>sql</a:t>
            </a:r>
            <a:r>
              <a:rPr lang="en-US" sz="2000" dirty="0">
                <a:solidFill>
                  <a:srgbClr val="000000"/>
                </a:solidFill>
                <a:latin typeface="Lucida Console" panose="020B0609040504020204" pitchFamily="49" charset="0"/>
              </a:rPr>
              <a:t>;</a:t>
            </a:r>
          </a:p>
          <a:p>
            <a:r>
              <a:rPr lang="en-US" sz="2000" dirty="0">
                <a:solidFill>
                  <a:srgbClr val="0000FF"/>
                </a:solidFill>
                <a:latin typeface="Lucida Console" panose="020B0609040504020204" pitchFamily="49" charset="0"/>
              </a:rPr>
              <a:t>title</a:t>
            </a:r>
            <a:r>
              <a:rPr lang="en-US" sz="2000" dirty="0">
                <a:solidFill>
                  <a:srgbClr val="000000"/>
                </a:solidFill>
                <a:latin typeface="Lucida Console" panose="020B0609040504020204" pitchFamily="49" charset="0"/>
              </a:rPr>
              <a:t> </a:t>
            </a:r>
            <a:r>
              <a:rPr lang="en-US" sz="2000" dirty="0">
                <a:solidFill>
                  <a:srgbClr val="800080"/>
                </a:solidFill>
                <a:latin typeface="Lucida Console" panose="020B0609040504020204" pitchFamily="49" charset="0"/>
              </a:rPr>
              <a:t>"Flight destinations and delays"</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select</a:t>
            </a:r>
            <a:r>
              <a:rPr lang="en-US" sz="2000" dirty="0">
                <a:solidFill>
                  <a:srgbClr val="000000"/>
                </a:solidFill>
                <a:latin typeface="Lucida Console" panose="020B0609040504020204" pitchFamily="49" charset="0"/>
              </a:rPr>
              <a:t> destination,</a:t>
            </a:r>
          </a:p>
          <a:p>
            <a:r>
              <a:rPr lang="en-US" sz="2000" dirty="0">
                <a:solidFill>
                  <a:srgbClr val="000000"/>
                </a:solidFill>
                <a:latin typeface="Lucida Console" panose="020B0609040504020204" pitchFamily="49" charset="0"/>
              </a:rPr>
              <a:t>	   average format=</a:t>
            </a:r>
            <a:r>
              <a:rPr lang="en-US" sz="2000" b="1" dirty="0">
                <a:solidFill>
                  <a:srgbClr val="008080"/>
                </a:solidFill>
                <a:latin typeface="Lucida Console" panose="020B0609040504020204" pitchFamily="49" charset="0"/>
              </a:rPr>
              <a:t>3.0</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label</a:t>
            </a:r>
            <a:r>
              <a:rPr lang="en-US" sz="2000" dirty="0">
                <a:solidFill>
                  <a:srgbClr val="000000"/>
                </a:solidFill>
                <a:latin typeface="Lucida Console" panose="020B0609040504020204" pitchFamily="49" charset="0"/>
              </a:rPr>
              <a:t>=</a:t>
            </a:r>
            <a:r>
              <a:rPr lang="en-US" sz="2000" dirty="0">
                <a:solidFill>
                  <a:srgbClr val="800080"/>
                </a:solidFill>
                <a:latin typeface="Lucida Console" panose="020B0609040504020204" pitchFamily="49" charset="0"/>
              </a:rPr>
              <a:t>"Average Delay"</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max format=</a:t>
            </a:r>
            <a:r>
              <a:rPr lang="en-US" sz="2000" b="1" dirty="0">
                <a:solidFill>
                  <a:srgbClr val="008080"/>
                </a:solidFill>
                <a:latin typeface="Lucida Console" panose="020B0609040504020204" pitchFamily="49" charset="0"/>
              </a:rPr>
              <a:t>3.0</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label</a:t>
            </a:r>
            <a:r>
              <a:rPr lang="en-US" sz="2000" dirty="0">
                <a:solidFill>
                  <a:srgbClr val="000000"/>
                </a:solidFill>
                <a:latin typeface="Lucida Console" panose="020B0609040504020204" pitchFamily="49" charset="0"/>
              </a:rPr>
              <a:t>=</a:t>
            </a:r>
            <a:r>
              <a:rPr lang="en-US" sz="2000" dirty="0">
                <a:solidFill>
                  <a:srgbClr val="800080"/>
                </a:solidFill>
                <a:latin typeface="Lucida Console" panose="020B0609040504020204" pitchFamily="49" charset="0"/>
              </a:rPr>
              <a:t>"Maximum Delay"</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late/(</a:t>
            </a:r>
            <a:r>
              <a:rPr lang="en-US" sz="2000" dirty="0" err="1">
                <a:solidFill>
                  <a:srgbClr val="000000"/>
                </a:solidFill>
                <a:latin typeface="Lucida Console" panose="020B0609040504020204" pitchFamily="49" charset="0"/>
              </a:rPr>
              <a:t>late+early</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as</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prob</a:t>
            </a:r>
            <a:r>
              <a:rPr lang="en-US" sz="2000" dirty="0">
                <a:solidFill>
                  <a:srgbClr val="000000"/>
                </a:solidFill>
                <a:latin typeface="Lucida Console" panose="020B0609040504020204" pitchFamily="49" charset="0"/>
              </a:rPr>
              <a:t> format=</a:t>
            </a:r>
            <a:r>
              <a:rPr lang="en-US" sz="2000" b="1" dirty="0">
                <a:solidFill>
                  <a:srgbClr val="008080"/>
                </a:solidFill>
                <a:latin typeface="Lucida Console" panose="020B0609040504020204" pitchFamily="49" charset="0"/>
              </a:rPr>
              <a:t>5.2</a:t>
            </a:r>
            <a:endParaRPr lang="en-US" sz="2000" dirty="0">
              <a:solidFill>
                <a:srgbClr val="000000"/>
              </a:solidFill>
              <a:latin typeface="Lucida Console" panose="020B0609040504020204" pitchFamily="49" charset="0"/>
            </a:endParaRP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label</a:t>
            </a:r>
            <a:r>
              <a:rPr lang="en-US" sz="2000" dirty="0">
                <a:solidFill>
                  <a:srgbClr val="000000"/>
                </a:solidFill>
                <a:latin typeface="Lucida Console" panose="020B0609040504020204" pitchFamily="49" charset="0"/>
              </a:rPr>
              <a:t>=</a:t>
            </a:r>
            <a:r>
              <a:rPr lang="en-US" sz="2000" dirty="0">
                <a:solidFill>
                  <a:srgbClr val="800080"/>
                </a:solidFill>
                <a:latin typeface="Lucida Console" panose="020B0609040504020204" pitchFamily="49" charset="0"/>
              </a:rPr>
              <a:t>"Probability of Delay"</a:t>
            </a:r>
            <a:endParaRPr lang="en-US" sz="2000" dirty="0">
              <a:solidFill>
                <a:srgbClr val="000000"/>
              </a:solidFill>
              <a:latin typeface="Lucida Console" panose="020B0609040504020204" pitchFamily="49" charset="0"/>
            </a:endParaRP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from</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select</a:t>
            </a:r>
            <a:r>
              <a:rPr lang="en-US" sz="2000" dirty="0">
                <a:solidFill>
                  <a:srgbClr val="000000"/>
                </a:solidFill>
                <a:latin typeface="Lucida Console" panose="020B0609040504020204" pitchFamily="49" charset="0"/>
              </a:rPr>
              <a:t> destination,</a:t>
            </a:r>
          </a:p>
          <a:p>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avg</a:t>
            </a:r>
            <a:r>
              <a:rPr lang="en-US" sz="2000" dirty="0">
                <a:solidFill>
                  <a:srgbClr val="000000"/>
                </a:solidFill>
                <a:latin typeface="Lucida Console" panose="020B0609040504020204" pitchFamily="49" charset="0"/>
              </a:rPr>
              <a:t>(delay) </a:t>
            </a:r>
            <a:r>
              <a:rPr lang="en-US" sz="2000" dirty="0">
                <a:solidFill>
                  <a:srgbClr val="0000FF"/>
                </a:solidFill>
                <a:latin typeface="Lucida Console" panose="020B0609040504020204" pitchFamily="49" charset="0"/>
              </a:rPr>
              <a:t>as</a:t>
            </a:r>
            <a:r>
              <a:rPr lang="en-US" sz="2000" dirty="0">
                <a:solidFill>
                  <a:srgbClr val="000000"/>
                </a:solidFill>
                <a:latin typeface="Lucida Console" panose="020B0609040504020204" pitchFamily="49" charset="0"/>
              </a:rPr>
              <a:t> average,</a:t>
            </a:r>
          </a:p>
          <a:p>
            <a:r>
              <a:rPr lang="en-US" sz="2000" dirty="0">
                <a:solidFill>
                  <a:srgbClr val="000000"/>
                </a:solidFill>
                <a:latin typeface="Lucida Console" panose="020B0609040504020204" pitchFamily="49" charset="0"/>
              </a:rPr>
              <a:t>			max(delay) </a:t>
            </a:r>
            <a:r>
              <a:rPr lang="en-US" sz="2000" dirty="0">
                <a:solidFill>
                  <a:srgbClr val="0000FF"/>
                </a:solidFill>
                <a:latin typeface="Lucida Console" panose="020B0609040504020204" pitchFamily="49" charset="0"/>
              </a:rPr>
              <a:t>as</a:t>
            </a:r>
            <a:r>
              <a:rPr lang="en-US" sz="2000" dirty="0">
                <a:solidFill>
                  <a:srgbClr val="000000"/>
                </a:solidFill>
                <a:latin typeface="Lucida Console" panose="020B0609040504020204" pitchFamily="49" charset="0"/>
              </a:rPr>
              <a:t> max,</a:t>
            </a:r>
          </a:p>
          <a:p>
            <a:r>
              <a:rPr lang="en-US" sz="2000" dirty="0">
                <a:solidFill>
                  <a:srgbClr val="000000"/>
                </a:solidFill>
                <a:latin typeface="Lucida Console" panose="020B0609040504020204" pitchFamily="49" charset="0"/>
              </a:rPr>
              <a:t>			sum(delay&gt;</a:t>
            </a:r>
            <a:r>
              <a:rPr lang="en-US" sz="2000" b="1" dirty="0">
                <a:solidFill>
                  <a:srgbClr val="008080"/>
                </a:solidFill>
                <a:latin typeface="Lucida Console" panose="020B0609040504020204" pitchFamily="49" charset="0"/>
              </a:rPr>
              <a:t>0</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as</a:t>
            </a:r>
            <a:r>
              <a:rPr lang="en-US" sz="2000" dirty="0">
                <a:solidFill>
                  <a:srgbClr val="000000"/>
                </a:solidFill>
                <a:latin typeface="Lucida Console" panose="020B0609040504020204" pitchFamily="49" charset="0"/>
              </a:rPr>
              <a:t> late,</a:t>
            </a:r>
          </a:p>
          <a:p>
            <a:r>
              <a:rPr lang="en-US" sz="2000" dirty="0">
                <a:solidFill>
                  <a:srgbClr val="000000"/>
                </a:solidFill>
                <a:latin typeface="Lucida Console" panose="020B0609040504020204" pitchFamily="49" charset="0"/>
              </a:rPr>
              <a:t>			sum(delay&lt;=</a:t>
            </a:r>
            <a:r>
              <a:rPr lang="en-US" sz="2000" b="1" dirty="0">
                <a:solidFill>
                  <a:srgbClr val="008080"/>
                </a:solidFill>
                <a:latin typeface="Lucida Console" panose="020B0609040504020204" pitchFamily="49" charset="0"/>
              </a:rPr>
              <a:t>0</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as</a:t>
            </a:r>
            <a:r>
              <a:rPr lang="en-US" sz="2000" dirty="0">
                <a:solidFill>
                  <a:srgbClr val="000000"/>
                </a:solidFill>
                <a:latin typeface="Lucida Console" panose="020B0609040504020204" pitchFamily="49" charset="0"/>
              </a:rPr>
              <a:t> early </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from</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train.flightdelays</a:t>
            </a:r>
            <a:endParaRPr lang="en-US" sz="2000" dirty="0">
              <a:solidFill>
                <a:srgbClr val="000000"/>
              </a:solidFill>
              <a:latin typeface="Lucida Console" panose="020B0609040504020204" pitchFamily="49" charset="0"/>
            </a:endParaRP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group</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by</a:t>
            </a:r>
            <a:r>
              <a:rPr lang="en-US" sz="2000" dirty="0">
                <a:solidFill>
                  <a:srgbClr val="000000"/>
                </a:solidFill>
                <a:latin typeface="Lucida Console" panose="020B0609040504020204" pitchFamily="49" charset="0"/>
              </a:rPr>
              <a:t> destination)</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order</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by</a:t>
            </a:r>
            <a:r>
              <a:rPr lang="en-US" sz="2000" dirty="0">
                <a:solidFill>
                  <a:srgbClr val="000000"/>
                </a:solidFill>
                <a:latin typeface="Lucida Console" panose="020B0609040504020204" pitchFamily="49" charset="0"/>
              </a:rPr>
              <a:t> average;</a:t>
            </a:r>
          </a:p>
          <a:p>
            <a:r>
              <a:rPr lang="en-US" sz="2000" dirty="0">
                <a:solidFill>
                  <a:srgbClr val="0000FF"/>
                </a:solidFill>
                <a:latin typeface="Lucida Console" panose="020B0609040504020204" pitchFamily="49" charset="0"/>
              </a:rPr>
              <a:t>title</a:t>
            </a:r>
            <a:r>
              <a:rPr lang="en-US" sz="2000" dirty="0">
                <a:solidFill>
                  <a:srgbClr val="000000"/>
                </a:solidFill>
                <a:latin typeface="Lucida Console" panose="020B0609040504020204" pitchFamily="49" charset="0"/>
              </a:rPr>
              <a:t>;</a:t>
            </a:r>
          </a:p>
          <a:p>
            <a:r>
              <a:rPr lang="en-US" sz="2000" b="1" dirty="0">
                <a:solidFill>
                  <a:srgbClr val="000080"/>
                </a:solidFill>
                <a:latin typeface="Lucida Console" panose="020B0609040504020204" pitchFamily="49" charset="0"/>
              </a:rPr>
              <a:t>quit</a:t>
            </a:r>
            <a:r>
              <a:rPr lang="en-US" sz="2000" dirty="0">
                <a:solidFill>
                  <a:srgbClr val="000000"/>
                </a:solidFill>
                <a:latin typeface="Lucida Console" panose="020B0609040504020204" pitchFamily="49" charset="0"/>
              </a:rPr>
              <a:t>;</a:t>
            </a:r>
            <a:endParaRPr lang="en-US" sz="2000" dirty="0"/>
          </a:p>
        </p:txBody>
      </p:sp>
    </p:spTree>
    <p:extLst>
      <p:ext uri="{BB962C8B-B14F-4D97-AF65-F5344CB8AC3E}">
        <p14:creationId xmlns:p14="http://schemas.microsoft.com/office/powerpoint/2010/main" val="37224902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9" name="Rectangle 3"/>
          <p:cNvSpPr>
            <a:spLocks noGrp="1" noChangeArrowheads="1"/>
          </p:cNvSpPr>
          <p:nvPr>
            <p:ph idx="1"/>
          </p:nvPr>
        </p:nvSpPr>
        <p:spPr>
          <a:xfrm>
            <a:off x="202223" y="1066801"/>
            <a:ext cx="11491546" cy="5027613"/>
          </a:xfrm>
        </p:spPr>
        <p:txBody>
          <a:bodyPr>
            <a:normAutofit/>
          </a:bodyPr>
          <a:lstStyle/>
          <a:p>
            <a:pPr marL="0" indent="0">
              <a:spcBef>
                <a:spcPct val="40000"/>
              </a:spcBef>
              <a:buNone/>
              <a:tabLst>
                <a:tab pos="1258888" algn="l"/>
              </a:tabLst>
            </a:pPr>
            <a:r>
              <a:rPr lang="en-US" altLang="en-US" sz="2800" dirty="0"/>
              <a:t>In 2003, Top Sports launched a premium line of sleeping bags called Expedition Zero, which was sold through Orion Star.</a:t>
            </a:r>
          </a:p>
          <a:p>
            <a:pPr marL="0" indent="0">
              <a:spcBef>
                <a:spcPct val="40000"/>
              </a:spcBef>
              <a:buNone/>
              <a:tabLst>
                <a:tab pos="1258888" algn="l"/>
              </a:tabLst>
            </a:pPr>
            <a:r>
              <a:rPr lang="en-US" altLang="en-US" sz="2800" dirty="0"/>
              <a:t>The CEO of Top Sports wants to send a letter of thanks to the manager of each employee who sold Expedition Zero sleeping bags in 2003, with a $50 reward certificate (in U.S. dollars) to be presented by the manager to the employee.</a:t>
            </a:r>
          </a:p>
          <a:p>
            <a:pPr marL="0" indent="0">
              <a:spcBef>
                <a:spcPct val="40000"/>
              </a:spcBef>
              <a:buNone/>
              <a:tabLst>
                <a:tab pos="1258888" algn="l"/>
              </a:tabLst>
            </a:pPr>
            <a:r>
              <a:rPr lang="en-US" altLang="en-US" sz="2800" dirty="0"/>
              <a:t>Prepare a list of the managers’ names and the cities in which they are located.</a:t>
            </a:r>
          </a:p>
        </p:txBody>
      </p:sp>
      <p:sp>
        <p:nvSpPr>
          <p:cNvPr id="4" name="Slide Number Placeholder 3"/>
          <p:cNvSpPr>
            <a:spLocks noGrp="1"/>
          </p:cNvSpPr>
          <p:nvPr>
            <p:ph type="sldNum" sz="quarter" idx="12"/>
          </p:nvPr>
        </p:nvSpPr>
        <p:spPr/>
        <p:txBody>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eaLnBrk="1" hangingPunct="1"/>
            <a:fld id="{3404CDF2-080E-4418-A18E-8563FFD56C25}" type="slidenum">
              <a:rPr lang="en-US" altLang="en-US" sz="1400">
                <a:solidFill>
                  <a:prstClr val="black"/>
                </a:solidFill>
              </a:rPr>
              <a:pPr eaLnBrk="1" hangingPunct="1"/>
              <a:t>16</a:t>
            </a:fld>
            <a:endParaRPr lang="en-US" altLang="en-US" sz="1400">
              <a:solidFill>
                <a:prstClr val="black"/>
              </a:solidFill>
              <a:latin typeface="Times New Roman" panose="02020603050405020304" pitchFamily="18" charset="0"/>
            </a:endParaRPr>
          </a:p>
        </p:txBody>
      </p:sp>
    </p:spTree>
    <p:extLst>
      <p:ext uri="{BB962C8B-B14F-4D97-AF65-F5344CB8AC3E}">
        <p14:creationId xmlns:p14="http://schemas.microsoft.com/office/powerpoint/2010/main" val="9935206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a:xfrm>
            <a:off x="876300" y="72233"/>
            <a:ext cx="10515600" cy="1325563"/>
          </a:xfrm>
        </p:spPr>
        <p:txBody>
          <a:bodyPr/>
          <a:lstStyle/>
          <a:p>
            <a:pPr eaLnBrk="1" hangingPunct="1"/>
            <a:r>
              <a:rPr lang="en-US" altLang="en-US" dirty="0"/>
              <a:t>Planning the Query</a:t>
            </a:r>
          </a:p>
        </p:txBody>
      </p:sp>
      <p:sp>
        <p:nvSpPr>
          <p:cNvPr id="112643" name="Rectangle 3"/>
          <p:cNvSpPr>
            <a:spLocks noGrp="1" noChangeArrowheads="1"/>
          </p:cNvSpPr>
          <p:nvPr>
            <p:ph idx="1"/>
          </p:nvPr>
        </p:nvSpPr>
        <p:spPr>
          <a:xfrm>
            <a:off x="2209800" y="1066801"/>
            <a:ext cx="7848600" cy="5027613"/>
          </a:xfrm>
        </p:spPr>
        <p:txBody>
          <a:bodyPr>
            <a:normAutofit/>
          </a:bodyPr>
          <a:lstStyle/>
          <a:p>
            <a:pPr marL="0" indent="0">
              <a:buNone/>
              <a:tabLst>
                <a:tab pos="1371600" algn="l"/>
                <a:tab pos="1431925" algn="l"/>
              </a:tabLst>
            </a:pPr>
            <a:r>
              <a:rPr lang="en-US" altLang="en-US" sz="2800" dirty="0"/>
              <a:t>Identify the employees who sold Expedition Zero merchandise in 2003.</a:t>
            </a:r>
          </a:p>
          <a:p>
            <a:pPr marL="0" indent="0">
              <a:buNone/>
              <a:tabLst>
                <a:tab pos="1371600" algn="l"/>
                <a:tab pos="1431925" algn="l"/>
              </a:tabLst>
            </a:pPr>
            <a:endParaRPr lang="en-US" altLang="en-US" sz="2800" dirty="0"/>
          </a:p>
          <a:p>
            <a:pPr marL="0" indent="0">
              <a:buNone/>
              <a:tabLst>
                <a:tab pos="1371600" algn="l"/>
                <a:tab pos="1431925" algn="l"/>
              </a:tabLst>
            </a:pPr>
            <a:r>
              <a:rPr lang="en-US" altLang="en-US" sz="2800" dirty="0"/>
              <a:t> </a:t>
            </a:r>
          </a:p>
          <a:p>
            <a:pPr marL="0" indent="0">
              <a:buNone/>
              <a:tabLst>
                <a:tab pos="1371600" algn="l"/>
                <a:tab pos="1431925" algn="l"/>
              </a:tabLst>
            </a:pPr>
            <a:r>
              <a:rPr lang="en-US" altLang="en-US" sz="2800" dirty="0"/>
              <a:t>Find the employee identifier for the managers of these employees</a:t>
            </a:r>
          </a:p>
          <a:p>
            <a:pPr marL="0" indent="0">
              <a:buNone/>
              <a:tabLst>
                <a:tab pos="1371600" algn="l"/>
                <a:tab pos="1431925" algn="l"/>
              </a:tabLst>
            </a:pPr>
            <a:endParaRPr lang="en-US" altLang="en-US" sz="2800" dirty="0"/>
          </a:p>
          <a:p>
            <a:pPr marL="0" indent="0">
              <a:buNone/>
              <a:tabLst>
                <a:tab pos="1371600" algn="l"/>
                <a:tab pos="1431925" algn="l"/>
              </a:tabLst>
            </a:pPr>
            <a:endParaRPr lang="en-US" altLang="en-US" sz="2800" dirty="0"/>
          </a:p>
          <a:p>
            <a:pPr marL="0" indent="0">
              <a:buNone/>
              <a:tabLst>
                <a:tab pos="1371600" algn="l"/>
                <a:tab pos="1431925" algn="l"/>
              </a:tabLst>
            </a:pPr>
            <a:r>
              <a:rPr lang="en-US" altLang="en-US" sz="2800" dirty="0"/>
              <a:t>Obtain the managers’ names and city 	information.</a:t>
            </a:r>
          </a:p>
        </p:txBody>
      </p:sp>
      <p:sp>
        <p:nvSpPr>
          <p:cNvPr id="7" name="Slide Number Placeholder 3"/>
          <p:cNvSpPr>
            <a:spLocks noGrp="1"/>
          </p:cNvSpPr>
          <p:nvPr>
            <p:ph type="sldNum" sz="quarter" idx="12"/>
          </p:nvPr>
        </p:nvSpPr>
        <p:spPr/>
        <p:txBody>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eaLnBrk="1" hangingPunct="1"/>
            <a:fld id="{351DC231-95C0-4CEB-AFF5-06722A7935CA}" type="slidenum">
              <a:rPr lang="en-US" altLang="en-US" sz="1400">
                <a:solidFill>
                  <a:prstClr val="black"/>
                </a:solidFill>
              </a:rPr>
              <a:pPr eaLnBrk="1" hangingPunct="1"/>
              <a:t>17</a:t>
            </a:fld>
            <a:endParaRPr lang="en-US" altLang="en-US" sz="1400">
              <a:solidFill>
                <a:prstClr val="black"/>
              </a:solidFill>
              <a:latin typeface="Times New Roman" panose="02020603050405020304" pitchFamily="18" charset="0"/>
            </a:endParaRPr>
          </a:p>
        </p:txBody>
      </p:sp>
      <p:sp>
        <p:nvSpPr>
          <p:cNvPr id="112645" name="Rectangle 13"/>
          <p:cNvSpPr>
            <a:spLocks noChangeArrowheads="1"/>
          </p:cNvSpPr>
          <p:nvPr/>
        </p:nvSpPr>
        <p:spPr bwMode="auto">
          <a:xfrm>
            <a:off x="756015" y="3026297"/>
            <a:ext cx="1046162" cy="538162"/>
          </a:xfrm>
          <a:prstGeom prst="rect">
            <a:avLst/>
          </a:prstGeom>
          <a:solidFill>
            <a:schemeClr val="accent2"/>
          </a:solidFill>
          <a:ln w="28575">
            <a:solidFill>
              <a:schemeClr val="tx1"/>
            </a:solidFill>
            <a:miter lim="800000"/>
            <a:headEnd type="none" w="med" len="lg"/>
            <a:tailEnd type="none" w="med" len="lg"/>
          </a:ln>
        </p:spPr>
        <p:txBody>
          <a:bodyPr wrap="none" lIns="88900" tIns="88900" rIns="88900" bIns="88900" anchor="ct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pPr>
            <a:r>
              <a:rPr lang="en-US" altLang="en-US">
                <a:solidFill>
                  <a:srgbClr val="000000"/>
                </a:solidFill>
              </a:rPr>
              <a:t>Step 2</a:t>
            </a:r>
          </a:p>
        </p:txBody>
      </p:sp>
      <p:sp>
        <p:nvSpPr>
          <p:cNvPr id="112646" name="Rectangle 14"/>
          <p:cNvSpPr>
            <a:spLocks noChangeArrowheads="1"/>
          </p:cNvSpPr>
          <p:nvPr/>
        </p:nvSpPr>
        <p:spPr bwMode="auto">
          <a:xfrm>
            <a:off x="719442" y="4683125"/>
            <a:ext cx="1046162" cy="538163"/>
          </a:xfrm>
          <a:prstGeom prst="rect">
            <a:avLst/>
          </a:prstGeom>
          <a:solidFill>
            <a:schemeClr val="accent2"/>
          </a:solidFill>
          <a:ln w="28575">
            <a:solidFill>
              <a:schemeClr val="tx1"/>
            </a:solidFill>
            <a:miter lim="800000"/>
            <a:headEnd type="none" w="med" len="lg"/>
            <a:tailEnd type="none" w="med" len="lg"/>
          </a:ln>
        </p:spPr>
        <p:txBody>
          <a:bodyPr wrap="none" lIns="88900" tIns="88900" rIns="88900" bIns="88900" anchor="ct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pPr>
            <a:r>
              <a:rPr lang="en-US" altLang="en-US">
                <a:solidFill>
                  <a:srgbClr val="000000"/>
                </a:solidFill>
              </a:rPr>
              <a:t>Step 3</a:t>
            </a:r>
          </a:p>
        </p:txBody>
      </p:sp>
      <p:sp>
        <p:nvSpPr>
          <p:cNvPr id="112647" name="Rectangle 15"/>
          <p:cNvSpPr>
            <a:spLocks noChangeArrowheads="1"/>
          </p:cNvSpPr>
          <p:nvPr/>
        </p:nvSpPr>
        <p:spPr bwMode="auto">
          <a:xfrm>
            <a:off x="876300" y="1128714"/>
            <a:ext cx="1046162" cy="538163"/>
          </a:xfrm>
          <a:prstGeom prst="rect">
            <a:avLst/>
          </a:prstGeom>
          <a:solidFill>
            <a:schemeClr val="accent2"/>
          </a:solidFill>
          <a:ln w="28575">
            <a:solidFill>
              <a:schemeClr val="tx1"/>
            </a:solidFill>
            <a:miter lim="800000"/>
            <a:headEnd type="none" w="med" len="lg"/>
            <a:tailEnd type="none" w="med" len="lg"/>
          </a:ln>
        </p:spPr>
        <p:txBody>
          <a:bodyPr wrap="none" lIns="88900" tIns="88900" rIns="88900" bIns="88900" anchor="ct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pPr>
            <a:r>
              <a:rPr lang="en-US" altLang="en-US" dirty="0">
                <a:solidFill>
                  <a:srgbClr val="000000"/>
                </a:solidFill>
              </a:rPr>
              <a:t>Step 1</a:t>
            </a:r>
          </a:p>
        </p:txBody>
      </p:sp>
    </p:spTree>
    <p:extLst>
      <p:ext uri="{BB962C8B-B14F-4D97-AF65-F5344CB8AC3E}">
        <p14:creationId xmlns:p14="http://schemas.microsoft.com/office/powerpoint/2010/main" val="30685497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7" name="Rectangle 220"/>
          <p:cNvSpPr>
            <a:spLocks noGrp="1" noChangeArrowheads="1"/>
          </p:cNvSpPr>
          <p:nvPr>
            <p:ph idx="1"/>
          </p:nvPr>
        </p:nvSpPr>
        <p:spPr>
          <a:xfrm>
            <a:off x="2717434" y="158936"/>
            <a:ext cx="9357335" cy="834595"/>
          </a:xfrm>
        </p:spPr>
        <p:txBody>
          <a:bodyPr>
            <a:normAutofit lnSpcReduction="10000"/>
          </a:bodyPr>
          <a:lstStyle/>
          <a:p>
            <a:pPr marL="0" indent="0">
              <a:buNone/>
              <a:tabLst>
                <a:tab pos="1371600" algn="l"/>
              </a:tabLst>
            </a:pPr>
            <a:r>
              <a:rPr lang="en-US" altLang="en-US" sz="2800" dirty="0"/>
              <a:t>Get employee IDs for employees who sold 	Expedition Zero merchandise in 2003. </a:t>
            </a:r>
          </a:p>
          <a:p>
            <a:pPr marL="0" indent="0">
              <a:buNone/>
              <a:tabLst>
                <a:tab pos="1371600" algn="l"/>
              </a:tabLst>
            </a:pPr>
            <a:endParaRPr lang="en-US" altLang="en-US" sz="2800" dirty="0"/>
          </a:p>
        </p:txBody>
      </p:sp>
      <p:sp>
        <p:nvSpPr>
          <p:cNvPr id="5" name="Slide Number Placeholder 3"/>
          <p:cNvSpPr>
            <a:spLocks noGrp="1"/>
          </p:cNvSpPr>
          <p:nvPr>
            <p:ph type="sldNum" sz="quarter" idx="12"/>
          </p:nvPr>
        </p:nvSpPr>
        <p:spPr/>
        <p:txBody>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eaLnBrk="1" hangingPunct="1"/>
            <a:fld id="{D5566BFE-CAB7-49AC-8C24-7B9A58C3441A}" type="slidenum">
              <a:rPr lang="en-US" altLang="en-US" sz="1400">
                <a:solidFill>
                  <a:prstClr val="black"/>
                </a:solidFill>
              </a:rPr>
              <a:pPr eaLnBrk="1" hangingPunct="1"/>
              <a:t>18</a:t>
            </a:fld>
            <a:endParaRPr lang="en-US" altLang="en-US" sz="1400">
              <a:solidFill>
                <a:prstClr val="black"/>
              </a:solidFill>
              <a:latin typeface="Times New Roman" panose="02020603050405020304" pitchFamily="18" charset="0"/>
            </a:endParaRPr>
          </a:p>
        </p:txBody>
      </p:sp>
      <p:sp>
        <p:nvSpPr>
          <p:cNvPr id="113669" name="Rectangle 370"/>
          <p:cNvSpPr>
            <a:spLocks noChangeArrowheads="1"/>
          </p:cNvSpPr>
          <p:nvPr/>
        </p:nvSpPr>
        <p:spPr bwMode="auto">
          <a:xfrm>
            <a:off x="568692" y="158936"/>
            <a:ext cx="1046162" cy="538163"/>
          </a:xfrm>
          <a:prstGeom prst="rect">
            <a:avLst/>
          </a:prstGeom>
          <a:solidFill>
            <a:schemeClr val="accent2"/>
          </a:solidFill>
          <a:ln w="28575">
            <a:solidFill>
              <a:schemeClr val="tx1"/>
            </a:solidFill>
            <a:miter lim="800000"/>
            <a:headEnd type="none" w="med" len="lg"/>
            <a:tailEnd type="none" w="med" len="lg"/>
          </a:ln>
        </p:spPr>
        <p:txBody>
          <a:bodyPr wrap="none" lIns="88900" tIns="88900" rIns="88900" bIns="88900" anchor="ct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pPr>
            <a:r>
              <a:rPr lang="en-US" altLang="en-US" dirty="0">
                <a:solidFill>
                  <a:srgbClr val="000000"/>
                </a:solidFill>
              </a:rPr>
              <a:t>Step 1</a:t>
            </a:r>
          </a:p>
        </p:txBody>
      </p:sp>
      <p:pic>
        <p:nvPicPr>
          <p:cNvPr id="2" name="Picture 1"/>
          <p:cNvPicPr>
            <a:picLocks noChangeAspect="1"/>
          </p:cNvPicPr>
          <p:nvPr/>
        </p:nvPicPr>
        <p:blipFill>
          <a:blip r:embed="rId2"/>
          <a:stretch>
            <a:fillRect/>
          </a:stretch>
        </p:blipFill>
        <p:spPr>
          <a:xfrm>
            <a:off x="103820" y="1455196"/>
            <a:ext cx="7029450" cy="4057650"/>
          </a:xfrm>
          <a:prstGeom prst="rect">
            <a:avLst/>
          </a:prstGeom>
        </p:spPr>
      </p:pic>
      <p:sp>
        <p:nvSpPr>
          <p:cNvPr id="4" name="TextBox 3"/>
          <p:cNvSpPr txBox="1"/>
          <p:nvPr/>
        </p:nvSpPr>
        <p:spPr>
          <a:xfrm>
            <a:off x="2189284" y="1044018"/>
            <a:ext cx="1536959" cy="461665"/>
          </a:xfrm>
          <a:prstGeom prst="rect">
            <a:avLst/>
          </a:prstGeom>
          <a:noFill/>
        </p:spPr>
        <p:txBody>
          <a:bodyPr wrap="none" rtlCol="0">
            <a:spAutoFit/>
          </a:bodyPr>
          <a:lstStyle/>
          <a:p>
            <a:r>
              <a:rPr lang="en-US" sz="2400" dirty="0" err="1"/>
              <a:t>Order_fact</a:t>
            </a:r>
            <a:endParaRPr lang="en-US" sz="2400" dirty="0"/>
          </a:p>
        </p:txBody>
      </p:sp>
      <p:sp>
        <p:nvSpPr>
          <p:cNvPr id="6" name="TextBox 5"/>
          <p:cNvSpPr txBox="1"/>
          <p:nvPr/>
        </p:nvSpPr>
        <p:spPr>
          <a:xfrm>
            <a:off x="9258300" y="993531"/>
            <a:ext cx="1795556" cy="461665"/>
          </a:xfrm>
          <a:prstGeom prst="rect">
            <a:avLst/>
          </a:prstGeom>
          <a:noFill/>
        </p:spPr>
        <p:txBody>
          <a:bodyPr wrap="none" rtlCol="0">
            <a:spAutoFit/>
          </a:bodyPr>
          <a:lstStyle/>
          <a:p>
            <a:r>
              <a:rPr lang="en-US" sz="2400" dirty="0" err="1"/>
              <a:t>Product_dim</a:t>
            </a:r>
            <a:endParaRPr lang="en-US" sz="2400" dirty="0"/>
          </a:p>
        </p:txBody>
      </p:sp>
      <p:pic>
        <p:nvPicPr>
          <p:cNvPr id="7" name="Picture 6"/>
          <p:cNvPicPr>
            <a:picLocks noChangeAspect="1"/>
          </p:cNvPicPr>
          <p:nvPr/>
        </p:nvPicPr>
        <p:blipFill>
          <a:blip r:embed="rId3"/>
          <a:stretch>
            <a:fillRect/>
          </a:stretch>
        </p:blipFill>
        <p:spPr>
          <a:xfrm>
            <a:off x="7170221" y="1455196"/>
            <a:ext cx="4904548" cy="3566160"/>
          </a:xfrm>
          <a:prstGeom prst="rect">
            <a:avLst/>
          </a:prstGeom>
        </p:spPr>
      </p:pic>
    </p:spTree>
    <p:extLst>
      <p:ext uri="{BB962C8B-B14F-4D97-AF65-F5344CB8AC3E}">
        <p14:creationId xmlns:p14="http://schemas.microsoft.com/office/powerpoint/2010/main" val="33562407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FC127F6-BE59-4083-9767-4058B96CA545}" type="slidenum">
              <a:rPr lang="en-US" altLang="en-US" smtClean="0">
                <a:solidFill>
                  <a:prstClr val="black">
                    <a:tint val="75000"/>
                  </a:prstClr>
                </a:solidFill>
              </a:rPr>
              <a:pPr/>
              <a:t>19</a:t>
            </a:fld>
            <a:endParaRPr lang="en-US" altLang="en-US">
              <a:solidFill>
                <a:prstClr val="black">
                  <a:tint val="75000"/>
                </a:prstClr>
              </a:solidFill>
              <a:latin typeface="Times New Roman" panose="02020603050405020304" pitchFamily="18" charset="0"/>
            </a:endParaRPr>
          </a:p>
        </p:txBody>
      </p:sp>
      <p:sp>
        <p:nvSpPr>
          <p:cNvPr id="3" name="Rectangle 2"/>
          <p:cNvSpPr/>
          <p:nvPr/>
        </p:nvSpPr>
        <p:spPr>
          <a:xfrm>
            <a:off x="791309" y="1002213"/>
            <a:ext cx="9961684" cy="2677656"/>
          </a:xfrm>
          <a:prstGeom prst="rect">
            <a:avLst/>
          </a:prstGeom>
        </p:spPr>
        <p:txBody>
          <a:bodyPr wrap="square">
            <a:spAutoFit/>
          </a:bodyPr>
          <a:lstStyle/>
          <a:p>
            <a:pPr>
              <a:tabLst>
                <a:tab pos="1371600" algn="l"/>
              </a:tabLst>
            </a:pPr>
            <a:r>
              <a:rPr lang="en-US" altLang="en-US" sz="2800" dirty="0"/>
              <a:t>Select the employee’s identifier (</a:t>
            </a:r>
            <a:r>
              <a:rPr lang="en-US" altLang="en-US" sz="2800" b="1" dirty="0" err="1">
                <a:latin typeface="Courier New" panose="02070309020205020404" pitchFamily="49" charset="0"/>
              </a:rPr>
              <a:t>Employee_ID</a:t>
            </a:r>
            <a:r>
              <a:rPr lang="en-US" altLang="en-US" sz="2800" b="1" dirty="0">
                <a:latin typeface="Courier New" panose="02070309020205020404" pitchFamily="49" charset="0"/>
              </a:rPr>
              <a:t>)</a:t>
            </a:r>
            <a:r>
              <a:rPr lang="en-US" altLang="en-US" sz="2800" dirty="0"/>
              <a:t>from </a:t>
            </a:r>
          </a:p>
          <a:p>
            <a:pPr>
              <a:tabLst>
                <a:tab pos="1371600" algn="l"/>
              </a:tabLst>
            </a:pPr>
            <a:r>
              <a:rPr lang="en-US" altLang="en-US" sz="2800" dirty="0"/>
              <a:t>the results of joining the </a:t>
            </a:r>
            <a:r>
              <a:rPr lang="en-US" altLang="en-US" sz="2800" b="1" dirty="0" err="1">
                <a:latin typeface="Courier New" panose="02070309020205020404" pitchFamily="49" charset="0"/>
              </a:rPr>
              <a:t>Order_Fact</a:t>
            </a:r>
            <a:r>
              <a:rPr lang="en-US" altLang="en-US" sz="2800" dirty="0"/>
              <a:t> and </a:t>
            </a:r>
            <a:r>
              <a:rPr lang="en-US" altLang="en-US" sz="2800" b="1" dirty="0" err="1">
                <a:latin typeface="Courier New" panose="02070309020205020404" pitchFamily="49" charset="0"/>
              </a:rPr>
              <a:t>Product_Dim</a:t>
            </a:r>
            <a:r>
              <a:rPr lang="en-US" altLang="en-US" sz="2800" dirty="0"/>
              <a:t> tables on </a:t>
            </a:r>
            <a:r>
              <a:rPr lang="en-US" altLang="en-US" sz="2800" b="1" dirty="0" err="1">
                <a:latin typeface="Courier New" panose="02070309020205020404" pitchFamily="49" charset="0"/>
              </a:rPr>
              <a:t>Product_ID</a:t>
            </a:r>
            <a:r>
              <a:rPr lang="en-US" altLang="en-US" sz="2800" dirty="0"/>
              <a:t>, where </a:t>
            </a:r>
            <a:r>
              <a:rPr lang="en-US" altLang="en-US" sz="2800" b="1" dirty="0" err="1">
                <a:latin typeface="Courier New" panose="02070309020205020404" pitchFamily="49" charset="0"/>
              </a:rPr>
              <a:t>Product_Name</a:t>
            </a:r>
            <a:r>
              <a:rPr lang="en-US" altLang="en-US" sz="2800" dirty="0"/>
              <a:t> contains </a:t>
            </a:r>
            <a:r>
              <a:rPr lang="en-US" altLang="en-US" sz="2800" dirty="0">
                <a:latin typeface="Courier New" panose="02070309020205020404" pitchFamily="49" charset="0"/>
              </a:rPr>
              <a:t>Expedition Zero</a:t>
            </a:r>
            <a:r>
              <a:rPr lang="en-US" altLang="en-US" sz="2800" dirty="0"/>
              <a:t>.   </a:t>
            </a:r>
          </a:p>
          <a:p>
            <a:pPr>
              <a:tabLst>
                <a:tab pos="1371600" algn="l"/>
              </a:tabLst>
            </a:pPr>
            <a:endParaRPr lang="en-US" altLang="en-US" sz="2800" dirty="0"/>
          </a:p>
          <a:p>
            <a:pPr>
              <a:tabLst>
                <a:tab pos="1371600" algn="l"/>
              </a:tabLst>
            </a:pPr>
            <a:r>
              <a:rPr lang="en-US" altLang="en-US" sz="2800" dirty="0"/>
              <a:t>Exclude Internet orders (</a:t>
            </a:r>
            <a:r>
              <a:rPr lang="en-US" altLang="en-US" sz="2800" b="1" dirty="0" err="1">
                <a:latin typeface="Courier New" panose="02070309020205020404" pitchFamily="49" charset="0"/>
              </a:rPr>
              <a:t>Employee_ID</a:t>
            </a:r>
            <a:r>
              <a:rPr lang="en-US" altLang="en-US" sz="2800" b="1" dirty="0">
                <a:latin typeface="Courier New" panose="02070309020205020404" pitchFamily="49" charset="0"/>
              </a:rPr>
              <a:t> NE 99999999</a:t>
            </a:r>
            <a:r>
              <a:rPr lang="en-US" altLang="en-US" sz="2800" dirty="0"/>
              <a:t>).</a:t>
            </a:r>
          </a:p>
        </p:txBody>
      </p:sp>
    </p:spTree>
    <p:extLst>
      <p:ext uri="{BB962C8B-B14F-4D97-AF65-F5344CB8AC3E}">
        <p14:creationId xmlns:p14="http://schemas.microsoft.com/office/powerpoint/2010/main" val="3935051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a:xfrm>
            <a:off x="4477512" y="0"/>
            <a:ext cx="2709672" cy="1325563"/>
          </a:xfrm>
        </p:spPr>
        <p:txBody>
          <a:bodyPr/>
          <a:lstStyle/>
          <a:p>
            <a:pPr eaLnBrk="1" hangingPunct="1"/>
            <a:r>
              <a:rPr lang="en-US" altLang="en-US" b="1" dirty="0">
                <a:latin typeface="+mn-lt"/>
              </a:rPr>
              <a:t>In-Line Views</a:t>
            </a:r>
          </a:p>
        </p:txBody>
      </p:sp>
      <p:sp>
        <p:nvSpPr>
          <p:cNvPr id="101379" name="Rectangle 3"/>
          <p:cNvSpPr>
            <a:spLocks noGrp="1" noChangeArrowheads="1"/>
          </p:cNvSpPr>
          <p:nvPr>
            <p:ph idx="1"/>
          </p:nvPr>
        </p:nvSpPr>
        <p:spPr>
          <a:xfrm>
            <a:off x="367683" y="1690690"/>
            <a:ext cx="10515600" cy="4351338"/>
          </a:xfrm>
        </p:spPr>
        <p:txBody>
          <a:bodyPr>
            <a:normAutofit/>
          </a:bodyPr>
          <a:lstStyle/>
          <a:p>
            <a:pPr marL="0" indent="0">
              <a:buNone/>
            </a:pPr>
            <a:r>
              <a:rPr lang="en-US" altLang="en-US" sz="2800" dirty="0"/>
              <a:t>An </a:t>
            </a:r>
            <a:r>
              <a:rPr lang="en-US" altLang="en-US" sz="2800" i="1" dirty="0"/>
              <a:t>in­line view</a:t>
            </a:r>
            <a:r>
              <a:rPr lang="en-US" altLang="en-US" sz="2800" dirty="0"/>
              <a:t> is a temporary “virtual table” that exists only during query execution</a:t>
            </a:r>
          </a:p>
          <a:p>
            <a:pPr marL="114300" lvl="1" indent="0">
              <a:buNone/>
            </a:pPr>
            <a:endParaRPr lang="en-US" altLang="en-US" sz="2800" dirty="0"/>
          </a:p>
          <a:p>
            <a:pPr marL="114300" lvl="1" indent="0">
              <a:buNone/>
            </a:pPr>
            <a:r>
              <a:rPr lang="en-US" altLang="en-US" sz="2800" b="1" dirty="0"/>
              <a:t>Created by placing a query expression in a FROM clause where a table name would normally be used.</a:t>
            </a:r>
          </a:p>
        </p:txBody>
      </p:sp>
      <p:sp>
        <p:nvSpPr>
          <p:cNvPr id="4" name="Slide Number Placeholder 3"/>
          <p:cNvSpPr>
            <a:spLocks noGrp="1"/>
          </p:cNvSpPr>
          <p:nvPr>
            <p:ph type="sldNum" sz="quarter" idx="12"/>
          </p:nvPr>
        </p:nvSpPr>
        <p:spPr/>
        <p:txBody>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eaLnBrk="1" hangingPunct="1"/>
            <a:fld id="{2C8E424D-501E-4538-99E2-3EB672CBF38B}" type="slidenum">
              <a:rPr lang="en-US" altLang="en-US" sz="1400">
                <a:solidFill>
                  <a:prstClr val="black"/>
                </a:solidFill>
              </a:rPr>
              <a:pPr eaLnBrk="1" hangingPunct="1"/>
              <a:t>2</a:t>
            </a:fld>
            <a:endParaRPr lang="en-US" altLang="en-US" sz="1400">
              <a:solidFill>
                <a:prstClr val="black"/>
              </a:solidFill>
              <a:latin typeface="Times New Roman" panose="02020603050405020304" pitchFamily="18" charset="0"/>
            </a:endParaRPr>
          </a:p>
        </p:txBody>
      </p:sp>
    </p:spTree>
    <p:extLst>
      <p:ext uri="{BB962C8B-B14F-4D97-AF65-F5344CB8AC3E}">
        <p14:creationId xmlns:p14="http://schemas.microsoft.com/office/powerpoint/2010/main" val="5655181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3"/>
          <p:cNvSpPr>
            <a:spLocks noGrp="1"/>
          </p:cNvSpPr>
          <p:nvPr>
            <p:ph type="sldNum" sz="quarter" idx="12"/>
          </p:nvPr>
        </p:nvSpPr>
        <p:spPr/>
        <p:txBody>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eaLnBrk="1" hangingPunct="1"/>
            <a:fld id="{9773037C-2653-44D3-8D00-291652655C21}" type="slidenum">
              <a:rPr lang="en-US" altLang="en-US" sz="1400">
                <a:solidFill>
                  <a:prstClr val="black"/>
                </a:solidFill>
              </a:rPr>
              <a:pPr eaLnBrk="1" hangingPunct="1"/>
              <a:t>20</a:t>
            </a:fld>
            <a:endParaRPr lang="en-US" altLang="en-US" sz="1400">
              <a:solidFill>
                <a:prstClr val="black"/>
              </a:solidFill>
              <a:latin typeface="Times New Roman" panose="02020603050405020304" pitchFamily="18" charset="0"/>
            </a:endParaRPr>
          </a:p>
        </p:txBody>
      </p:sp>
      <p:sp>
        <p:nvSpPr>
          <p:cNvPr id="114693" name="Text Box 6"/>
          <p:cNvSpPr txBox="1">
            <a:spLocks noChangeArrowheads="1"/>
          </p:cNvSpPr>
          <p:nvPr/>
        </p:nvSpPr>
        <p:spPr bwMode="auto">
          <a:xfrm>
            <a:off x="3124201" y="3581400"/>
            <a:ext cx="179601" cy="548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lIns="88900" tIns="88900" rIns="88900" bIns="88900">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pPr>
            <a:endParaRPr lang="en-US" altLang="en-US" noProof="1">
              <a:solidFill>
                <a:prstClr val="black"/>
              </a:solidFill>
              <a:latin typeface="Courier New" panose="02070309020205020404" pitchFamily="49" charset="0"/>
            </a:endParaRPr>
          </a:p>
        </p:txBody>
      </p:sp>
      <p:sp>
        <p:nvSpPr>
          <p:cNvPr id="114696" name="Rectangle 13"/>
          <p:cNvSpPr>
            <a:spLocks noChangeArrowheads="1"/>
          </p:cNvSpPr>
          <p:nvPr/>
        </p:nvSpPr>
        <p:spPr bwMode="auto">
          <a:xfrm>
            <a:off x="797292" y="1214805"/>
            <a:ext cx="1046162" cy="538163"/>
          </a:xfrm>
          <a:prstGeom prst="rect">
            <a:avLst/>
          </a:prstGeom>
          <a:solidFill>
            <a:schemeClr val="accent2"/>
          </a:solidFill>
          <a:ln w="28575">
            <a:solidFill>
              <a:schemeClr val="tx1"/>
            </a:solidFill>
            <a:miter lim="800000"/>
            <a:headEnd type="none" w="med" len="lg"/>
            <a:tailEnd type="none" w="med" len="lg"/>
          </a:ln>
        </p:spPr>
        <p:txBody>
          <a:bodyPr wrap="none" lIns="88900" tIns="88900" rIns="88900" bIns="88900" anchor="ct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pPr>
            <a:r>
              <a:rPr lang="en-US" altLang="en-US" i="1" dirty="0">
                <a:solidFill>
                  <a:srgbClr val="000000"/>
                </a:solidFill>
              </a:rPr>
              <a:t>Step</a:t>
            </a:r>
            <a:r>
              <a:rPr lang="en-US" altLang="en-US" dirty="0">
                <a:solidFill>
                  <a:srgbClr val="000000"/>
                </a:solidFill>
              </a:rPr>
              <a:t> 1</a:t>
            </a:r>
          </a:p>
        </p:txBody>
      </p:sp>
      <p:sp>
        <p:nvSpPr>
          <p:cNvPr id="4" name="Rectangle 3"/>
          <p:cNvSpPr/>
          <p:nvPr/>
        </p:nvSpPr>
        <p:spPr>
          <a:xfrm>
            <a:off x="2608383" y="1214805"/>
            <a:ext cx="8988669" cy="3785652"/>
          </a:xfrm>
          <a:prstGeom prst="rect">
            <a:avLst/>
          </a:prstGeom>
        </p:spPr>
        <p:txBody>
          <a:bodyPr wrap="square">
            <a:spAutoFit/>
          </a:bodyPr>
          <a:lstStyle/>
          <a:p>
            <a:r>
              <a:rPr lang="en-US" sz="2400" b="1" dirty="0" err="1">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err="1">
                <a:solidFill>
                  <a:srgbClr val="000080"/>
                </a:solidFill>
                <a:latin typeface="Lucida Console" panose="020B0609040504020204" pitchFamily="49" charset="0"/>
              </a:rPr>
              <a:t>sql</a:t>
            </a:r>
            <a:r>
              <a:rPr lang="en-US" sz="2400" dirty="0">
                <a:solidFill>
                  <a:srgbClr val="000000"/>
                </a:solidFill>
                <a:latin typeface="Lucida Console" panose="020B0609040504020204" pitchFamily="49" charset="0"/>
              </a:rPr>
              <a:t>;</a:t>
            </a:r>
          </a:p>
          <a:p>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distinct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Employee_ID</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orion.Order_Fact</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as</a:t>
            </a:r>
            <a:r>
              <a:rPr lang="en-US" sz="2400" dirty="0">
                <a:solidFill>
                  <a:srgbClr val="000000"/>
                </a:solidFill>
                <a:latin typeface="Lucida Console" panose="020B0609040504020204" pitchFamily="49" charset="0"/>
              </a:rPr>
              <a:t> o, </a:t>
            </a:r>
          </a:p>
          <a:p>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orion.Product_Dim</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as</a:t>
            </a:r>
            <a:r>
              <a:rPr lang="en-US" sz="2400" dirty="0">
                <a:solidFill>
                  <a:srgbClr val="000000"/>
                </a:solidFill>
                <a:latin typeface="Lucida Console" panose="020B0609040504020204" pitchFamily="49" charset="0"/>
              </a:rPr>
              <a:t> p</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o.Product_ID</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p.Product_ID</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and</a:t>
            </a:r>
            <a:r>
              <a:rPr lang="en-US" sz="2400" dirty="0">
                <a:solidFill>
                  <a:srgbClr val="000000"/>
                </a:solidFill>
                <a:latin typeface="Lucida Console" panose="020B0609040504020204" pitchFamily="49" charset="0"/>
              </a:rPr>
              <a:t> year(</a:t>
            </a:r>
            <a:r>
              <a:rPr lang="en-US" sz="2400" dirty="0" err="1">
                <a:solidFill>
                  <a:srgbClr val="000000"/>
                </a:solidFill>
                <a:latin typeface="Lucida Console" panose="020B0609040504020204" pitchFamily="49" charset="0"/>
              </a:rPr>
              <a:t>Order_Date</a:t>
            </a:r>
            <a:r>
              <a:rPr lang="en-US" sz="2400" dirty="0">
                <a:solidFill>
                  <a:srgbClr val="000000"/>
                </a:solidFill>
                <a:latin typeface="Lucida Console" panose="020B0609040504020204" pitchFamily="49" charset="0"/>
              </a:rPr>
              <a:t>)=</a:t>
            </a:r>
            <a:r>
              <a:rPr lang="en-US" sz="2400" b="1" dirty="0">
                <a:solidFill>
                  <a:srgbClr val="008080"/>
                </a:solidFill>
                <a:latin typeface="Lucida Console" panose="020B0609040504020204" pitchFamily="49" charset="0"/>
              </a:rPr>
              <a:t>2003</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and</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Product_Name</a:t>
            </a:r>
            <a:r>
              <a:rPr lang="en-US" sz="2400" dirty="0">
                <a:solidFill>
                  <a:srgbClr val="000000"/>
                </a:solidFill>
                <a:latin typeface="Lucida Console" panose="020B0609040504020204" pitchFamily="49" charset="0"/>
              </a:rPr>
              <a:t> contains</a:t>
            </a:r>
          </a:p>
          <a:p>
            <a:r>
              <a:rPr lang="en-US" sz="2400" dirty="0">
                <a:solidFill>
                  <a:srgbClr val="000000"/>
                </a:solidFill>
                <a:latin typeface="Lucida Console" panose="020B0609040504020204" pitchFamily="49" charset="0"/>
              </a:rPr>
              <a:t>         </a:t>
            </a:r>
            <a:r>
              <a:rPr lang="en-US" sz="2400" dirty="0">
                <a:solidFill>
                  <a:srgbClr val="800080"/>
                </a:solidFill>
                <a:latin typeface="Lucida Console" panose="020B0609040504020204" pitchFamily="49" charset="0"/>
              </a:rPr>
              <a:t>'Expedition Zero'</a:t>
            </a:r>
            <a:r>
              <a:rPr lang="en-US" sz="2400" dirty="0">
                <a:solidFill>
                  <a:srgbClr val="000000"/>
                </a:solidFill>
                <a:latin typeface="Lucida Console" panose="020B0609040504020204" pitchFamily="49" charset="0"/>
              </a:rPr>
              <a:t> </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and</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Employee_ID</a:t>
            </a:r>
            <a:r>
              <a:rPr lang="en-US" sz="2400" dirty="0">
                <a:solidFill>
                  <a:srgbClr val="000000"/>
                </a:solidFill>
                <a:latin typeface="Lucida Console" panose="020B0609040504020204" pitchFamily="49" charset="0"/>
              </a:rPr>
              <a:t> ne </a:t>
            </a:r>
            <a:r>
              <a:rPr lang="en-US" sz="2400" b="1" dirty="0">
                <a:solidFill>
                  <a:srgbClr val="008080"/>
                </a:solidFill>
                <a:latin typeface="Lucida Console" panose="020B0609040504020204" pitchFamily="49" charset="0"/>
              </a:rPr>
              <a:t>99999999</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quit</a:t>
            </a:r>
            <a:r>
              <a:rPr lang="en-US" sz="2400" dirty="0">
                <a:solidFill>
                  <a:srgbClr val="000000"/>
                </a:solidFill>
                <a:latin typeface="Lucida Console" panose="020B0609040504020204" pitchFamily="49" charset="0"/>
              </a:rPr>
              <a:t>;</a:t>
            </a:r>
            <a:endParaRPr lang="en-US" sz="2400" dirty="0"/>
          </a:p>
        </p:txBody>
      </p:sp>
    </p:spTree>
    <p:extLst>
      <p:ext uri="{BB962C8B-B14F-4D97-AF65-F5344CB8AC3E}">
        <p14:creationId xmlns:p14="http://schemas.microsoft.com/office/powerpoint/2010/main" val="33822691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9" name="Rectangle 446"/>
          <p:cNvSpPr>
            <a:spLocks noGrp="1" noChangeArrowheads="1"/>
          </p:cNvSpPr>
          <p:nvPr>
            <p:ph idx="1"/>
          </p:nvPr>
        </p:nvSpPr>
        <p:spPr>
          <a:xfrm>
            <a:off x="2016370" y="612287"/>
            <a:ext cx="10515600" cy="4351338"/>
          </a:xfrm>
        </p:spPr>
        <p:txBody>
          <a:bodyPr>
            <a:normAutofit/>
          </a:bodyPr>
          <a:lstStyle/>
          <a:p>
            <a:pPr marL="0" indent="0">
              <a:buNone/>
              <a:tabLst>
                <a:tab pos="1371600" algn="l"/>
              </a:tabLst>
            </a:pPr>
            <a:r>
              <a:rPr lang="en-US" altLang="en-US" sz="2800" dirty="0"/>
              <a:t>Find the employee identifier for the managers of these employees.</a:t>
            </a:r>
          </a:p>
          <a:p>
            <a:pPr marL="0" indent="0">
              <a:buNone/>
              <a:tabLst>
                <a:tab pos="1371600" algn="l"/>
              </a:tabLst>
            </a:pPr>
            <a:endParaRPr lang="en-US" altLang="en-US" sz="2800" dirty="0"/>
          </a:p>
        </p:txBody>
      </p:sp>
      <p:sp>
        <p:nvSpPr>
          <p:cNvPr id="6" name="Slide Number Placeholder 3"/>
          <p:cNvSpPr>
            <a:spLocks noGrp="1"/>
          </p:cNvSpPr>
          <p:nvPr>
            <p:ph type="sldNum" sz="quarter" idx="12"/>
          </p:nvPr>
        </p:nvSpPr>
        <p:spPr/>
        <p:txBody>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eaLnBrk="1" hangingPunct="1"/>
            <a:fld id="{88304344-49BD-49E1-AD2A-E427CE7494E4}" type="slidenum">
              <a:rPr lang="en-US" altLang="en-US" sz="1400">
                <a:solidFill>
                  <a:prstClr val="black"/>
                </a:solidFill>
              </a:rPr>
              <a:pPr eaLnBrk="1" hangingPunct="1"/>
              <a:t>21</a:t>
            </a:fld>
            <a:endParaRPr lang="en-US" altLang="en-US" sz="1400">
              <a:solidFill>
                <a:prstClr val="black"/>
              </a:solidFill>
              <a:latin typeface="Times New Roman" panose="02020603050405020304" pitchFamily="18" charset="0"/>
            </a:endParaRPr>
          </a:p>
        </p:txBody>
      </p:sp>
      <p:cxnSp>
        <p:nvCxnSpPr>
          <p:cNvPr id="116741" name="AutoShape 45"/>
          <p:cNvCxnSpPr>
            <a:cxnSpLocks noChangeShapeType="1"/>
          </p:cNvCxnSpPr>
          <p:nvPr/>
        </p:nvCxnSpPr>
        <p:spPr bwMode="auto">
          <a:xfrm>
            <a:off x="6021388" y="3022600"/>
            <a:ext cx="0" cy="0"/>
          </a:xfrm>
          <a:prstGeom prst="straightConnector1">
            <a:avLst/>
          </a:prstGeom>
          <a:noFill/>
          <a:ln w="38100">
            <a:solidFill>
              <a:srgbClr val="000000"/>
            </a:solidFill>
            <a:round/>
            <a:headEnd type="none" w="med" len="lg"/>
            <a:tailEnd type="none" w="med" len="lg"/>
          </a:ln>
          <a:extLst>
            <a:ext uri="{909E8E84-426E-40DD-AFC4-6F175D3DCCD1}">
              <a14:hiddenFill xmlns:a14="http://schemas.microsoft.com/office/drawing/2010/main">
                <a:noFill/>
              </a14:hiddenFill>
            </a:ext>
          </a:extLst>
        </p:spPr>
      </p:cxnSp>
      <p:sp>
        <p:nvSpPr>
          <p:cNvPr id="116742" name="Rectangle 444"/>
          <p:cNvSpPr>
            <a:spLocks noChangeArrowheads="1"/>
          </p:cNvSpPr>
          <p:nvPr/>
        </p:nvSpPr>
        <p:spPr bwMode="auto">
          <a:xfrm>
            <a:off x="603861" y="511420"/>
            <a:ext cx="1046162" cy="538163"/>
          </a:xfrm>
          <a:prstGeom prst="rect">
            <a:avLst/>
          </a:prstGeom>
          <a:solidFill>
            <a:schemeClr val="accent2"/>
          </a:solidFill>
          <a:ln w="28575">
            <a:solidFill>
              <a:schemeClr val="tx1"/>
            </a:solidFill>
            <a:miter lim="800000"/>
            <a:headEnd type="none" w="med" len="lg"/>
            <a:tailEnd type="none" w="med" len="lg"/>
          </a:ln>
        </p:spPr>
        <p:txBody>
          <a:bodyPr wrap="none" lIns="88900" tIns="88900" rIns="88900" bIns="88900" anchor="ct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pPr>
            <a:r>
              <a:rPr lang="en-US" altLang="en-US" dirty="0">
                <a:solidFill>
                  <a:srgbClr val="000000"/>
                </a:solidFill>
              </a:rPr>
              <a:t>Step 2</a:t>
            </a:r>
          </a:p>
        </p:txBody>
      </p:sp>
      <p:sp>
        <p:nvSpPr>
          <p:cNvPr id="2" name="TextBox 1"/>
          <p:cNvSpPr txBox="1"/>
          <p:nvPr/>
        </p:nvSpPr>
        <p:spPr>
          <a:xfrm>
            <a:off x="719762" y="4826977"/>
            <a:ext cx="10634038" cy="1815882"/>
          </a:xfrm>
          <a:prstGeom prst="rect">
            <a:avLst/>
          </a:prstGeom>
          <a:noFill/>
        </p:spPr>
        <p:txBody>
          <a:bodyPr wrap="square" rtlCol="0">
            <a:spAutoFit/>
          </a:bodyPr>
          <a:lstStyle/>
          <a:p>
            <a:r>
              <a:rPr lang="en-US" altLang="en-US" sz="2800" dirty="0"/>
              <a:t>Select the manager’s identifier (</a:t>
            </a:r>
            <a:r>
              <a:rPr lang="en-US" altLang="en-US" sz="2800" b="1" dirty="0" err="1">
                <a:latin typeface="Courier New" panose="02070309020205020404" pitchFamily="49" charset="0"/>
              </a:rPr>
              <a:t>Manager_ID</a:t>
            </a:r>
            <a:r>
              <a:rPr lang="en-US" altLang="en-US" sz="2800" dirty="0"/>
              <a:t>) from </a:t>
            </a:r>
            <a:br>
              <a:rPr lang="en-US" altLang="en-US" sz="2800" dirty="0"/>
            </a:br>
            <a:r>
              <a:rPr lang="en-US" altLang="en-US" sz="2800" dirty="0"/>
              <a:t>the results of joining the </a:t>
            </a:r>
            <a:r>
              <a:rPr lang="en-US" altLang="en-US" sz="2800" b="1" dirty="0" err="1">
                <a:latin typeface="Courier New" panose="02070309020205020404" pitchFamily="49" charset="0"/>
              </a:rPr>
              <a:t>Employee_Organization</a:t>
            </a:r>
            <a:r>
              <a:rPr lang="en-US" altLang="en-US" sz="2800" dirty="0"/>
              <a:t> table with the first query’s results on </a:t>
            </a:r>
            <a:r>
              <a:rPr lang="en-US" altLang="en-US" sz="2800" b="1" dirty="0" err="1">
                <a:latin typeface="Courier New" panose="02070309020205020404" pitchFamily="49" charset="0"/>
              </a:rPr>
              <a:t>Employee_ID</a:t>
            </a:r>
            <a:r>
              <a:rPr lang="en-US" altLang="en-US" sz="2800" dirty="0"/>
              <a:t>. </a:t>
            </a:r>
          </a:p>
          <a:p>
            <a:endParaRPr lang="en-US" sz="2800" dirty="0"/>
          </a:p>
        </p:txBody>
      </p:sp>
      <p:pic>
        <p:nvPicPr>
          <p:cNvPr id="3" name="Picture 2"/>
          <p:cNvPicPr>
            <a:picLocks noChangeAspect="1"/>
          </p:cNvPicPr>
          <p:nvPr/>
        </p:nvPicPr>
        <p:blipFill>
          <a:blip r:embed="rId2"/>
          <a:stretch>
            <a:fillRect/>
          </a:stretch>
        </p:blipFill>
        <p:spPr>
          <a:xfrm>
            <a:off x="4429125" y="2547937"/>
            <a:ext cx="3333750" cy="1762125"/>
          </a:xfrm>
          <a:prstGeom prst="rect">
            <a:avLst/>
          </a:prstGeom>
        </p:spPr>
      </p:pic>
      <p:sp>
        <p:nvSpPr>
          <p:cNvPr id="4" name="TextBox 3"/>
          <p:cNvSpPr txBox="1"/>
          <p:nvPr/>
        </p:nvSpPr>
        <p:spPr>
          <a:xfrm>
            <a:off x="4429125" y="2024717"/>
            <a:ext cx="3594317" cy="523220"/>
          </a:xfrm>
          <a:prstGeom prst="rect">
            <a:avLst/>
          </a:prstGeom>
          <a:noFill/>
        </p:spPr>
        <p:txBody>
          <a:bodyPr wrap="none" rtlCol="0">
            <a:spAutoFit/>
          </a:bodyPr>
          <a:lstStyle/>
          <a:p>
            <a:r>
              <a:rPr lang="en-US" sz="2800" dirty="0" err="1"/>
              <a:t>Employee_organization</a:t>
            </a:r>
            <a:endParaRPr lang="en-US" sz="2800" dirty="0"/>
          </a:p>
        </p:txBody>
      </p:sp>
    </p:spTree>
    <p:extLst>
      <p:ext uri="{BB962C8B-B14F-4D97-AF65-F5344CB8AC3E}">
        <p14:creationId xmlns:p14="http://schemas.microsoft.com/office/powerpoint/2010/main" val="6243831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6641" name="Group 145"/>
          <p:cNvGraphicFramePr>
            <a:graphicFrameLocks noGrp="1"/>
          </p:cNvGraphicFramePr>
          <p:nvPr>
            <p:ph idx="1"/>
          </p:nvPr>
        </p:nvGraphicFramePr>
        <p:xfrm>
          <a:off x="2295526" y="3749675"/>
          <a:ext cx="1863725" cy="1219200"/>
        </p:xfrm>
        <a:graphic>
          <a:graphicData uri="http://schemas.openxmlformats.org/drawingml/2006/table">
            <a:tbl>
              <a:tblPr/>
              <a:tblGrid>
                <a:gridCol w="1863725">
                  <a:extLst>
                    <a:ext uri="{9D8B030D-6E8A-4147-A177-3AD203B41FA5}">
                      <a16:colId xmlns:a16="http://schemas.microsoft.com/office/drawing/2014/main" val="20000"/>
                    </a:ext>
                  </a:extLst>
                </a:gridCol>
              </a:tblGrid>
              <a:tr h="163513">
                <a:tc>
                  <a:txBody>
                    <a:body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itchFamily="2" charset="2"/>
                        <a:buNone/>
                        <a:tabLst/>
                      </a:pPr>
                      <a:endParaRPr kumimoji="0" lang="en-US" sz="2000" b="1" i="0" u="none" strike="noStrike" cap="none" normalizeH="0" baseline="0" noProof="1">
                        <a:ln>
                          <a:noFill/>
                        </a:ln>
                        <a:solidFill>
                          <a:srgbClr val="000000"/>
                        </a:solidFill>
                        <a:effectLst/>
                        <a:latin typeface="Courier New" pitchFamily="49" charset="0"/>
                      </a:endParaRPr>
                    </a:p>
                  </a:txBody>
                  <a:tcPr marL="0" marR="0" marT="0" marB="0" anchor="ctr" horzOverflow="overflow">
                    <a:lnL cap="flat">
                      <a:noFill/>
                    </a:lnL>
                    <a:lnR cap="flat">
                      <a:noFill/>
                    </a:lnR>
                    <a:lnT cap="flat">
                      <a:noFill/>
                    </a:lnT>
                    <a:lnB w="28575" cap="flat" cmpd="sng" algn="ctr">
                      <a:solidFill>
                        <a:srgbClr val="000000"/>
                      </a:solidFill>
                      <a:prstDash val="solid"/>
                      <a:round/>
                      <a:headEnd type="none" w="med" len="lg"/>
                      <a:tailEnd type="none" w="med" len="lg"/>
                    </a:lnB>
                    <a:lnTlToBr cap="flat">
                      <a:noFill/>
                    </a:lnTlToBr>
                    <a:lnBlToTr cap="flat">
                      <a:noFill/>
                    </a:lnBlToTr>
                    <a:noFill/>
                  </a:tcPr>
                </a:tc>
                <a:extLst>
                  <a:ext uri="{0D108BD9-81ED-4DB2-BD59-A6C34878D82A}">
                    <a16:rowId xmlns:a16="http://schemas.microsoft.com/office/drawing/2014/main" val="10000"/>
                  </a:ext>
                </a:extLst>
              </a:tr>
              <a:tr h="109538">
                <a:tc>
                  <a:txBody>
                    <a:bodyPr/>
                    <a:lstStyle/>
                    <a:p>
                      <a:pPr marL="0" marR="0" lvl="0" indent="0" algn="ctr" defTabSz="914400" rtl="0" eaLnBrk="0" fontAlgn="base" latinLnBrk="0" hangingPunct="0">
                        <a:lnSpc>
                          <a:spcPct val="100000"/>
                        </a:lnSpc>
                        <a:spcBef>
                          <a:spcPct val="20000"/>
                        </a:spcBef>
                        <a:spcAft>
                          <a:spcPct val="0"/>
                        </a:spcAft>
                        <a:buClr>
                          <a:schemeClr val="tx1"/>
                        </a:buClr>
                        <a:buSzTx/>
                        <a:buFont typeface="Monotype Sorts" pitchFamily="2" charset="2"/>
                        <a:buNone/>
                        <a:tabLst/>
                      </a:pPr>
                      <a:r>
                        <a:rPr kumimoji="0" lang="en-US" sz="2000" b="1" i="0" u="none" strike="noStrike" cap="none" normalizeH="0" baseline="0" dirty="0">
                          <a:ln>
                            <a:noFill/>
                          </a:ln>
                          <a:solidFill>
                            <a:srgbClr val="000000"/>
                          </a:solidFill>
                          <a:effectLst/>
                          <a:latin typeface="Courier New" pitchFamily="49" charset="0"/>
                        </a:rPr>
                        <a:t>Employee_ID</a:t>
                      </a:r>
                    </a:p>
                  </a:txBody>
                  <a:tcPr marL="88900" marR="88900" marT="0" marB="0" anchor="ctr" horzOverflow="overflow">
                    <a:lnL w="28575" cap="flat" cmpd="sng" algn="ctr">
                      <a:solidFill>
                        <a:srgbClr val="000000"/>
                      </a:solidFill>
                      <a:prstDash val="solid"/>
                      <a:round/>
                      <a:headEnd type="none" w="med" len="lg"/>
                      <a:tailEnd type="none" w="med" len="lg"/>
                    </a:lnL>
                    <a:lnR w="28575" cap="flat" cmpd="sng" algn="ctr">
                      <a:solidFill>
                        <a:srgbClr val="000000"/>
                      </a:solidFill>
                      <a:prstDash val="solid"/>
                      <a:round/>
                      <a:headEnd type="none" w="med" len="lg"/>
                      <a:tailEnd type="none" w="med" len="lg"/>
                    </a:lnR>
                    <a:lnT w="28575" cap="flat" cmpd="sng" algn="ctr">
                      <a:solidFill>
                        <a:srgbClr val="000000"/>
                      </a:solidFill>
                      <a:prstDash val="solid"/>
                      <a:round/>
                      <a:headEnd type="none" w="med" len="lg"/>
                      <a:tailEnd type="none" w="med" len="lg"/>
                    </a:lnT>
                    <a:lnB w="12700" cap="flat" cmpd="sng" algn="ctr">
                      <a:solidFill>
                        <a:srgbClr val="000000"/>
                      </a:solidFill>
                      <a:prstDash val="solid"/>
                      <a:round/>
                      <a:headEnd type="none" w="med" len="lg"/>
                      <a:tailEnd type="none" w="med" len="lg"/>
                    </a:lnB>
                    <a:lnTlToBr cap="flat">
                      <a:noFill/>
                    </a:lnTlToBr>
                    <a:lnBlToTr cap="flat">
                      <a:noFill/>
                    </a:lnBlToTr>
                    <a:solidFill>
                      <a:srgbClr val="FFCC00"/>
                    </a:solidFill>
                  </a:tcPr>
                </a:tc>
                <a:extLst>
                  <a:ext uri="{0D108BD9-81ED-4DB2-BD59-A6C34878D82A}">
                    <a16:rowId xmlns:a16="http://schemas.microsoft.com/office/drawing/2014/main" val="10001"/>
                  </a:ext>
                </a:extLst>
              </a:tr>
              <a:tr h="109538">
                <a:tc>
                  <a:txBody>
                    <a:bodyPr/>
                    <a:lstStyle/>
                    <a:p>
                      <a:pPr marL="0" marR="0" lvl="0" indent="0" algn="r" defTabSz="914400" rtl="0" eaLnBrk="0" fontAlgn="base" latinLnBrk="0" hangingPunct="0">
                        <a:lnSpc>
                          <a:spcPct val="100000"/>
                        </a:lnSpc>
                        <a:spcBef>
                          <a:spcPct val="20000"/>
                        </a:spcBef>
                        <a:spcAft>
                          <a:spcPct val="0"/>
                        </a:spcAft>
                        <a:buClr>
                          <a:schemeClr val="tx1"/>
                        </a:buClr>
                        <a:buSzTx/>
                        <a:buFont typeface="Monotype Sorts" pitchFamily="2" charset="2"/>
                        <a:buNone/>
                        <a:tabLst/>
                      </a:pPr>
                      <a:r>
                        <a:rPr kumimoji="0" lang="en-US" sz="2000" b="1" i="0" u="none" strike="noStrike" cap="none" normalizeH="0" baseline="0" dirty="0">
                          <a:ln>
                            <a:noFill/>
                          </a:ln>
                          <a:solidFill>
                            <a:srgbClr val="000000"/>
                          </a:solidFill>
                          <a:effectLst/>
                          <a:latin typeface="Courier New" pitchFamily="49" charset="0"/>
                        </a:rPr>
                        <a:t>120145</a:t>
                      </a:r>
                    </a:p>
                  </a:txBody>
                  <a:tcPr marL="88900" marR="88900" marT="0" marB="0" anchor="ctr" horzOverflow="overflow">
                    <a:lnL w="28575" cap="flat" cmpd="sng" algn="ctr">
                      <a:solidFill>
                        <a:srgbClr val="000000"/>
                      </a:solidFill>
                      <a:prstDash val="solid"/>
                      <a:round/>
                      <a:headEnd type="none" w="med" len="lg"/>
                      <a:tailEnd type="none" w="med" len="lg"/>
                    </a:lnL>
                    <a:lnR w="28575" cap="flat" cmpd="sng" algn="ctr">
                      <a:solidFill>
                        <a:srgbClr val="000000"/>
                      </a:solidFill>
                      <a:prstDash val="solid"/>
                      <a:round/>
                      <a:headEnd type="none" w="med" len="lg"/>
                      <a:tailEnd type="none" w="med" len="lg"/>
                    </a:lnR>
                    <a:lnT w="12700" cap="flat" cmpd="sng" algn="ctr">
                      <a:solidFill>
                        <a:srgbClr val="000000"/>
                      </a:solidFill>
                      <a:prstDash val="solid"/>
                      <a:round/>
                      <a:headEnd type="none" w="med" len="lg"/>
                      <a:tailEnd type="none" w="med" len="lg"/>
                    </a:lnT>
                    <a:lnB w="12700" cap="flat" cmpd="sng" algn="ctr">
                      <a:solidFill>
                        <a:srgbClr val="000000"/>
                      </a:solidFill>
                      <a:prstDash val="solid"/>
                      <a:round/>
                      <a:headEnd type="none" w="med" len="lg"/>
                      <a:tailEnd type="none" w="med" len="lg"/>
                    </a:lnB>
                    <a:lnTlToBr cap="flat">
                      <a:noFill/>
                    </a:lnTlToBr>
                    <a:lnBlToTr cap="flat">
                      <a:noFill/>
                    </a:lnBlToTr>
                    <a:solidFill>
                      <a:srgbClr val="FFF2BE"/>
                    </a:solidFill>
                  </a:tcPr>
                </a:tc>
                <a:extLst>
                  <a:ext uri="{0D108BD9-81ED-4DB2-BD59-A6C34878D82A}">
                    <a16:rowId xmlns:a16="http://schemas.microsoft.com/office/drawing/2014/main" val="10002"/>
                  </a:ext>
                </a:extLst>
              </a:tr>
              <a:tr h="109538">
                <a:tc>
                  <a:txBody>
                    <a:bodyPr/>
                    <a:lstStyle/>
                    <a:p>
                      <a:pPr marL="0" marR="0" lvl="0" indent="0" algn="r" defTabSz="914400" rtl="0" eaLnBrk="0" fontAlgn="base" latinLnBrk="0" hangingPunct="0">
                        <a:lnSpc>
                          <a:spcPct val="100000"/>
                        </a:lnSpc>
                        <a:spcBef>
                          <a:spcPct val="20000"/>
                        </a:spcBef>
                        <a:spcAft>
                          <a:spcPct val="0"/>
                        </a:spcAft>
                        <a:buClr>
                          <a:schemeClr val="tx1"/>
                        </a:buClr>
                        <a:buSzTx/>
                        <a:buFont typeface="Monotype Sorts" pitchFamily="2" charset="2"/>
                        <a:buNone/>
                        <a:tabLst/>
                      </a:pPr>
                      <a:r>
                        <a:rPr kumimoji="0" lang="en-US" sz="2000" b="1" i="0" u="none" strike="noStrike" cap="none" normalizeH="0" baseline="0" dirty="0">
                          <a:ln>
                            <a:noFill/>
                          </a:ln>
                          <a:solidFill>
                            <a:srgbClr val="000000"/>
                          </a:solidFill>
                          <a:effectLst/>
                          <a:latin typeface="Courier New" pitchFamily="49" charset="0"/>
                        </a:rPr>
                        <a:t>120732</a:t>
                      </a:r>
                    </a:p>
                  </a:txBody>
                  <a:tcPr marL="88900" marR="88900" marT="0" marB="0" anchor="ctr" horzOverflow="overflow">
                    <a:lnL w="28575" cap="flat" cmpd="sng" algn="ctr">
                      <a:solidFill>
                        <a:srgbClr val="000000"/>
                      </a:solidFill>
                      <a:prstDash val="solid"/>
                      <a:round/>
                      <a:headEnd type="none" w="med" len="lg"/>
                      <a:tailEnd type="none" w="med" len="lg"/>
                    </a:lnL>
                    <a:lnR w="28575" cap="flat" cmpd="sng" algn="ctr">
                      <a:solidFill>
                        <a:srgbClr val="000000"/>
                      </a:solidFill>
                      <a:prstDash val="solid"/>
                      <a:round/>
                      <a:headEnd type="none" w="med" len="lg"/>
                      <a:tailEnd type="none" w="med" len="lg"/>
                    </a:lnR>
                    <a:lnT w="12700" cap="flat" cmpd="sng" algn="ctr">
                      <a:solidFill>
                        <a:srgbClr val="000000"/>
                      </a:solidFill>
                      <a:prstDash val="solid"/>
                      <a:round/>
                      <a:headEnd type="none" w="med" len="lg"/>
                      <a:tailEnd type="none" w="med" len="lg"/>
                    </a:lnT>
                    <a:lnB w="28575" cap="flat" cmpd="sng" algn="ctr">
                      <a:solidFill>
                        <a:srgbClr val="000000"/>
                      </a:solidFill>
                      <a:prstDash val="solid"/>
                      <a:round/>
                      <a:headEnd type="none" w="med" len="lg"/>
                      <a:tailEnd type="none" w="med" len="lg"/>
                    </a:lnB>
                    <a:lnTlToBr cap="flat">
                      <a:noFill/>
                    </a:lnTlToBr>
                    <a:lnBlToTr cap="flat">
                      <a:noFill/>
                    </a:lnBlToTr>
                    <a:solidFill>
                      <a:srgbClr val="FFF2BE"/>
                    </a:solidFill>
                  </a:tcPr>
                </a:tc>
                <a:extLst>
                  <a:ext uri="{0D108BD9-81ED-4DB2-BD59-A6C34878D82A}">
                    <a16:rowId xmlns:a16="http://schemas.microsoft.com/office/drawing/2014/main" val="10003"/>
                  </a:ext>
                </a:extLst>
              </a:tr>
            </a:tbl>
          </a:graphicData>
        </a:graphic>
      </p:graphicFrame>
      <p:sp>
        <p:nvSpPr>
          <p:cNvPr id="32" name="Slide Number Placeholder 3"/>
          <p:cNvSpPr>
            <a:spLocks noGrp="1"/>
          </p:cNvSpPr>
          <p:nvPr>
            <p:ph type="sldNum" sz="quarter" idx="12"/>
          </p:nvPr>
        </p:nvSpPr>
        <p:spPr/>
        <p:txBody>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eaLnBrk="1" hangingPunct="1"/>
            <a:fld id="{7426DA69-692C-4DAE-87A2-462AFC20E232}" type="slidenum">
              <a:rPr lang="en-US" altLang="en-US" sz="1400">
                <a:solidFill>
                  <a:prstClr val="black"/>
                </a:solidFill>
              </a:rPr>
              <a:pPr eaLnBrk="1" hangingPunct="1"/>
              <a:t>22</a:t>
            </a:fld>
            <a:endParaRPr lang="en-US" altLang="en-US" sz="1400">
              <a:solidFill>
                <a:prstClr val="black"/>
              </a:solidFill>
              <a:latin typeface="Times New Roman" panose="02020603050405020304" pitchFamily="18" charset="0"/>
            </a:endParaRPr>
          </a:p>
        </p:txBody>
      </p:sp>
      <p:sp>
        <p:nvSpPr>
          <p:cNvPr id="120847" name="Rectangle 135"/>
          <p:cNvSpPr>
            <a:spLocks noGrp="1" noChangeArrowheads="1"/>
          </p:cNvSpPr>
          <p:nvPr>
            <p:ph type="body" idx="4294967295"/>
          </p:nvPr>
        </p:nvSpPr>
        <p:spPr>
          <a:xfrm>
            <a:off x="1702776" y="1066800"/>
            <a:ext cx="10489223" cy="4267200"/>
          </a:xfrm>
        </p:spPr>
        <p:txBody>
          <a:bodyPr/>
          <a:lstStyle/>
          <a:p>
            <a:pPr marL="1423988" indent="0">
              <a:buNone/>
            </a:pPr>
            <a:r>
              <a:rPr lang="en-US" altLang="en-US" dirty="0"/>
              <a:t>Write a query to obtain the manager ID of the employee’s manager.</a:t>
            </a:r>
          </a:p>
        </p:txBody>
      </p:sp>
      <p:sp>
        <p:nvSpPr>
          <p:cNvPr id="120848" name="Rectangle 8"/>
          <p:cNvSpPr>
            <a:spLocks noChangeArrowheads="1"/>
          </p:cNvSpPr>
          <p:nvPr/>
        </p:nvSpPr>
        <p:spPr bwMode="auto">
          <a:xfrm>
            <a:off x="2208214" y="1928813"/>
            <a:ext cx="7773987" cy="1384300"/>
          </a:xfrm>
          <a:prstGeom prst="rect">
            <a:avLst/>
          </a:prstGeom>
          <a:solidFill>
            <a:srgbClr val="FFFFFF"/>
          </a:solidFill>
          <a:ln w="38100">
            <a:solidFill>
              <a:schemeClr val="tx2"/>
            </a:solidFill>
            <a:miter lim="800000"/>
            <a:headEnd type="none" w="sm" len="sm"/>
            <a:tailEnd type="none" w="sm" len="sm"/>
          </a:ln>
        </p:spPr>
        <p:txBody>
          <a:bodyPr lIns="50800" tIns="50800" rIns="50800" bIns="50800">
            <a:spAutoFit/>
          </a:bodyPr>
          <a:lstStyle>
            <a:lvl1pPr marL="1371600" indent="-1371600"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fontAlgn="base">
              <a:lnSpc>
                <a:spcPct val="85000"/>
              </a:lnSpc>
              <a:spcBef>
                <a:spcPct val="0"/>
              </a:spcBef>
              <a:spcAft>
                <a:spcPct val="0"/>
              </a:spcAft>
            </a:pPr>
            <a:r>
              <a:rPr lang="en-US" altLang="en-US" b="1">
                <a:solidFill>
                  <a:prstClr val="black"/>
                </a:solidFill>
                <a:latin typeface="Courier New" panose="02070309020205020404" pitchFamily="49" charset="0"/>
              </a:rPr>
              <a:t>select Manager_ID </a:t>
            </a:r>
          </a:p>
          <a:p>
            <a:pPr fontAlgn="base">
              <a:lnSpc>
                <a:spcPct val="85000"/>
              </a:lnSpc>
              <a:spcBef>
                <a:spcPct val="0"/>
              </a:spcBef>
              <a:spcAft>
                <a:spcPct val="0"/>
              </a:spcAft>
            </a:pPr>
            <a:r>
              <a:rPr lang="en-US" altLang="en-US" b="1">
                <a:solidFill>
                  <a:prstClr val="black"/>
                </a:solidFill>
                <a:latin typeface="Courier New" panose="02070309020205020404" pitchFamily="49" charset="0"/>
              </a:rPr>
              <a:t>   from orion.Employee_Organization as o,</a:t>
            </a:r>
          </a:p>
          <a:p>
            <a:pPr fontAlgn="base">
              <a:lnSpc>
                <a:spcPct val="85000"/>
              </a:lnSpc>
              <a:spcBef>
                <a:spcPct val="0"/>
              </a:spcBef>
              <a:spcAft>
                <a:spcPct val="0"/>
              </a:spcAft>
            </a:pPr>
            <a:r>
              <a:rPr lang="en-US" altLang="en-US" b="1">
                <a:solidFill>
                  <a:prstClr val="black"/>
                </a:solidFill>
                <a:latin typeface="Courier New" panose="02070309020205020404" pitchFamily="49" charset="0"/>
              </a:rPr>
              <a:t>     (</a:t>
            </a:r>
            <a:r>
              <a:rPr lang="en-US" altLang="en-US" b="1">
                <a:solidFill>
                  <a:srgbClr val="E7E6E6"/>
                </a:solidFill>
                <a:latin typeface="Courier New" panose="02070309020205020404" pitchFamily="49" charset="0"/>
              </a:rPr>
              <a:t>&lt;Step 1 query results&gt;</a:t>
            </a:r>
            <a:r>
              <a:rPr lang="en-US" altLang="en-US" b="1">
                <a:solidFill>
                  <a:prstClr val="black"/>
                </a:solidFill>
                <a:latin typeface="Courier New" panose="02070309020205020404" pitchFamily="49" charset="0"/>
              </a:rPr>
              <a:t>) as ID</a:t>
            </a:r>
          </a:p>
          <a:p>
            <a:pPr fontAlgn="base">
              <a:lnSpc>
                <a:spcPct val="85000"/>
              </a:lnSpc>
              <a:spcBef>
                <a:spcPct val="0"/>
              </a:spcBef>
              <a:spcAft>
                <a:spcPct val="0"/>
              </a:spcAft>
            </a:pPr>
            <a:r>
              <a:rPr lang="en-US" altLang="en-US" b="1">
                <a:solidFill>
                  <a:prstClr val="black"/>
                </a:solidFill>
                <a:latin typeface="Courier New" panose="02070309020205020404" pitchFamily="49" charset="0"/>
              </a:rPr>
              <a:t>   where o.Employee_ID=ID.Employee_ID;</a:t>
            </a:r>
          </a:p>
        </p:txBody>
      </p:sp>
      <p:sp>
        <p:nvSpPr>
          <p:cNvPr id="120849" name="Line 73"/>
          <p:cNvSpPr>
            <a:spLocks noChangeShapeType="1"/>
          </p:cNvSpPr>
          <p:nvPr/>
        </p:nvSpPr>
        <p:spPr bwMode="auto">
          <a:xfrm flipV="1">
            <a:off x="2482850" y="2782888"/>
            <a:ext cx="0" cy="1276350"/>
          </a:xfrm>
          <a:prstGeom prst="line">
            <a:avLst/>
          </a:prstGeom>
          <a:noFill/>
          <a:ln w="38100">
            <a:solidFill>
              <a:srgbClr val="000000"/>
            </a:solidFill>
            <a:round/>
            <a:headEnd type="none" w="med" len="lg"/>
            <a:tailEnd type="none" w="med" len="lg"/>
          </a:ln>
          <a:extLst>
            <a:ext uri="{909E8E84-426E-40DD-AFC4-6F175D3DCCD1}">
              <a14:hiddenFill xmlns:a14="http://schemas.microsoft.com/office/drawing/2010/main">
                <a:noFill/>
              </a14:hiddenFill>
            </a:ext>
          </a:extLst>
        </p:spPr>
        <p:txBody>
          <a:bodyPr lIns="88900" tIns="88900" rIns="88900" bIns="88900"/>
          <a:lstStyle/>
          <a:p>
            <a:pPr fontAlgn="base">
              <a:spcBef>
                <a:spcPct val="0"/>
              </a:spcBef>
              <a:spcAft>
                <a:spcPct val="0"/>
              </a:spcAft>
            </a:pPr>
            <a:endParaRPr lang="en-US" sz="2400">
              <a:solidFill>
                <a:prstClr val="black"/>
              </a:solidFill>
              <a:latin typeface="Arial" panose="020B0604020202020204" pitchFamily="34" charset="0"/>
              <a:cs typeface="Arial" panose="020B0604020202020204" pitchFamily="34" charset="0"/>
            </a:endParaRPr>
          </a:p>
        </p:txBody>
      </p:sp>
      <p:sp>
        <p:nvSpPr>
          <p:cNvPr id="120850" name="Line 74"/>
          <p:cNvSpPr>
            <a:spLocks noChangeShapeType="1"/>
          </p:cNvSpPr>
          <p:nvPr/>
        </p:nvSpPr>
        <p:spPr bwMode="auto">
          <a:xfrm flipV="1">
            <a:off x="2470150" y="2778125"/>
            <a:ext cx="723900" cy="7938"/>
          </a:xfrm>
          <a:prstGeom prst="line">
            <a:avLst/>
          </a:prstGeom>
          <a:noFill/>
          <a:ln w="38100">
            <a:solidFill>
              <a:srgbClr val="000000"/>
            </a:solidFill>
            <a:round/>
            <a:headEnd type="none" w="med" len="lg"/>
            <a:tailEnd type="triangle" w="med" len="lg"/>
          </a:ln>
          <a:extLst>
            <a:ext uri="{909E8E84-426E-40DD-AFC4-6F175D3DCCD1}">
              <a14:hiddenFill xmlns:a14="http://schemas.microsoft.com/office/drawing/2010/main">
                <a:noFill/>
              </a14:hiddenFill>
            </a:ext>
          </a:extLst>
        </p:spPr>
        <p:txBody>
          <a:bodyPr lIns="88900" tIns="88900" rIns="88900" bIns="88900"/>
          <a:lstStyle/>
          <a:p>
            <a:pPr fontAlgn="base">
              <a:spcBef>
                <a:spcPct val="0"/>
              </a:spcBef>
              <a:spcAft>
                <a:spcPct val="0"/>
              </a:spcAft>
            </a:pPr>
            <a:endParaRPr lang="en-US" sz="2400">
              <a:solidFill>
                <a:prstClr val="black"/>
              </a:solidFill>
              <a:latin typeface="Arial" panose="020B0604020202020204" pitchFamily="34" charset="0"/>
              <a:cs typeface="Arial" panose="020B0604020202020204" pitchFamily="34" charset="0"/>
            </a:endParaRPr>
          </a:p>
        </p:txBody>
      </p:sp>
      <p:sp>
        <p:nvSpPr>
          <p:cNvPr id="120851" name="Rectangle 118"/>
          <p:cNvSpPr>
            <a:spLocks noChangeArrowheads="1"/>
          </p:cNvSpPr>
          <p:nvPr/>
        </p:nvSpPr>
        <p:spPr bwMode="auto">
          <a:xfrm>
            <a:off x="656615" y="1066800"/>
            <a:ext cx="1046162" cy="538163"/>
          </a:xfrm>
          <a:prstGeom prst="rect">
            <a:avLst/>
          </a:prstGeom>
          <a:solidFill>
            <a:schemeClr val="accent2"/>
          </a:solidFill>
          <a:ln w="28575">
            <a:solidFill>
              <a:schemeClr val="tx1"/>
            </a:solidFill>
            <a:miter lim="800000"/>
            <a:headEnd type="none" w="med" len="lg"/>
            <a:tailEnd type="none" w="med" len="lg"/>
          </a:ln>
        </p:spPr>
        <p:txBody>
          <a:bodyPr wrap="none" lIns="88900" tIns="88900" rIns="88900" bIns="88900" anchor="ct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pPr>
            <a:r>
              <a:rPr lang="en-US" altLang="en-US">
                <a:solidFill>
                  <a:srgbClr val="000000"/>
                </a:solidFill>
              </a:rPr>
              <a:t>Step 2</a:t>
            </a:r>
          </a:p>
        </p:txBody>
      </p:sp>
    </p:spTree>
    <p:extLst>
      <p:ext uri="{BB962C8B-B14F-4D97-AF65-F5344CB8AC3E}">
        <p14:creationId xmlns:p14="http://schemas.microsoft.com/office/powerpoint/2010/main" val="42251512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Slide Number Placeholder 3"/>
          <p:cNvSpPr>
            <a:spLocks noGrp="1"/>
          </p:cNvSpPr>
          <p:nvPr>
            <p:ph type="sldNum" sz="quarter" idx="12"/>
          </p:nvPr>
        </p:nvSpPr>
        <p:spPr/>
        <p:txBody>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eaLnBrk="1" hangingPunct="1"/>
            <a:fld id="{BD40C9AA-0C16-40D0-A2D8-AD52E2E7EE7C}" type="slidenum">
              <a:rPr lang="en-US" altLang="en-US" sz="1400">
                <a:solidFill>
                  <a:prstClr val="black"/>
                </a:solidFill>
              </a:rPr>
              <a:pPr eaLnBrk="1" hangingPunct="1"/>
              <a:t>23</a:t>
            </a:fld>
            <a:endParaRPr lang="en-US" altLang="en-US" sz="1400">
              <a:solidFill>
                <a:prstClr val="black"/>
              </a:solidFill>
              <a:latin typeface="Times New Roman" panose="02020603050405020304" pitchFamily="18" charset="0"/>
            </a:endParaRPr>
          </a:p>
        </p:txBody>
      </p:sp>
      <p:sp>
        <p:nvSpPr>
          <p:cNvPr id="121871" name="Rectangle 111"/>
          <p:cNvSpPr>
            <a:spLocks noGrp="1" noChangeArrowheads="1"/>
          </p:cNvSpPr>
          <p:nvPr>
            <p:ph type="body" idx="4294967295"/>
          </p:nvPr>
        </p:nvSpPr>
        <p:spPr>
          <a:xfrm>
            <a:off x="2001715" y="361951"/>
            <a:ext cx="9630508" cy="684334"/>
          </a:xfrm>
        </p:spPr>
        <p:txBody>
          <a:bodyPr/>
          <a:lstStyle/>
          <a:p>
            <a:pPr marL="1423988" indent="0">
              <a:buNone/>
            </a:pPr>
            <a:r>
              <a:rPr lang="en-US" altLang="en-US" dirty="0"/>
              <a:t>Write a query to obtain the manager ID of the employee’s manager.</a:t>
            </a:r>
          </a:p>
        </p:txBody>
      </p:sp>
      <p:sp>
        <p:nvSpPr>
          <p:cNvPr id="121875" name="Rectangle 96"/>
          <p:cNvSpPr>
            <a:spLocks noChangeArrowheads="1"/>
          </p:cNvSpPr>
          <p:nvPr/>
        </p:nvSpPr>
        <p:spPr bwMode="auto">
          <a:xfrm>
            <a:off x="753330" y="361951"/>
            <a:ext cx="1046162" cy="538163"/>
          </a:xfrm>
          <a:prstGeom prst="rect">
            <a:avLst/>
          </a:prstGeom>
          <a:solidFill>
            <a:schemeClr val="accent2"/>
          </a:solidFill>
          <a:ln w="28575">
            <a:solidFill>
              <a:schemeClr val="tx1"/>
            </a:solidFill>
            <a:miter lim="800000"/>
            <a:headEnd type="none" w="med" len="lg"/>
            <a:tailEnd type="none" w="med" len="lg"/>
          </a:ln>
        </p:spPr>
        <p:txBody>
          <a:bodyPr wrap="none" lIns="88900" tIns="88900" rIns="88900" bIns="88900" anchor="ct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pPr>
            <a:r>
              <a:rPr lang="en-US" altLang="en-US" dirty="0">
                <a:solidFill>
                  <a:srgbClr val="000000"/>
                </a:solidFill>
              </a:rPr>
              <a:t>Step 2</a:t>
            </a:r>
          </a:p>
        </p:txBody>
      </p:sp>
      <p:sp>
        <p:nvSpPr>
          <p:cNvPr id="3" name="Rectangle 2"/>
          <p:cNvSpPr/>
          <p:nvPr/>
        </p:nvSpPr>
        <p:spPr>
          <a:xfrm>
            <a:off x="1654205" y="1046285"/>
            <a:ext cx="9978017" cy="4893647"/>
          </a:xfrm>
          <a:prstGeom prst="rect">
            <a:avLst/>
          </a:prstGeom>
        </p:spPr>
        <p:txBody>
          <a:bodyPr wrap="square">
            <a:spAutoFit/>
          </a:bodyPr>
          <a:lstStyle/>
          <a:p>
            <a:r>
              <a:rPr lang="en-US" sz="2400" b="1" dirty="0" err="1">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err="1">
                <a:solidFill>
                  <a:srgbClr val="000080"/>
                </a:solidFill>
                <a:latin typeface="Lucida Console" panose="020B0609040504020204" pitchFamily="49" charset="0"/>
              </a:rPr>
              <a:t>sql</a:t>
            </a:r>
            <a:r>
              <a:rPr lang="en-US" sz="2400" dirty="0">
                <a:solidFill>
                  <a:srgbClr val="000000"/>
                </a:solidFill>
                <a:latin typeface="Lucida Console" panose="020B0609040504020204" pitchFamily="49" charset="0"/>
              </a:rPr>
              <a:t>;</a:t>
            </a:r>
          </a:p>
          <a:p>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Manager_ID</a:t>
            </a:r>
            <a:r>
              <a:rPr lang="en-US" sz="2400" dirty="0">
                <a:solidFill>
                  <a:srgbClr val="000000"/>
                </a:solidFill>
                <a:latin typeface="Lucida Console" panose="020B0609040504020204" pitchFamily="49" charset="0"/>
              </a:rPr>
              <a:t> </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orion.Employee_Organization</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as</a:t>
            </a:r>
            <a:r>
              <a:rPr lang="en-US" sz="2400" dirty="0">
                <a:solidFill>
                  <a:srgbClr val="000000"/>
                </a:solidFill>
                <a:latin typeface="Lucida Console" panose="020B0609040504020204" pitchFamily="49" charset="0"/>
              </a:rPr>
              <a:t> o,</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distinct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Employee_ID</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orion.Order_Fact</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as</a:t>
            </a:r>
            <a:r>
              <a:rPr lang="en-US" sz="2400" dirty="0">
                <a:solidFill>
                  <a:srgbClr val="000000"/>
                </a:solidFill>
                <a:latin typeface="Lucida Console" panose="020B0609040504020204" pitchFamily="49" charset="0"/>
              </a:rPr>
              <a:t> o, </a:t>
            </a:r>
          </a:p>
          <a:p>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orion.Product_Dim</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as</a:t>
            </a:r>
            <a:r>
              <a:rPr lang="en-US" sz="2400" dirty="0">
                <a:solidFill>
                  <a:srgbClr val="000000"/>
                </a:solidFill>
                <a:latin typeface="Lucida Console" panose="020B0609040504020204" pitchFamily="49" charset="0"/>
              </a:rPr>
              <a:t> p</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o.Product_ID</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p.Product_ID</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and</a:t>
            </a:r>
            <a:r>
              <a:rPr lang="en-US" sz="2400" dirty="0">
                <a:solidFill>
                  <a:srgbClr val="000000"/>
                </a:solidFill>
                <a:latin typeface="Lucida Console" panose="020B0609040504020204" pitchFamily="49" charset="0"/>
              </a:rPr>
              <a:t> year(</a:t>
            </a:r>
            <a:r>
              <a:rPr lang="en-US" sz="2400" dirty="0" err="1">
                <a:solidFill>
                  <a:srgbClr val="000000"/>
                </a:solidFill>
                <a:latin typeface="Lucida Console" panose="020B0609040504020204" pitchFamily="49" charset="0"/>
              </a:rPr>
              <a:t>Order_Date</a:t>
            </a:r>
            <a:r>
              <a:rPr lang="en-US" sz="2400" dirty="0">
                <a:solidFill>
                  <a:srgbClr val="000000"/>
                </a:solidFill>
                <a:latin typeface="Lucida Console" panose="020B0609040504020204" pitchFamily="49" charset="0"/>
              </a:rPr>
              <a:t>)=</a:t>
            </a:r>
            <a:r>
              <a:rPr lang="en-US" sz="2400" b="1" dirty="0">
                <a:solidFill>
                  <a:srgbClr val="008080"/>
                </a:solidFill>
                <a:latin typeface="Lucida Console" panose="020B0609040504020204" pitchFamily="49" charset="0"/>
              </a:rPr>
              <a:t>2003</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and</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Product_Name</a:t>
            </a:r>
            <a:r>
              <a:rPr lang="en-US" sz="2400" dirty="0">
                <a:solidFill>
                  <a:srgbClr val="000000"/>
                </a:solidFill>
                <a:latin typeface="Lucida Console" panose="020B0609040504020204" pitchFamily="49" charset="0"/>
              </a:rPr>
              <a:t> </a:t>
            </a:r>
          </a:p>
          <a:p>
            <a:r>
              <a:rPr lang="en-US" sz="2400" dirty="0">
                <a:solidFill>
                  <a:srgbClr val="000000"/>
                </a:solidFill>
                <a:latin typeface="Lucida Console" panose="020B0609040504020204" pitchFamily="49" charset="0"/>
              </a:rPr>
              <a:t>               contains </a:t>
            </a:r>
            <a:r>
              <a:rPr lang="en-US" sz="2400" dirty="0">
                <a:solidFill>
                  <a:srgbClr val="800080"/>
                </a:solidFill>
                <a:latin typeface="Lucida Console" panose="020B0609040504020204" pitchFamily="49" charset="0"/>
              </a:rPr>
              <a:t>'Expedition Zero'</a:t>
            </a:r>
            <a:r>
              <a:rPr lang="en-US" sz="2400" dirty="0">
                <a:solidFill>
                  <a:srgbClr val="000000"/>
                </a:solidFill>
                <a:latin typeface="Lucida Console" panose="020B0609040504020204" pitchFamily="49" charset="0"/>
              </a:rPr>
              <a:t> </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and</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Employee_ID</a:t>
            </a:r>
            <a:r>
              <a:rPr lang="en-US" sz="2400" dirty="0">
                <a:solidFill>
                  <a:srgbClr val="000000"/>
                </a:solidFill>
                <a:latin typeface="Lucida Console" panose="020B0609040504020204" pitchFamily="49" charset="0"/>
              </a:rPr>
              <a:t> ne </a:t>
            </a:r>
            <a:r>
              <a:rPr lang="en-US" sz="2400" b="1" dirty="0">
                <a:solidFill>
                  <a:srgbClr val="008080"/>
                </a:solidFill>
                <a:latin typeface="Lucida Console" panose="020B0609040504020204" pitchFamily="49" charset="0"/>
              </a:rPr>
              <a:t>99999999</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as</a:t>
            </a:r>
            <a:r>
              <a:rPr lang="en-US" sz="2400" dirty="0">
                <a:solidFill>
                  <a:srgbClr val="000000"/>
                </a:solidFill>
                <a:latin typeface="Lucida Console" panose="020B0609040504020204" pitchFamily="49" charset="0"/>
              </a:rPr>
              <a:t> ID</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o.Employee_ID</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ID.Employee_ID</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quit</a:t>
            </a:r>
            <a:r>
              <a:rPr lang="en-US" sz="2400" dirty="0">
                <a:solidFill>
                  <a:srgbClr val="000000"/>
                </a:solidFill>
                <a:latin typeface="Lucida Console" panose="020B0609040504020204" pitchFamily="49" charset="0"/>
              </a:rPr>
              <a:t>;</a:t>
            </a:r>
            <a:endParaRPr lang="en-US" sz="2400" dirty="0"/>
          </a:p>
        </p:txBody>
      </p:sp>
    </p:spTree>
    <p:extLst>
      <p:ext uri="{BB962C8B-B14F-4D97-AF65-F5344CB8AC3E}">
        <p14:creationId xmlns:p14="http://schemas.microsoft.com/office/powerpoint/2010/main" val="41517853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7468" name="Group 140"/>
          <p:cNvGraphicFramePr>
            <a:graphicFrameLocks noGrp="1"/>
          </p:cNvGraphicFramePr>
          <p:nvPr>
            <p:ph idx="1"/>
          </p:nvPr>
        </p:nvGraphicFramePr>
        <p:xfrm>
          <a:off x="2395539" y="3763963"/>
          <a:ext cx="1704975" cy="1219200"/>
        </p:xfrm>
        <a:graphic>
          <a:graphicData uri="http://schemas.openxmlformats.org/drawingml/2006/table">
            <a:tbl>
              <a:tblPr/>
              <a:tblGrid>
                <a:gridCol w="1704975">
                  <a:extLst>
                    <a:ext uri="{9D8B030D-6E8A-4147-A177-3AD203B41FA5}">
                      <a16:colId xmlns:a16="http://schemas.microsoft.com/office/drawing/2014/main" val="20000"/>
                    </a:ext>
                  </a:extLst>
                </a:gridCol>
              </a:tblGrid>
              <a:tr h="142875">
                <a:tc>
                  <a:txBody>
                    <a:body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itchFamily="2" charset="2"/>
                        <a:buNone/>
                        <a:tabLst/>
                      </a:pPr>
                      <a:endParaRPr kumimoji="0" lang="en-US" sz="2000" b="1" i="0" u="none" strike="noStrike" cap="none" normalizeH="0" baseline="0" noProof="1">
                        <a:ln>
                          <a:noFill/>
                        </a:ln>
                        <a:solidFill>
                          <a:srgbClr val="000000"/>
                        </a:solidFill>
                        <a:effectLst/>
                        <a:latin typeface="Courier New" pitchFamily="49" charset="0"/>
                      </a:endParaRPr>
                    </a:p>
                  </a:txBody>
                  <a:tcPr marL="0" marR="0" marT="0" marB="0" anchor="ctr" horzOverflow="overflow">
                    <a:lnL cap="flat">
                      <a:noFill/>
                    </a:lnL>
                    <a:lnR cap="flat">
                      <a:noFill/>
                    </a:lnR>
                    <a:lnT cap="flat">
                      <a:noFill/>
                    </a:lnT>
                    <a:lnB w="28575" cap="flat" cmpd="sng" algn="ctr">
                      <a:solidFill>
                        <a:srgbClr val="000000"/>
                      </a:solidFill>
                      <a:prstDash val="solid"/>
                      <a:round/>
                      <a:headEnd type="none" w="med" len="lg"/>
                      <a:tailEnd type="none" w="med" len="lg"/>
                    </a:lnB>
                    <a:lnTlToBr cap="flat">
                      <a:noFill/>
                    </a:lnTlToBr>
                    <a:lnBlToTr cap="flat">
                      <a:noFill/>
                    </a:lnBlToTr>
                    <a:noFill/>
                  </a:tcPr>
                </a:tc>
                <a:extLst>
                  <a:ext uri="{0D108BD9-81ED-4DB2-BD59-A6C34878D82A}">
                    <a16:rowId xmlns:a16="http://schemas.microsoft.com/office/drawing/2014/main" val="10000"/>
                  </a:ext>
                </a:extLst>
              </a:tr>
              <a:tr h="95250">
                <a:tc>
                  <a:txBody>
                    <a:bodyPr/>
                    <a:lstStyle/>
                    <a:p>
                      <a:pPr marL="0" marR="0" lvl="0" indent="0" algn="ctr" defTabSz="914400" rtl="0" eaLnBrk="0" fontAlgn="base" latinLnBrk="0" hangingPunct="0">
                        <a:lnSpc>
                          <a:spcPct val="100000"/>
                        </a:lnSpc>
                        <a:spcBef>
                          <a:spcPct val="20000"/>
                        </a:spcBef>
                        <a:spcAft>
                          <a:spcPct val="0"/>
                        </a:spcAft>
                        <a:buClr>
                          <a:schemeClr val="tx1"/>
                        </a:buClr>
                        <a:buSzTx/>
                        <a:buFont typeface="Monotype Sorts" pitchFamily="2" charset="2"/>
                        <a:buNone/>
                        <a:tabLst/>
                      </a:pPr>
                      <a:r>
                        <a:rPr kumimoji="0" lang="en-US" sz="2000" b="1" i="0" u="none" strike="noStrike" cap="none" normalizeH="0" baseline="0" dirty="0">
                          <a:ln>
                            <a:noFill/>
                          </a:ln>
                          <a:solidFill>
                            <a:srgbClr val="000000"/>
                          </a:solidFill>
                          <a:effectLst/>
                          <a:latin typeface="Courier New" pitchFamily="49" charset="0"/>
                        </a:rPr>
                        <a:t>Manager_ID</a:t>
                      </a:r>
                    </a:p>
                  </a:txBody>
                  <a:tcPr marL="88900" marR="88900" marT="0" marB="0" anchor="ctr" horzOverflow="overflow">
                    <a:lnL w="28575" cap="flat" cmpd="sng" algn="ctr">
                      <a:solidFill>
                        <a:srgbClr val="000000"/>
                      </a:solidFill>
                      <a:prstDash val="solid"/>
                      <a:round/>
                      <a:headEnd type="none" w="med" len="lg"/>
                      <a:tailEnd type="none" w="med" len="lg"/>
                    </a:lnL>
                    <a:lnR w="28575" cap="flat" cmpd="sng" algn="ctr">
                      <a:solidFill>
                        <a:srgbClr val="000000"/>
                      </a:solidFill>
                      <a:prstDash val="solid"/>
                      <a:round/>
                      <a:headEnd type="none" w="med" len="lg"/>
                      <a:tailEnd type="none" w="med" len="lg"/>
                    </a:lnR>
                    <a:lnT w="28575" cap="flat" cmpd="sng" algn="ctr">
                      <a:solidFill>
                        <a:srgbClr val="000000"/>
                      </a:solidFill>
                      <a:prstDash val="solid"/>
                      <a:round/>
                      <a:headEnd type="none" w="med" len="lg"/>
                      <a:tailEnd type="none" w="med" len="lg"/>
                    </a:lnT>
                    <a:lnB w="12700" cap="flat" cmpd="sng" algn="ctr">
                      <a:solidFill>
                        <a:srgbClr val="000000"/>
                      </a:solidFill>
                      <a:prstDash val="solid"/>
                      <a:round/>
                      <a:headEnd type="none" w="med" len="lg"/>
                      <a:tailEnd type="none" w="med" len="lg"/>
                    </a:lnB>
                    <a:lnTlToBr cap="flat">
                      <a:noFill/>
                    </a:lnTlToBr>
                    <a:lnBlToTr cap="flat">
                      <a:noFill/>
                    </a:lnBlToTr>
                    <a:solidFill>
                      <a:srgbClr val="FFCC00"/>
                    </a:solidFill>
                  </a:tcPr>
                </a:tc>
                <a:extLst>
                  <a:ext uri="{0D108BD9-81ED-4DB2-BD59-A6C34878D82A}">
                    <a16:rowId xmlns:a16="http://schemas.microsoft.com/office/drawing/2014/main" val="10001"/>
                  </a:ext>
                </a:extLst>
              </a:tr>
              <a:tr h="95250">
                <a:tc>
                  <a:txBody>
                    <a:bodyPr/>
                    <a:lstStyle/>
                    <a:p>
                      <a:pPr marL="0" marR="0" lvl="0" indent="0" algn="r" defTabSz="914400" rtl="0" eaLnBrk="0" fontAlgn="base" latinLnBrk="0" hangingPunct="0">
                        <a:lnSpc>
                          <a:spcPct val="100000"/>
                        </a:lnSpc>
                        <a:spcBef>
                          <a:spcPct val="20000"/>
                        </a:spcBef>
                        <a:spcAft>
                          <a:spcPct val="0"/>
                        </a:spcAft>
                        <a:buClr>
                          <a:schemeClr val="tx1"/>
                        </a:buClr>
                        <a:buSzTx/>
                        <a:buFont typeface="Monotype Sorts" pitchFamily="2" charset="2"/>
                        <a:buNone/>
                        <a:tabLst/>
                      </a:pPr>
                      <a:r>
                        <a:rPr kumimoji="0" lang="en-US" sz="2000" b="1" i="0" u="none" strike="noStrike" cap="none" normalizeH="0" baseline="0" dirty="0">
                          <a:ln>
                            <a:noFill/>
                          </a:ln>
                          <a:solidFill>
                            <a:srgbClr val="000000"/>
                          </a:solidFill>
                          <a:effectLst/>
                          <a:latin typeface="Courier New" pitchFamily="49" charset="0"/>
                        </a:rPr>
                        <a:t>120145</a:t>
                      </a:r>
                    </a:p>
                  </a:txBody>
                  <a:tcPr marL="88900" marR="88900" marT="0" marB="0" anchor="ctr" horzOverflow="overflow">
                    <a:lnL w="28575" cap="flat" cmpd="sng" algn="ctr">
                      <a:solidFill>
                        <a:srgbClr val="000000"/>
                      </a:solidFill>
                      <a:prstDash val="solid"/>
                      <a:round/>
                      <a:headEnd type="none" w="med" len="lg"/>
                      <a:tailEnd type="none" w="med" len="lg"/>
                    </a:lnL>
                    <a:lnR w="28575" cap="flat" cmpd="sng" algn="ctr">
                      <a:solidFill>
                        <a:srgbClr val="000000"/>
                      </a:solidFill>
                      <a:prstDash val="solid"/>
                      <a:round/>
                      <a:headEnd type="none" w="med" len="lg"/>
                      <a:tailEnd type="none" w="med" len="lg"/>
                    </a:lnR>
                    <a:lnT w="12700" cap="flat" cmpd="sng" algn="ctr">
                      <a:solidFill>
                        <a:srgbClr val="000000"/>
                      </a:solidFill>
                      <a:prstDash val="solid"/>
                      <a:round/>
                      <a:headEnd type="none" w="med" len="lg"/>
                      <a:tailEnd type="none" w="med" len="lg"/>
                    </a:lnT>
                    <a:lnB w="12700" cap="flat" cmpd="sng" algn="ctr">
                      <a:solidFill>
                        <a:srgbClr val="000000"/>
                      </a:solidFill>
                      <a:prstDash val="solid"/>
                      <a:round/>
                      <a:headEnd type="none" w="med" len="lg"/>
                      <a:tailEnd type="none" w="med" len="lg"/>
                    </a:lnB>
                    <a:lnTlToBr cap="flat">
                      <a:noFill/>
                    </a:lnTlToBr>
                    <a:lnBlToTr cap="flat">
                      <a:noFill/>
                    </a:lnBlToTr>
                    <a:solidFill>
                      <a:srgbClr val="FFF2BE"/>
                    </a:solidFill>
                  </a:tcPr>
                </a:tc>
                <a:extLst>
                  <a:ext uri="{0D108BD9-81ED-4DB2-BD59-A6C34878D82A}">
                    <a16:rowId xmlns:a16="http://schemas.microsoft.com/office/drawing/2014/main" val="10002"/>
                  </a:ext>
                </a:extLst>
              </a:tr>
              <a:tr h="95250">
                <a:tc>
                  <a:txBody>
                    <a:bodyPr/>
                    <a:lstStyle/>
                    <a:p>
                      <a:pPr marL="0" marR="0" lvl="0" indent="0" algn="r" defTabSz="914400" rtl="0" eaLnBrk="0" fontAlgn="base" latinLnBrk="0" hangingPunct="0">
                        <a:lnSpc>
                          <a:spcPct val="100000"/>
                        </a:lnSpc>
                        <a:spcBef>
                          <a:spcPct val="20000"/>
                        </a:spcBef>
                        <a:spcAft>
                          <a:spcPct val="0"/>
                        </a:spcAft>
                        <a:buClr>
                          <a:schemeClr val="tx1"/>
                        </a:buClr>
                        <a:buSzTx/>
                        <a:buFont typeface="Monotype Sorts" pitchFamily="2" charset="2"/>
                        <a:buNone/>
                        <a:tabLst/>
                      </a:pPr>
                      <a:r>
                        <a:rPr kumimoji="0" lang="en-US" sz="2000" b="1" i="0" u="none" strike="noStrike" cap="none" normalizeH="0" baseline="0" dirty="0">
                          <a:ln>
                            <a:noFill/>
                          </a:ln>
                          <a:solidFill>
                            <a:srgbClr val="000000"/>
                          </a:solidFill>
                          <a:effectLst/>
                          <a:latin typeface="Courier New" pitchFamily="49" charset="0"/>
                        </a:rPr>
                        <a:t>120732</a:t>
                      </a:r>
                    </a:p>
                  </a:txBody>
                  <a:tcPr marL="88900" marR="88900" marT="0" marB="0" anchor="ctr" horzOverflow="overflow">
                    <a:lnL w="28575" cap="flat" cmpd="sng" algn="ctr">
                      <a:solidFill>
                        <a:srgbClr val="000000"/>
                      </a:solidFill>
                      <a:prstDash val="solid"/>
                      <a:round/>
                      <a:headEnd type="none" w="med" len="lg"/>
                      <a:tailEnd type="none" w="med" len="lg"/>
                    </a:lnL>
                    <a:lnR w="28575" cap="flat" cmpd="sng" algn="ctr">
                      <a:solidFill>
                        <a:srgbClr val="000000"/>
                      </a:solidFill>
                      <a:prstDash val="solid"/>
                      <a:round/>
                      <a:headEnd type="none" w="med" len="lg"/>
                      <a:tailEnd type="none" w="med" len="lg"/>
                    </a:lnR>
                    <a:lnT w="12700" cap="flat" cmpd="sng" algn="ctr">
                      <a:solidFill>
                        <a:srgbClr val="000000"/>
                      </a:solidFill>
                      <a:prstDash val="solid"/>
                      <a:round/>
                      <a:headEnd type="none" w="med" len="lg"/>
                      <a:tailEnd type="none" w="med" len="lg"/>
                    </a:lnT>
                    <a:lnB w="28575" cap="flat" cmpd="sng" algn="ctr">
                      <a:solidFill>
                        <a:srgbClr val="000000"/>
                      </a:solidFill>
                      <a:prstDash val="solid"/>
                      <a:round/>
                      <a:headEnd type="none" w="med" len="lg"/>
                      <a:tailEnd type="none" w="med" len="lg"/>
                    </a:lnB>
                    <a:lnTlToBr cap="flat">
                      <a:noFill/>
                    </a:lnTlToBr>
                    <a:lnBlToTr cap="flat">
                      <a:noFill/>
                    </a:lnBlToTr>
                    <a:solidFill>
                      <a:srgbClr val="FFF2BE"/>
                    </a:solidFill>
                  </a:tcPr>
                </a:tc>
                <a:extLst>
                  <a:ext uri="{0D108BD9-81ED-4DB2-BD59-A6C34878D82A}">
                    <a16:rowId xmlns:a16="http://schemas.microsoft.com/office/drawing/2014/main" val="10003"/>
                  </a:ext>
                </a:extLst>
              </a:tr>
            </a:tbl>
          </a:graphicData>
        </a:graphic>
      </p:graphicFrame>
      <p:sp>
        <p:nvSpPr>
          <p:cNvPr id="32" name="Slide Number Placeholder 3"/>
          <p:cNvSpPr>
            <a:spLocks noGrp="1"/>
          </p:cNvSpPr>
          <p:nvPr>
            <p:ph type="sldNum" sz="quarter" idx="12"/>
          </p:nvPr>
        </p:nvSpPr>
        <p:spPr/>
        <p:txBody>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eaLnBrk="1" hangingPunct="1"/>
            <a:fld id="{4A4F8D32-4F92-4F0C-9436-6DE65332FFF3}" type="slidenum">
              <a:rPr lang="en-US" altLang="en-US" sz="1400">
                <a:solidFill>
                  <a:prstClr val="black"/>
                </a:solidFill>
              </a:rPr>
              <a:pPr eaLnBrk="1" hangingPunct="1"/>
              <a:t>24</a:t>
            </a:fld>
            <a:endParaRPr lang="en-US" altLang="en-US" sz="1400">
              <a:solidFill>
                <a:prstClr val="black"/>
              </a:solidFill>
              <a:latin typeface="Times New Roman" panose="02020603050405020304" pitchFamily="18" charset="0"/>
            </a:endParaRPr>
          </a:p>
        </p:txBody>
      </p:sp>
      <p:sp>
        <p:nvSpPr>
          <p:cNvPr id="128015" name="Rectangle 5"/>
          <p:cNvSpPr>
            <a:spLocks noChangeArrowheads="1"/>
          </p:cNvSpPr>
          <p:nvPr/>
        </p:nvSpPr>
        <p:spPr bwMode="auto">
          <a:xfrm>
            <a:off x="2232026" y="2057401"/>
            <a:ext cx="8270875" cy="1541463"/>
          </a:xfrm>
          <a:prstGeom prst="rect">
            <a:avLst/>
          </a:prstGeom>
          <a:solidFill>
            <a:srgbClr val="FFFFFF"/>
          </a:solidFill>
          <a:ln w="38100">
            <a:solidFill>
              <a:schemeClr val="tx2"/>
            </a:solidFill>
            <a:miter lim="800000"/>
            <a:headEnd type="none" w="sm" len="sm"/>
            <a:tailEnd type="none" w="sm" len="sm"/>
          </a:ln>
        </p:spPr>
        <p:txBody>
          <a:bodyPr lIns="50800" tIns="50800" rIns="50800" bIns="50800">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fontAlgn="base">
              <a:lnSpc>
                <a:spcPct val="85000"/>
              </a:lnSpc>
              <a:spcBef>
                <a:spcPct val="0"/>
              </a:spcBef>
              <a:spcAft>
                <a:spcPct val="0"/>
              </a:spcAft>
            </a:pPr>
            <a:r>
              <a:rPr lang="en-US" altLang="en-US" sz="2200" b="1">
                <a:solidFill>
                  <a:prstClr val="black"/>
                </a:solidFill>
                <a:latin typeface="Courier New" panose="02070309020205020404" pitchFamily="49" charset="0"/>
              </a:rPr>
              <a:t>proc sql;</a:t>
            </a:r>
          </a:p>
          <a:p>
            <a:pPr fontAlgn="base">
              <a:lnSpc>
                <a:spcPct val="85000"/>
              </a:lnSpc>
              <a:spcBef>
                <a:spcPct val="0"/>
              </a:spcBef>
              <a:spcAft>
                <a:spcPct val="0"/>
              </a:spcAft>
            </a:pPr>
            <a:r>
              <a:rPr lang="en-US" altLang="en-US" sz="2200" b="1">
                <a:solidFill>
                  <a:prstClr val="black"/>
                </a:solidFill>
                <a:latin typeface="Courier New" panose="02070309020205020404" pitchFamily="49" charset="0"/>
              </a:rPr>
              <a:t>select Employee_Name format=$25. as Name, City</a:t>
            </a:r>
          </a:p>
          <a:p>
            <a:pPr fontAlgn="base">
              <a:lnSpc>
                <a:spcPct val="85000"/>
              </a:lnSpc>
              <a:spcBef>
                <a:spcPct val="0"/>
              </a:spcBef>
              <a:spcAft>
                <a:spcPct val="0"/>
              </a:spcAft>
            </a:pPr>
            <a:r>
              <a:rPr lang="en-US" altLang="en-US" sz="2200" b="1">
                <a:solidFill>
                  <a:prstClr val="black"/>
                </a:solidFill>
                <a:latin typeface="Courier New" panose="02070309020205020404" pitchFamily="49" charset="0"/>
              </a:rPr>
              <a:t>   from orion.Employee_Addresses</a:t>
            </a:r>
          </a:p>
          <a:p>
            <a:pPr fontAlgn="base">
              <a:lnSpc>
                <a:spcPct val="85000"/>
              </a:lnSpc>
              <a:spcBef>
                <a:spcPct val="0"/>
              </a:spcBef>
              <a:spcAft>
                <a:spcPct val="0"/>
              </a:spcAft>
            </a:pPr>
            <a:r>
              <a:rPr lang="en-US" altLang="en-US" sz="2200" b="1">
                <a:solidFill>
                  <a:prstClr val="black"/>
                </a:solidFill>
                <a:latin typeface="Courier New" panose="02070309020205020404" pitchFamily="49" charset="0"/>
              </a:rPr>
              <a:t>   where Employee_ID in</a:t>
            </a:r>
          </a:p>
          <a:p>
            <a:pPr fontAlgn="base">
              <a:lnSpc>
                <a:spcPct val="85000"/>
              </a:lnSpc>
              <a:spcBef>
                <a:spcPct val="0"/>
              </a:spcBef>
              <a:spcAft>
                <a:spcPct val="0"/>
              </a:spcAft>
            </a:pPr>
            <a:r>
              <a:rPr lang="en-US" altLang="en-US" sz="2200" b="1">
                <a:solidFill>
                  <a:prstClr val="black"/>
                </a:solidFill>
                <a:latin typeface="Courier New" panose="02070309020205020404" pitchFamily="49" charset="0"/>
              </a:rPr>
              <a:t>       (</a:t>
            </a:r>
            <a:r>
              <a:rPr lang="en-US" altLang="en-US" sz="2200" b="1">
                <a:solidFill>
                  <a:srgbClr val="E7E6E6"/>
                </a:solidFill>
                <a:latin typeface="Courier New" panose="02070309020205020404" pitchFamily="49" charset="0"/>
              </a:rPr>
              <a:t>&lt;Step 2 query results&gt;</a:t>
            </a:r>
            <a:r>
              <a:rPr lang="en-US" altLang="en-US" sz="2200" b="1">
                <a:solidFill>
                  <a:prstClr val="black"/>
                </a:solidFill>
                <a:latin typeface="Courier New" panose="02070309020205020404" pitchFamily="49" charset="0"/>
              </a:rPr>
              <a:t>);</a:t>
            </a:r>
          </a:p>
        </p:txBody>
      </p:sp>
      <p:sp>
        <p:nvSpPr>
          <p:cNvPr id="128016" name="Rectangle 115"/>
          <p:cNvSpPr>
            <a:spLocks noChangeArrowheads="1"/>
          </p:cNvSpPr>
          <p:nvPr/>
        </p:nvSpPr>
        <p:spPr bwMode="auto">
          <a:xfrm>
            <a:off x="2344738" y="1162051"/>
            <a:ext cx="1046162" cy="538163"/>
          </a:xfrm>
          <a:prstGeom prst="rect">
            <a:avLst/>
          </a:prstGeom>
          <a:solidFill>
            <a:schemeClr val="accent2"/>
          </a:solidFill>
          <a:ln w="28575">
            <a:solidFill>
              <a:schemeClr val="tx1"/>
            </a:solidFill>
            <a:miter lim="800000"/>
            <a:headEnd type="none" w="med" len="lg"/>
            <a:tailEnd type="none" w="med" len="lg"/>
          </a:ln>
        </p:spPr>
        <p:txBody>
          <a:bodyPr wrap="none" lIns="88900" tIns="88900" rIns="88900" bIns="88900" anchor="ct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pPr>
            <a:r>
              <a:rPr lang="en-US" altLang="en-US">
                <a:solidFill>
                  <a:srgbClr val="000000"/>
                </a:solidFill>
              </a:rPr>
              <a:t>Step 3</a:t>
            </a:r>
          </a:p>
        </p:txBody>
      </p:sp>
      <p:sp>
        <p:nvSpPr>
          <p:cNvPr id="128017" name="Rectangle 10"/>
          <p:cNvSpPr>
            <a:spLocks noChangeArrowheads="1"/>
          </p:cNvSpPr>
          <p:nvPr/>
        </p:nvSpPr>
        <p:spPr bwMode="auto">
          <a:xfrm>
            <a:off x="3505200" y="1066801"/>
            <a:ext cx="6629400" cy="526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pPr>
            <a:r>
              <a:rPr lang="en-US" altLang="en-US" dirty="0">
                <a:solidFill>
                  <a:prstClr val="black"/>
                </a:solidFill>
              </a:rPr>
              <a:t>Write a query to obtain the managers’ names and city information.</a:t>
            </a:r>
          </a:p>
          <a:p>
            <a:pPr fontAlgn="base">
              <a:spcBef>
                <a:spcPct val="0"/>
              </a:spcBef>
              <a:spcAft>
                <a:spcPct val="0"/>
              </a:spcAft>
            </a:pPr>
            <a:endParaRPr lang="en-US" altLang="en-US" dirty="0">
              <a:solidFill>
                <a:prstClr val="black"/>
              </a:solidFill>
            </a:endParaRPr>
          </a:p>
          <a:p>
            <a:pPr fontAlgn="base">
              <a:spcBef>
                <a:spcPct val="0"/>
              </a:spcBef>
              <a:spcAft>
                <a:spcPct val="0"/>
              </a:spcAft>
            </a:pPr>
            <a:endParaRPr lang="en-US" altLang="en-US" dirty="0">
              <a:solidFill>
                <a:prstClr val="black"/>
              </a:solidFill>
            </a:endParaRPr>
          </a:p>
          <a:p>
            <a:pPr fontAlgn="base">
              <a:spcBef>
                <a:spcPct val="0"/>
              </a:spcBef>
              <a:spcAft>
                <a:spcPct val="0"/>
              </a:spcAft>
            </a:pPr>
            <a:endParaRPr lang="en-US" altLang="en-US" dirty="0">
              <a:solidFill>
                <a:prstClr val="black"/>
              </a:solidFill>
            </a:endParaRPr>
          </a:p>
          <a:p>
            <a:pPr fontAlgn="base">
              <a:spcBef>
                <a:spcPct val="0"/>
              </a:spcBef>
              <a:spcAft>
                <a:spcPct val="0"/>
              </a:spcAft>
            </a:pPr>
            <a:endParaRPr lang="en-US" altLang="en-US" dirty="0">
              <a:solidFill>
                <a:prstClr val="black"/>
              </a:solidFill>
            </a:endParaRPr>
          </a:p>
          <a:p>
            <a:pPr fontAlgn="base">
              <a:spcBef>
                <a:spcPct val="0"/>
              </a:spcBef>
              <a:spcAft>
                <a:spcPct val="0"/>
              </a:spcAft>
            </a:pPr>
            <a:endParaRPr lang="en-US" altLang="en-US" dirty="0">
              <a:solidFill>
                <a:prstClr val="black"/>
              </a:solidFill>
            </a:endParaRPr>
          </a:p>
          <a:p>
            <a:pPr fontAlgn="base">
              <a:spcBef>
                <a:spcPct val="0"/>
              </a:spcBef>
              <a:spcAft>
                <a:spcPct val="0"/>
              </a:spcAft>
            </a:pPr>
            <a:endParaRPr lang="en-US" altLang="en-US" dirty="0">
              <a:solidFill>
                <a:prstClr val="black"/>
              </a:solidFill>
            </a:endParaRPr>
          </a:p>
          <a:p>
            <a:pPr fontAlgn="base">
              <a:spcBef>
                <a:spcPct val="0"/>
              </a:spcBef>
              <a:spcAft>
                <a:spcPct val="0"/>
              </a:spcAft>
            </a:pPr>
            <a:endParaRPr lang="en-US" altLang="en-US" dirty="0">
              <a:solidFill>
                <a:prstClr val="black"/>
              </a:solidFill>
            </a:endParaRPr>
          </a:p>
          <a:p>
            <a:pPr fontAlgn="base">
              <a:spcBef>
                <a:spcPct val="0"/>
              </a:spcBef>
              <a:spcAft>
                <a:spcPct val="0"/>
              </a:spcAft>
            </a:pPr>
            <a:endParaRPr lang="en-US" altLang="en-US" dirty="0">
              <a:solidFill>
                <a:prstClr val="black"/>
              </a:solidFill>
            </a:endParaRPr>
          </a:p>
          <a:p>
            <a:pPr fontAlgn="base">
              <a:spcBef>
                <a:spcPct val="0"/>
              </a:spcBef>
              <a:spcAft>
                <a:spcPct val="0"/>
              </a:spcAft>
            </a:pPr>
            <a:endParaRPr lang="en-US" altLang="en-US" dirty="0">
              <a:solidFill>
                <a:prstClr val="black"/>
              </a:solidFill>
            </a:endParaRPr>
          </a:p>
          <a:p>
            <a:pPr fontAlgn="base">
              <a:spcBef>
                <a:spcPct val="0"/>
              </a:spcBef>
              <a:spcAft>
                <a:spcPct val="0"/>
              </a:spcAft>
            </a:pPr>
            <a:endParaRPr lang="en-US" altLang="en-US" dirty="0">
              <a:solidFill>
                <a:prstClr val="black"/>
              </a:solidFill>
            </a:endParaRPr>
          </a:p>
          <a:p>
            <a:pPr fontAlgn="base">
              <a:spcBef>
                <a:spcPct val="0"/>
              </a:spcBef>
              <a:spcAft>
                <a:spcPct val="0"/>
              </a:spcAft>
            </a:pPr>
            <a:endParaRPr lang="en-US" altLang="en-US" dirty="0">
              <a:solidFill>
                <a:prstClr val="black"/>
              </a:solidFill>
            </a:endParaRPr>
          </a:p>
          <a:p>
            <a:pPr fontAlgn="base">
              <a:spcBef>
                <a:spcPct val="0"/>
              </a:spcBef>
              <a:spcAft>
                <a:spcPct val="0"/>
              </a:spcAft>
            </a:pPr>
            <a:endParaRPr lang="en-US" altLang="en-US" dirty="0">
              <a:solidFill>
                <a:prstClr val="black"/>
              </a:solidFill>
            </a:endParaRPr>
          </a:p>
        </p:txBody>
      </p:sp>
      <p:sp>
        <p:nvSpPr>
          <p:cNvPr id="128018" name="Rectangle 15"/>
          <p:cNvSpPr>
            <a:spLocks noChangeArrowheads="1"/>
          </p:cNvSpPr>
          <p:nvPr/>
        </p:nvSpPr>
        <p:spPr bwMode="auto">
          <a:xfrm>
            <a:off x="3505200" y="3298825"/>
            <a:ext cx="22860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round/>
                <a:headEnd/>
                <a:tailEnd/>
              </a14:hiddenLine>
            </a:ext>
          </a:extLst>
        </p:spPr>
        <p:txBody>
          <a:bodyPr lIns="88900" tIns="88900" rIns="88900" bIns="88900"/>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pPr>
            <a:endParaRPr lang="en-US" altLang="en-US">
              <a:solidFill>
                <a:prstClr val="black"/>
              </a:solidFill>
            </a:endParaRPr>
          </a:p>
        </p:txBody>
      </p:sp>
      <p:sp>
        <p:nvSpPr>
          <p:cNvPr id="128019" name="Rectangle 16"/>
          <p:cNvSpPr>
            <a:spLocks noChangeArrowheads="1"/>
          </p:cNvSpPr>
          <p:nvPr/>
        </p:nvSpPr>
        <p:spPr bwMode="auto">
          <a:xfrm>
            <a:off x="3124200" y="4060825"/>
            <a:ext cx="22860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round/>
                <a:headEnd/>
                <a:tailEnd/>
              </a14:hiddenLine>
            </a:ext>
          </a:extLst>
        </p:spPr>
        <p:txBody>
          <a:bodyPr lIns="88900" tIns="88900" rIns="88900" bIns="88900"/>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pPr>
            <a:endParaRPr lang="en-US" altLang="en-US">
              <a:solidFill>
                <a:prstClr val="black"/>
              </a:solidFill>
            </a:endParaRPr>
          </a:p>
        </p:txBody>
      </p:sp>
      <p:cxnSp>
        <p:nvCxnSpPr>
          <p:cNvPr id="128020" name="Elbow Connector 18"/>
          <p:cNvCxnSpPr>
            <a:cxnSpLocks noChangeShapeType="1"/>
            <a:stCxn id="128019" idx="0"/>
            <a:endCxn id="128018" idx="1"/>
          </p:cNvCxnSpPr>
          <p:nvPr/>
        </p:nvCxnSpPr>
        <p:spPr bwMode="auto">
          <a:xfrm rot="5400000" flipH="1" flipV="1">
            <a:off x="3028950" y="3584575"/>
            <a:ext cx="685800" cy="266700"/>
          </a:xfrm>
          <a:prstGeom prst="bentConnector2">
            <a:avLst/>
          </a:prstGeom>
          <a:noFill/>
          <a:ln w="38100" algn="ctr">
            <a:solidFill>
              <a:schemeClr val="tx1"/>
            </a:solidFill>
            <a:round/>
            <a:headEnd/>
            <a:tailEnd type="triangle" w="med" len="lg"/>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1445191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Slide Number Placeholder 3"/>
          <p:cNvSpPr>
            <a:spLocks noGrp="1"/>
          </p:cNvSpPr>
          <p:nvPr>
            <p:ph type="sldNum" sz="quarter" idx="12"/>
          </p:nvPr>
        </p:nvSpPr>
        <p:spPr/>
        <p:txBody>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eaLnBrk="1" hangingPunct="1"/>
            <a:fld id="{E4A800D2-7AD2-4A0E-ABF6-8D45B2D1403A}" type="slidenum">
              <a:rPr lang="en-US" altLang="en-US" sz="1400">
                <a:solidFill>
                  <a:prstClr val="black"/>
                </a:solidFill>
              </a:rPr>
              <a:pPr eaLnBrk="1" hangingPunct="1"/>
              <a:t>25</a:t>
            </a:fld>
            <a:endParaRPr lang="en-US" altLang="en-US" sz="1400">
              <a:solidFill>
                <a:prstClr val="black"/>
              </a:solidFill>
              <a:latin typeface="Times New Roman" panose="02020603050405020304" pitchFamily="18" charset="0"/>
            </a:endParaRPr>
          </a:p>
        </p:txBody>
      </p:sp>
      <p:sp>
        <p:nvSpPr>
          <p:cNvPr id="129040" name="Text Box 3"/>
          <p:cNvSpPr txBox="1">
            <a:spLocks noChangeArrowheads="1"/>
          </p:cNvSpPr>
          <p:nvPr/>
        </p:nvSpPr>
        <p:spPr bwMode="auto">
          <a:xfrm>
            <a:off x="3124201" y="3581400"/>
            <a:ext cx="179601" cy="548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lIns="88900" tIns="88900" rIns="88900" bIns="88900">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pPr>
            <a:endParaRPr lang="en-US" altLang="en-US" noProof="1">
              <a:solidFill>
                <a:prstClr val="black"/>
              </a:solidFill>
              <a:latin typeface="Courier New" panose="02070309020205020404" pitchFamily="49" charset="0"/>
            </a:endParaRPr>
          </a:p>
        </p:txBody>
      </p:sp>
      <p:sp>
        <p:nvSpPr>
          <p:cNvPr id="129042" name="Rectangle 147"/>
          <p:cNvSpPr>
            <a:spLocks noChangeArrowheads="1"/>
          </p:cNvSpPr>
          <p:nvPr/>
        </p:nvSpPr>
        <p:spPr bwMode="auto">
          <a:xfrm>
            <a:off x="605816" y="276959"/>
            <a:ext cx="1011237" cy="538163"/>
          </a:xfrm>
          <a:prstGeom prst="rect">
            <a:avLst/>
          </a:prstGeom>
          <a:solidFill>
            <a:schemeClr val="accent2"/>
          </a:solidFill>
          <a:ln w="28575">
            <a:solidFill>
              <a:schemeClr val="tx1"/>
            </a:solidFill>
            <a:miter lim="800000"/>
            <a:headEnd type="none" w="med" len="lg"/>
            <a:tailEnd type="none" w="med" len="lg"/>
          </a:ln>
        </p:spPr>
        <p:txBody>
          <a:bodyPr wrap="none" lIns="88900" tIns="88900" rIns="88900" bIns="88900" anchor="ct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pPr>
            <a:r>
              <a:rPr lang="en-US" altLang="en-US" dirty="0">
                <a:solidFill>
                  <a:srgbClr val="000000"/>
                </a:solidFill>
              </a:rPr>
              <a:t>Step 3</a:t>
            </a:r>
          </a:p>
        </p:txBody>
      </p:sp>
      <p:sp>
        <p:nvSpPr>
          <p:cNvPr id="4" name="Rectangle 3"/>
          <p:cNvSpPr/>
          <p:nvPr/>
        </p:nvSpPr>
        <p:spPr>
          <a:xfrm>
            <a:off x="2233246" y="276959"/>
            <a:ext cx="9677400" cy="6001643"/>
          </a:xfrm>
          <a:prstGeom prst="rect">
            <a:avLst/>
          </a:prstGeom>
        </p:spPr>
        <p:txBody>
          <a:bodyPr wrap="square">
            <a:spAutoFit/>
          </a:bodyPr>
          <a:lstStyle/>
          <a:p>
            <a:r>
              <a:rPr lang="en-US" sz="2400" b="1" dirty="0" err="1">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err="1">
                <a:solidFill>
                  <a:srgbClr val="000080"/>
                </a:solidFill>
                <a:latin typeface="Lucida Console" panose="020B0609040504020204" pitchFamily="49" charset="0"/>
              </a:rPr>
              <a:t>sql</a:t>
            </a:r>
            <a:r>
              <a:rPr lang="en-US" sz="2400" dirty="0">
                <a:solidFill>
                  <a:srgbClr val="000000"/>
                </a:solidFill>
                <a:latin typeface="Lucida Console" panose="020B0609040504020204" pitchFamily="49" charset="0"/>
              </a:rPr>
              <a:t>;</a:t>
            </a:r>
          </a:p>
          <a:p>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Employee_Name</a:t>
            </a:r>
            <a:r>
              <a:rPr lang="en-US" sz="2400" dirty="0">
                <a:solidFill>
                  <a:srgbClr val="000000"/>
                </a:solidFill>
                <a:latin typeface="Lucida Console" panose="020B0609040504020204" pitchFamily="49" charset="0"/>
              </a:rPr>
              <a:t> format=</a:t>
            </a:r>
            <a:r>
              <a:rPr lang="en-US" sz="2400" dirty="0">
                <a:solidFill>
                  <a:srgbClr val="008080"/>
                </a:solidFill>
                <a:latin typeface="Lucida Console" panose="020B0609040504020204" pitchFamily="49" charset="0"/>
              </a:rPr>
              <a:t>$25.</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as</a:t>
            </a:r>
            <a:r>
              <a:rPr lang="en-US" sz="2400" dirty="0">
                <a:solidFill>
                  <a:srgbClr val="000000"/>
                </a:solidFill>
                <a:latin typeface="Lucida Console" panose="020B0609040504020204" pitchFamily="49" charset="0"/>
              </a:rPr>
              <a:t> Name, City</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orion.Employee_Addresses</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Employee_ID</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in</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Manager_ID</a:t>
            </a:r>
            <a:r>
              <a:rPr lang="en-US" sz="2400" dirty="0">
                <a:solidFill>
                  <a:srgbClr val="000000"/>
                </a:solidFill>
                <a:latin typeface="Lucida Console" panose="020B0609040504020204" pitchFamily="49" charset="0"/>
              </a:rPr>
              <a:t> </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orion.Employee_Organization</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as</a:t>
            </a:r>
            <a:r>
              <a:rPr lang="en-US" sz="2400" dirty="0">
                <a:solidFill>
                  <a:srgbClr val="000000"/>
                </a:solidFill>
                <a:latin typeface="Lucida Console" panose="020B0609040504020204" pitchFamily="49" charset="0"/>
              </a:rPr>
              <a:t> o,</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distinct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Employee_ID</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orion.Order_Fact</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as</a:t>
            </a:r>
            <a:r>
              <a:rPr lang="en-US" sz="2400" dirty="0">
                <a:solidFill>
                  <a:srgbClr val="000000"/>
                </a:solidFill>
                <a:latin typeface="Lucida Console" panose="020B0609040504020204" pitchFamily="49" charset="0"/>
              </a:rPr>
              <a:t> o, </a:t>
            </a:r>
          </a:p>
          <a:p>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orion.Product_Dim</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as</a:t>
            </a:r>
            <a:r>
              <a:rPr lang="en-US" sz="2400" dirty="0">
                <a:solidFill>
                  <a:srgbClr val="000000"/>
                </a:solidFill>
                <a:latin typeface="Lucida Console" panose="020B0609040504020204" pitchFamily="49" charset="0"/>
              </a:rPr>
              <a:t> p</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o.Product_ID</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p.Product_ID</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and</a:t>
            </a:r>
            <a:r>
              <a:rPr lang="en-US" sz="2400" dirty="0">
                <a:solidFill>
                  <a:srgbClr val="000000"/>
                </a:solidFill>
                <a:latin typeface="Lucida Console" panose="020B0609040504020204" pitchFamily="49" charset="0"/>
              </a:rPr>
              <a:t> year(</a:t>
            </a:r>
            <a:r>
              <a:rPr lang="en-US" sz="2400" dirty="0" err="1">
                <a:solidFill>
                  <a:srgbClr val="000000"/>
                </a:solidFill>
                <a:latin typeface="Lucida Console" panose="020B0609040504020204" pitchFamily="49" charset="0"/>
              </a:rPr>
              <a:t>Order_Date</a:t>
            </a:r>
            <a:r>
              <a:rPr lang="en-US" sz="2400" dirty="0">
                <a:solidFill>
                  <a:srgbClr val="000000"/>
                </a:solidFill>
                <a:latin typeface="Lucida Console" panose="020B0609040504020204" pitchFamily="49" charset="0"/>
              </a:rPr>
              <a:t>)=</a:t>
            </a:r>
            <a:r>
              <a:rPr lang="en-US" sz="2400" b="1" dirty="0">
                <a:solidFill>
                  <a:srgbClr val="008080"/>
                </a:solidFill>
                <a:latin typeface="Lucida Console" panose="020B0609040504020204" pitchFamily="49" charset="0"/>
              </a:rPr>
              <a:t>2003</a:t>
            </a:r>
            <a:r>
              <a:rPr lang="en-US" sz="2400" dirty="0">
                <a:solidFill>
                  <a:srgbClr val="000000"/>
                </a:solidFill>
                <a:latin typeface="Lucida Console" panose="020B0609040504020204" pitchFamily="49" charset="0"/>
              </a:rPr>
              <a:t> </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and</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Product_Name</a:t>
            </a:r>
            <a:r>
              <a:rPr lang="en-US" sz="2400" dirty="0">
                <a:solidFill>
                  <a:srgbClr val="000000"/>
                </a:solidFill>
                <a:latin typeface="Lucida Console" panose="020B0609040504020204" pitchFamily="49" charset="0"/>
              </a:rPr>
              <a:t> contains </a:t>
            </a:r>
          </a:p>
          <a:p>
            <a:r>
              <a:rPr lang="en-US" sz="2400" dirty="0">
                <a:solidFill>
                  <a:srgbClr val="000000"/>
                </a:solidFill>
                <a:latin typeface="Lucida Console" panose="020B0609040504020204" pitchFamily="49" charset="0"/>
              </a:rPr>
              <a:t>                   </a:t>
            </a:r>
            <a:r>
              <a:rPr lang="en-US" sz="2400" dirty="0">
                <a:solidFill>
                  <a:srgbClr val="800080"/>
                </a:solidFill>
                <a:latin typeface="Lucida Console" panose="020B0609040504020204" pitchFamily="49" charset="0"/>
              </a:rPr>
              <a:t>'Expedition Zero'</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and</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Employee_ID</a:t>
            </a:r>
            <a:r>
              <a:rPr lang="en-US" sz="2400" dirty="0">
                <a:solidFill>
                  <a:srgbClr val="000000"/>
                </a:solidFill>
                <a:latin typeface="Lucida Console" panose="020B0609040504020204" pitchFamily="49" charset="0"/>
              </a:rPr>
              <a:t> ne </a:t>
            </a:r>
            <a:r>
              <a:rPr lang="en-US" sz="2400" b="1" dirty="0">
                <a:solidFill>
                  <a:srgbClr val="008080"/>
                </a:solidFill>
                <a:latin typeface="Lucida Console" panose="020B0609040504020204" pitchFamily="49" charset="0"/>
              </a:rPr>
              <a:t>99999999</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as</a:t>
            </a:r>
            <a:r>
              <a:rPr lang="en-US" sz="2400" dirty="0">
                <a:solidFill>
                  <a:srgbClr val="000000"/>
                </a:solidFill>
                <a:latin typeface="Lucida Console" panose="020B0609040504020204" pitchFamily="49" charset="0"/>
              </a:rPr>
              <a:t> ID</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o.Employee_ID</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ID.Employee_ID</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quit</a:t>
            </a:r>
            <a:r>
              <a:rPr lang="en-US" sz="2400" dirty="0">
                <a:solidFill>
                  <a:srgbClr val="000000"/>
                </a:solidFill>
                <a:latin typeface="Lucida Console" panose="020B0609040504020204" pitchFamily="49" charset="0"/>
              </a:rPr>
              <a:t>;</a:t>
            </a:r>
            <a:endParaRPr lang="en-US" sz="2400" dirty="0"/>
          </a:p>
        </p:txBody>
      </p:sp>
    </p:spTree>
    <p:extLst>
      <p:ext uri="{BB962C8B-B14F-4D97-AF65-F5344CB8AC3E}">
        <p14:creationId xmlns:p14="http://schemas.microsoft.com/office/powerpoint/2010/main" val="33130824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a:xfrm>
            <a:off x="1014047" y="0"/>
            <a:ext cx="10515600" cy="698742"/>
          </a:xfrm>
        </p:spPr>
        <p:txBody>
          <a:bodyPr/>
          <a:lstStyle/>
          <a:p>
            <a:pPr eaLnBrk="1" hangingPunct="1"/>
            <a:r>
              <a:rPr lang="en-US" altLang="en-US" dirty="0"/>
              <a:t>Coding the Complex Query – A multiway join</a:t>
            </a:r>
          </a:p>
        </p:txBody>
      </p:sp>
      <p:sp>
        <p:nvSpPr>
          <p:cNvPr id="10" name="Slide Number Placeholder 3"/>
          <p:cNvSpPr>
            <a:spLocks noGrp="1"/>
          </p:cNvSpPr>
          <p:nvPr>
            <p:ph type="sldNum" sz="quarter" idx="12"/>
          </p:nvPr>
        </p:nvSpPr>
        <p:spPr/>
        <p:txBody>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eaLnBrk="1" hangingPunct="1"/>
            <a:fld id="{9A3ACDFE-58BD-46B5-B1EE-1BF5530FC988}" type="slidenum">
              <a:rPr lang="en-US" altLang="en-US" sz="1400">
                <a:solidFill>
                  <a:prstClr val="black"/>
                </a:solidFill>
              </a:rPr>
              <a:pPr eaLnBrk="1" hangingPunct="1"/>
              <a:t>26</a:t>
            </a:fld>
            <a:endParaRPr lang="en-US" altLang="en-US" sz="1400">
              <a:solidFill>
                <a:prstClr val="black"/>
              </a:solidFill>
              <a:latin typeface="Times New Roman" panose="02020603050405020304" pitchFamily="18" charset="0"/>
            </a:endParaRPr>
          </a:p>
        </p:txBody>
      </p:sp>
      <p:sp>
        <p:nvSpPr>
          <p:cNvPr id="131077" name="Text Box 5"/>
          <p:cNvSpPr txBox="1">
            <a:spLocks noChangeArrowheads="1"/>
          </p:cNvSpPr>
          <p:nvPr/>
        </p:nvSpPr>
        <p:spPr bwMode="auto">
          <a:xfrm>
            <a:off x="3124201" y="3581400"/>
            <a:ext cx="179601" cy="548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lIns="88900" tIns="88900" rIns="88900" bIns="88900">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pPr>
            <a:endParaRPr lang="en-US" altLang="en-US" noProof="1">
              <a:solidFill>
                <a:prstClr val="black"/>
              </a:solidFill>
              <a:latin typeface="Courier New" panose="02070309020205020404" pitchFamily="49" charset="0"/>
            </a:endParaRPr>
          </a:p>
        </p:txBody>
      </p:sp>
      <p:sp>
        <p:nvSpPr>
          <p:cNvPr id="131078" name="Text Box 7"/>
          <p:cNvSpPr txBox="1">
            <a:spLocks noChangeArrowheads="1"/>
          </p:cNvSpPr>
          <p:nvPr/>
        </p:nvSpPr>
        <p:spPr bwMode="auto">
          <a:xfrm>
            <a:off x="3124201" y="3581400"/>
            <a:ext cx="179601" cy="548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lIns="88900" tIns="88900" rIns="88900" bIns="88900">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pPr>
            <a:endParaRPr lang="en-US" altLang="en-US" noProof="1">
              <a:solidFill>
                <a:prstClr val="black"/>
              </a:solidFill>
              <a:latin typeface="Courier New" panose="02070309020205020404" pitchFamily="49" charset="0"/>
            </a:endParaRPr>
          </a:p>
        </p:txBody>
      </p:sp>
      <p:sp>
        <p:nvSpPr>
          <p:cNvPr id="131079" name="Text Box 9"/>
          <p:cNvSpPr txBox="1">
            <a:spLocks noChangeArrowheads="1"/>
          </p:cNvSpPr>
          <p:nvPr/>
        </p:nvSpPr>
        <p:spPr bwMode="auto">
          <a:xfrm>
            <a:off x="3124201" y="3581400"/>
            <a:ext cx="179601" cy="548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lIns="88900" tIns="88900" rIns="88900" bIns="88900">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pPr>
            <a:endParaRPr lang="en-US" altLang="en-US" noProof="1">
              <a:solidFill>
                <a:prstClr val="black"/>
              </a:solidFill>
              <a:latin typeface="SAS Monospace" panose="020B0609020202020204" pitchFamily="49" charset="0"/>
            </a:endParaRPr>
          </a:p>
        </p:txBody>
      </p:sp>
      <p:sp>
        <p:nvSpPr>
          <p:cNvPr id="131081" name="Text Box 12"/>
          <p:cNvSpPr txBox="1">
            <a:spLocks noChangeArrowheads="1"/>
          </p:cNvSpPr>
          <p:nvPr/>
        </p:nvSpPr>
        <p:spPr bwMode="auto">
          <a:xfrm>
            <a:off x="3124201" y="3581400"/>
            <a:ext cx="179601" cy="548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lIns="88900" tIns="88900" rIns="88900" bIns="88900">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pPr>
            <a:endParaRPr lang="en-US" altLang="en-US" noProof="1">
              <a:solidFill>
                <a:prstClr val="black"/>
              </a:solidFill>
              <a:latin typeface="Courier New" panose="02070309020205020404" pitchFamily="49" charset="0"/>
            </a:endParaRPr>
          </a:p>
        </p:txBody>
      </p:sp>
      <p:sp>
        <p:nvSpPr>
          <p:cNvPr id="3" name="Rectangle 2"/>
          <p:cNvSpPr/>
          <p:nvPr/>
        </p:nvSpPr>
        <p:spPr>
          <a:xfrm>
            <a:off x="597877" y="1413064"/>
            <a:ext cx="11594123" cy="5262979"/>
          </a:xfrm>
          <a:prstGeom prst="rect">
            <a:avLst/>
          </a:prstGeom>
        </p:spPr>
        <p:txBody>
          <a:bodyPr wrap="square">
            <a:spAutoFit/>
          </a:bodyPr>
          <a:lstStyle/>
          <a:p>
            <a:r>
              <a:rPr lang="en-US" sz="2400" b="1" dirty="0" err="1">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err="1">
                <a:solidFill>
                  <a:srgbClr val="000080"/>
                </a:solidFill>
                <a:latin typeface="Lucida Console" panose="020B0609040504020204" pitchFamily="49" charset="0"/>
              </a:rPr>
              <a:t>sql</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distinct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Employee_Name</a:t>
            </a:r>
            <a:r>
              <a:rPr lang="en-US" sz="2400" dirty="0">
                <a:solidFill>
                  <a:srgbClr val="000000"/>
                </a:solidFill>
                <a:latin typeface="Lucida Console" panose="020B0609040504020204" pitchFamily="49" charset="0"/>
              </a:rPr>
              <a:t> format=</a:t>
            </a:r>
            <a:r>
              <a:rPr lang="en-US" sz="2400" dirty="0">
                <a:solidFill>
                  <a:srgbClr val="008080"/>
                </a:solidFill>
                <a:latin typeface="Lucida Console" panose="020B0609040504020204" pitchFamily="49" charset="0"/>
              </a:rPr>
              <a:t>$25.</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as</a:t>
            </a:r>
            <a:r>
              <a:rPr lang="en-US" sz="2400" dirty="0">
                <a:solidFill>
                  <a:srgbClr val="000000"/>
                </a:solidFill>
                <a:latin typeface="Lucida Console" panose="020B0609040504020204" pitchFamily="49" charset="0"/>
              </a:rPr>
              <a:t> Name, City</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orion.Order_Fact</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as</a:t>
            </a:r>
            <a:r>
              <a:rPr lang="en-US" sz="2400" dirty="0">
                <a:solidFill>
                  <a:srgbClr val="000000"/>
                </a:solidFill>
                <a:latin typeface="Lucida Console" panose="020B0609040504020204" pitchFamily="49" charset="0"/>
              </a:rPr>
              <a:t> of,  </a:t>
            </a:r>
          </a:p>
          <a:p>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orion.Product_Dim</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as</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pd</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orion.Employee_Organization</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as</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eo</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orion.Employee_Addresses</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as</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ea</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of.Product_ID</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pd.Product_ID</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and</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of.Employee_ID</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eo.Employee_ID</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and</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ea.Employee_ID</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eo.Manager_ID</a:t>
            </a:r>
            <a:r>
              <a:rPr lang="en-US" sz="2400" dirty="0">
                <a:solidFill>
                  <a:srgbClr val="000000"/>
                </a:solidFill>
                <a:latin typeface="Lucida Console" panose="020B0609040504020204" pitchFamily="49" charset="0"/>
              </a:rPr>
              <a:t> </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and</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Product_Name</a:t>
            </a:r>
            <a:r>
              <a:rPr lang="en-US" sz="2400" dirty="0">
                <a:solidFill>
                  <a:srgbClr val="000000"/>
                </a:solidFill>
                <a:latin typeface="Lucida Console" panose="020B0609040504020204" pitchFamily="49" charset="0"/>
              </a:rPr>
              <a:t> contains </a:t>
            </a:r>
            <a:r>
              <a:rPr lang="en-US" sz="2400" dirty="0">
                <a:solidFill>
                  <a:srgbClr val="800080"/>
                </a:solidFill>
                <a:latin typeface="Lucida Console" panose="020B0609040504020204" pitchFamily="49" charset="0"/>
              </a:rPr>
              <a:t>'Expedition Zero'</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and</a:t>
            </a:r>
            <a:r>
              <a:rPr lang="en-US" sz="2400" dirty="0">
                <a:solidFill>
                  <a:srgbClr val="000000"/>
                </a:solidFill>
                <a:latin typeface="Lucida Console" panose="020B0609040504020204" pitchFamily="49" charset="0"/>
              </a:rPr>
              <a:t> year(</a:t>
            </a:r>
            <a:r>
              <a:rPr lang="en-US" sz="2400" dirty="0" err="1">
                <a:solidFill>
                  <a:srgbClr val="000000"/>
                </a:solidFill>
                <a:latin typeface="Lucida Console" panose="020B0609040504020204" pitchFamily="49" charset="0"/>
              </a:rPr>
              <a:t>Order_Date</a:t>
            </a:r>
            <a:r>
              <a:rPr lang="en-US" sz="2400" dirty="0">
                <a:solidFill>
                  <a:srgbClr val="000000"/>
                </a:solidFill>
                <a:latin typeface="Lucida Console" panose="020B0609040504020204" pitchFamily="49" charset="0"/>
              </a:rPr>
              <a:t>)=</a:t>
            </a:r>
            <a:r>
              <a:rPr lang="en-US" sz="2400" b="1" dirty="0">
                <a:solidFill>
                  <a:srgbClr val="008080"/>
                </a:solidFill>
                <a:latin typeface="Lucida Console" panose="020B0609040504020204" pitchFamily="49" charset="0"/>
              </a:rPr>
              <a:t>2003</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and</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eo.Employee_ID</a:t>
            </a:r>
            <a:r>
              <a:rPr lang="en-US" sz="2400" dirty="0">
                <a:solidFill>
                  <a:srgbClr val="000000"/>
                </a:solidFill>
                <a:latin typeface="Lucida Console" panose="020B0609040504020204" pitchFamily="49" charset="0"/>
              </a:rPr>
              <a:t> ne </a:t>
            </a:r>
            <a:r>
              <a:rPr lang="en-US" sz="2400" b="1" dirty="0">
                <a:solidFill>
                  <a:srgbClr val="008080"/>
                </a:solidFill>
                <a:latin typeface="Lucida Console" panose="020B0609040504020204" pitchFamily="49" charset="0"/>
              </a:rPr>
              <a:t>99999999</a:t>
            </a:r>
            <a:r>
              <a:rPr lang="en-US" sz="2400" dirty="0">
                <a:solidFill>
                  <a:srgbClr val="000000"/>
                </a:solidFill>
                <a:latin typeface="Lucida Console" panose="020B0609040504020204" pitchFamily="49" charset="0"/>
              </a:rPr>
              <a:t>  </a:t>
            </a:r>
          </a:p>
          <a:p>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quit</a:t>
            </a:r>
            <a:r>
              <a:rPr lang="en-US" sz="2400" dirty="0">
                <a:solidFill>
                  <a:srgbClr val="000000"/>
                </a:solidFill>
                <a:latin typeface="Lucida Console" panose="020B0609040504020204" pitchFamily="49" charset="0"/>
              </a:rPr>
              <a:t>;</a:t>
            </a:r>
          </a:p>
        </p:txBody>
      </p:sp>
    </p:spTree>
    <p:custDataLst>
      <p:tags r:id="rId1"/>
    </p:custDataLst>
    <p:extLst>
      <p:ext uri="{BB962C8B-B14F-4D97-AF65-F5344CB8AC3E}">
        <p14:creationId xmlns:p14="http://schemas.microsoft.com/office/powerpoint/2010/main" val="35533792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85367"/>
            <a:ext cx="10515600" cy="1325563"/>
          </a:xfrm>
        </p:spPr>
        <p:txBody>
          <a:bodyPr>
            <a:normAutofit fontScale="90000"/>
          </a:bodyPr>
          <a:lstStyle/>
          <a:p>
            <a:r>
              <a:rPr lang="en-US" sz="3600" b="1" dirty="0">
                <a:latin typeface="+mn-lt"/>
              </a:rPr>
              <a:t>Using the airlines data base, list the names of supervisors for</a:t>
            </a:r>
            <a:br>
              <a:rPr lang="en-US" sz="3600" b="1" dirty="0">
                <a:latin typeface="+mn-lt"/>
              </a:rPr>
            </a:br>
            <a:r>
              <a:rPr lang="en-US" sz="3600" b="1" dirty="0">
                <a:latin typeface="+mn-lt"/>
              </a:rPr>
              <a:t>   the crew on the flight to Copenhagen on March 4, 2000.  </a:t>
            </a:r>
            <a:br>
              <a:rPr lang="en-US" sz="3600" b="1" dirty="0">
                <a:latin typeface="+mn-lt"/>
              </a:rPr>
            </a:br>
            <a:r>
              <a:rPr lang="en-US" sz="3600" b="1" dirty="0">
                <a:latin typeface="+mn-lt"/>
              </a:rPr>
              <a:t>   Supervisors live in the same state as crew and</a:t>
            </a:r>
            <a:br>
              <a:rPr lang="en-US" sz="3600" b="1" dirty="0">
                <a:latin typeface="+mn-lt"/>
              </a:rPr>
            </a:br>
            <a:r>
              <a:rPr lang="en-US" sz="3600" b="1" dirty="0">
                <a:latin typeface="+mn-lt"/>
              </a:rPr>
              <a:t>   there is only one supervisor for each job and category</a:t>
            </a:r>
            <a:endParaRPr lang="en-US" b="1" dirty="0">
              <a:latin typeface="+mn-lt"/>
            </a:endParaRPr>
          </a:p>
        </p:txBody>
      </p:sp>
      <p:sp>
        <p:nvSpPr>
          <p:cNvPr id="3" name="Slide Number Placeholder 2"/>
          <p:cNvSpPr>
            <a:spLocks noGrp="1"/>
          </p:cNvSpPr>
          <p:nvPr>
            <p:ph type="sldNum" sz="quarter" idx="12"/>
          </p:nvPr>
        </p:nvSpPr>
        <p:spPr/>
        <p:txBody>
          <a:bodyPr/>
          <a:lstStyle/>
          <a:p>
            <a:fld id="{AFA11966-E7B9-47C1-B28D-73B1357F3FC6}" type="slidenum">
              <a:rPr lang="en-US" altLang="en-US" smtClean="0">
                <a:solidFill>
                  <a:prstClr val="black">
                    <a:tint val="75000"/>
                  </a:prstClr>
                </a:solidFill>
              </a:rPr>
              <a:pPr/>
              <a:t>27</a:t>
            </a:fld>
            <a:endParaRPr lang="en-US" altLang="en-US">
              <a:solidFill>
                <a:prstClr val="black">
                  <a:tint val="75000"/>
                </a:prstClr>
              </a:solidFill>
              <a:latin typeface="Times New Roman" panose="02020603050405020304" pitchFamily="18" charset="0"/>
            </a:endParaRPr>
          </a:p>
        </p:txBody>
      </p:sp>
    </p:spTree>
    <p:extLst>
      <p:ext uri="{BB962C8B-B14F-4D97-AF65-F5344CB8AC3E}">
        <p14:creationId xmlns:p14="http://schemas.microsoft.com/office/powerpoint/2010/main" val="19648458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FC127F6-BE59-4083-9767-4058B96CA545}" type="slidenum">
              <a:rPr lang="en-US" altLang="en-US" smtClean="0">
                <a:solidFill>
                  <a:prstClr val="black">
                    <a:tint val="75000"/>
                  </a:prstClr>
                </a:solidFill>
              </a:rPr>
              <a:pPr/>
              <a:t>28</a:t>
            </a:fld>
            <a:endParaRPr lang="en-US" altLang="en-US">
              <a:solidFill>
                <a:prstClr val="black">
                  <a:tint val="75000"/>
                </a:prstClr>
              </a:solidFill>
              <a:latin typeface="Times New Roman" panose="02020603050405020304" pitchFamily="18" charset="0"/>
            </a:endParaRPr>
          </a:p>
        </p:txBody>
      </p:sp>
      <p:sp>
        <p:nvSpPr>
          <p:cNvPr id="3" name="Rectangle 2"/>
          <p:cNvSpPr/>
          <p:nvPr/>
        </p:nvSpPr>
        <p:spPr>
          <a:xfrm>
            <a:off x="1828800" y="2474899"/>
            <a:ext cx="8449056" cy="461665"/>
          </a:xfrm>
          <a:prstGeom prst="rect">
            <a:avLst/>
          </a:prstGeom>
        </p:spPr>
        <p:txBody>
          <a:bodyPr wrap="square">
            <a:spAutoFit/>
          </a:bodyPr>
          <a:lstStyle/>
          <a:p>
            <a:r>
              <a:rPr lang="en-US" sz="2400" b="1" dirty="0">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a:solidFill>
                  <a:srgbClr val="000080"/>
                </a:solidFill>
                <a:latin typeface="Lucida Console" panose="020B0609040504020204" pitchFamily="49" charset="0"/>
              </a:rPr>
              <a:t>contents</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data</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train.flightschedule;</a:t>
            </a:r>
            <a:r>
              <a:rPr lang="en-US" sz="2400" b="1" dirty="0" err="1">
                <a:solidFill>
                  <a:srgbClr val="000080"/>
                </a:solidFill>
                <a:latin typeface="Lucida Console" panose="020B0609040504020204" pitchFamily="49" charset="0"/>
              </a:rPr>
              <a:t>run</a:t>
            </a:r>
            <a:r>
              <a:rPr lang="en-US" sz="2400" dirty="0">
                <a:solidFill>
                  <a:srgbClr val="000000"/>
                </a:solidFill>
                <a:latin typeface="Lucida Console" panose="020B0609040504020204" pitchFamily="49" charset="0"/>
              </a:rPr>
              <a:t>;</a:t>
            </a:r>
            <a:endParaRPr lang="en-US" sz="2400" dirty="0"/>
          </a:p>
        </p:txBody>
      </p:sp>
    </p:spTree>
    <p:extLst>
      <p:ext uri="{BB962C8B-B14F-4D97-AF65-F5344CB8AC3E}">
        <p14:creationId xmlns:p14="http://schemas.microsoft.com/office/powerpoint/2010/main" val="40552092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486283" y="31819"/>
            <a:ext cx="7391400" cy="1325563"/>
          </a:xfrm>
        </p:spPr>
        <p:txBody>
          <a:bodyPr>
            <a:normAutofit/>
          </a:bodyPr>
          <a:lstStyle/>
          <a:p>
            <a:r>
              <a:rPr lang="en-US" sz="3600" b="1" dirty="0">
                <a:latin typeface="+mn-lt"/>
              </a:rPr>
              <a:t>Query 1 identify crews for CPH flight</a:t>
            </a:r>
            <a:endParaRPr lang="en-US" b="1" dirty="0">
              <a:latin typeface="+mn-lt"/>
            </a:endParaRPr>
          </a:p>
        </p:txBody>
      </p:sp>
      <p:sp>
        <p:nvSpPr>
          <p:cNvPr id="2" name="Slide Number Placeholder 1"/>
          <p:cNvSpPr>
            <a:spLocks noGrp="1"/>
          </p:cNvSpPr>
          <p:nvPr>
            <p:ph type="sldNum" sz="quarter" idx="12"/>
          </p:nvPr>
        </p:nvSpPr>
        <p:spPr/>
        <p:txBody>
          <a:bodyPr/>
          <a:lstStyle/>
          <a:p>
            <a:fld id="{EFC127F6-BE59-4083-9767-4058B96CA545}" type="slidenum">
              <a:rPr lang="en-US" altLang="en-US" smtClean="0">
                <a:solidFill>
                  <a:prstClr val="black">
                    <a:tint val="75000"/>
                  </a:prstClr>
                </a:solidFill>
              </a:rPr>
              <a:pPr/>
              <a:t>29</a:t>
            </a:fld>
            <a:endParaRPr lang="en-US" altLang="en-US">
              <a:solidFill>
                <a:prstClr val="black">
                  <a:tint val="75000"/>
                </a:prstClr>
              </a:solidFill>
              <a:latin typeface="Times New Roman" panose="02020603050405020304" pitchFamily="18" charset="0"/>
            </a:endParaRPr>
          </a:p>
        </p:txBody>
      </p:sp>
      <p:sp>
        <p:nvSpPr>
          <p:cNvPr id="5" name="Rectangle 4"/>
          <p:cNvSpPr/>
          <p:nvPr/>
        </p:nvSpPr>
        <p:spPr>
          <a:xfrm>
            <a:off x="660073" y="2377375"/>
            <a:ext cx="11043821" cy="1938992"/>
          </a:xfrm>
          <a:prstGeom prst="rect">
            <a:avLst/>
          </a:prstGeom>
        </p:spPr>
        <p:txBody>
          <a:bodyPr wrap="square">
            <a:spAutoFit/>
          </a:bodyPr>
          <a:lstStyle/>
          <a:p>
            <a:r>
              <a:rPr lang="en-US" sz="2400" b="1" dirty="0">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err="1">
                <a:solidFill>
                  <a:srgbClr val="000080"/>
                </a:solidFill>
                <a:latin typeface="Lucida Console" panose="020B0609040504020204" pitchFamily="49" charset="0"/>
              </a:rPr>
              <a:t>sql</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empid</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train.flightschedule</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date=</a:t>
            </a:r>
            <a:r>
              <a:rPr lang="en-US" sz="2400" b="1" dirty="0">
                <a:solidFill>
                  <a:srgbClr val="008080"/>
                </a:solidFill>
                <a:latin typeface="Lucida Console" panose="020B0609040504020204" pitchFamily="49" charset="0"/>
              </a:rPr>
              <a:t>"04mar2000"d</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and</a:t>
            </a:r>
            <a:r>
              <a:rPr lang="en-US" sz="2400" dirty="0">
                <a:solidFill>
                  <a:srgbClr val="000000"/>
                </a:solidFill>
                <a:latin typeface="Lucida Console" panose="020B0609040504020204" pitchFamily="49" charset="0"/>
              </a:rPr>
              <a:t> destination=</a:t>
            </a:r>
            <a:r>
              <a:rPr lang="en-US" sz="2400" dirty="0">
                <a:solidFill>
                  <a:srgbClr val="800080"/>
                </a:solidFill>
                <a:latin typeface="Lucida Console" panose="020B0609040504020204" pitchFamily="49" charset="0"/>
              </a:rPr>
              <a:t>"CPH"</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quit</a:t>
            </a:r>
            <a:r>
              <a:rPr lang="en-US" sz="2400" dirty="0">
                <a:solidFill>
                  <a:srgbClr val="000000"/>
                </a:solidFill>
                <a:latin typeface="Lucida Console" panose="020B0609040504020204" pitchFamily="49" charset="0"/>
              </a:rPr>
              <a:t>;</a:t>
            </a:r>
            <a:endParaRPr lang="en-US" sz="2400" dirty="0"/>
          </a:p>
        </p:txBody>
      </p:sp>
    </p:spTree>
    <p:extLst>
      <p:ext uri="{BB962C8B-B14F-4D97-AF65-F5344CB8AC3E}">
        <p14:creationId xmlns:p14="http://schemas.microsoft.com/office/powerpoint/2010/main" val="12123807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FC127F6-BE59-4083-9767-4058B96CA545}" type="slidenum">
              <a:rPr lang="en-US" altLang="en-US" smtClean="0">
                <a:solidFill>
                  <a:prstClr val="black">
                    <a:tint val="75000"/>
                  </a:prstClr>
                </a:solidFill>
              </a:rPr>
              <a:pPr/>
              <a:t>3</a:t>
            </a:fld>
            <a:endParaRPr lang="en-US" altLang="en-US">
              <a:solidFill>
                <a:prstClr val="black">
                  <a:tint val="75000"/>
                </a:prstClr>
              </a:solidFill>
              <a:latin typeface="Times New Roman" panose="02020603050405020304" pitchFamily="18" charset="0"/>
            </a:endParaRPr>
          </a:p>
        </p:txBody>
      </p:sp>
      <p:sp>
        <p:nvSpPr>
          <p:cNvPr id="3" name="Rectangle 2"/>
          <p:cNvSpPr/>
          <p:nvPr/>
        </p:nvSpPr>
        <p:spPr>
          <a:xfrm>
            <a:off x="1582146" y="1939766"/>
            <a:ext cx="8692662" cy="1746119"/>
          </a:xfrm>
          <a:prstGeom prst="rect">
            <a:avLst/>
          </a:prstGeom>
        </p:spPr>
        <p:txBody>
          <a:bodyPr wrap="square">
            <a:spAutoFit/>
          </a:bodyPr>
          <a:lstStyle/>
          <a:p>
            <a:pPr marL="114300" lvl="1" defTabSz="685800">
              <a:lnSpc>
                <a:spcPct val="90000"/>
              </a:lnSpc>
              <a:spcBef>
                <a:spcPts val="375"/>
              </a:spcBef>
            </a:pPr>
            <a:r>
              <a:rPr lang="en-US" altLang="en-US" sz="2800" dirty="0">
                <a:solidFill>
                  <a:prstClr val="black"/>
                </a:solidFill>
              </a:rPr>
              <a:t>Create and use </a:t>
            </a:r>
            <a:r>
              <a:rPr lang="en-US" altLang="en-US" sz="2800" b="1" dirty="0">
                <a:solidFill>
                  <a:prstClr val="black"/>
                </a:solidFill>
              </a:rPr>
              <a:t>in-line views</a:t>
            </a:r>
            <a:r>
              <a:rPr lang="en-US" altLang="en-US" sz="2800" dirty="0">
                <a:solidFill>
                  <a:prstClr val="black"/>
                </a:solidFill>
              </a:rPr>
              <a:t>.</a:t>
            </a:r>
          </a:p>
          <a:p>
            <a:pPr marL="114300" lvl="1" defTabSz="685800">
              <a:lnSpc>
                <a:spcPct val="90000"/>
              </a:lnSpc>
              <a:spcBef>
                <a:spcPts val="375"/>
              </a:spcBef>
            </a:pPr>
            <a:endParaRPr lang="en-US" altLang="en-US" sz="2800" dirty="0">
              <a:solidFill>
                <a:prstClr val="black"/>
              </a:solidFill>
            </a:endParaRPr>
          </a:p>
          <a:p>
            <a:pPr marL="114300" lvl="1" defTabSz="685800">
              <a:lnSpc>
                <a:spcPct val="90000"/>
              </a:lnSpc>
              <a:spcBef>
                <a:spcPts val="375"/>
              </a:spcBef>
            </a:pPr>
            <a:r>
              <a:rPr lang="en-US" altLang="en-US" sz="2800" dirty="0">
                <a:solidFill>
                  <a:prstClr val="black"/>
                </a:solidFill>
              </a:rPr>
              <a:t>Use </a:t>
            </a:r>
            <a:r>
              <a:rPr lang="en-US" altLang="en-US" sz="2800" b="1" dirty="0">
                <a:solidFill>
                  <a:prstClr val="black"/>
                </a:solidFill>
              </a:rPr>
              <a:t>in-line views </a:t>
            </a:r>
            <a:r>
              <a:rPr lang="en-US" altLang="en-US" sz="2800" dirty="0">
                <a:solidFill>
                  <a:prstClr val="black"/>
                </a:solidFill>
              </a:rPr>
              <a:t>and </a:t>
            </a:r>
            <a:r>
              <a:rPr lang="en-US" altLang="en-US" sz="2800" b="1" dirty="0">
                <a:solidFill>
                  <a:prstClr val="black"/>
                </a:solidFill>
              </a:rPr>
              <a:t>subqueries</a:t>
            </a:r>
            <a:r>
              <a:rPr lang="en-US" altLang="en-US" sz="2800" dirty="0">
                <a:solidFill>
                  <a:prstClr val="black"/>
                </a:solidFill>
              </a:rPr>
              <a:t> to simplify coding </a:t>
            </a:r>
            <a:br>
              <a:rPr lang="en-US" altLang="en-US" sz="2800" dirty="0">
                <a:solidFill>
                  <a:prstClr val="black"/>
                </a:solidFill>
              </a:rPr>
            </a:br>
            <a:endParaRPr lang="en-US" altLang="en-US" sz="2800" dirty="0">
              <a:solidFill>
                <a:prstClr val="black"/>
              </a:solidFill>
            </a:endParaRPr>
          </a:p>
        </p:txBody>
      </p:sp>
    </p:spTree>
    <p:extLst>
      <p:ext uri="{BB962C8B-B14F-4D97-AF65-F5344CB8AC3E}">
        <p14:creationId xmlns:p14="http://schemas.microsoft.com/office/powerpoint/2010/main" val="37720633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a:latin typeface="+mn-lt"/>
              </a:rPr>
              <a:t>Get the job categories and states, make query one a subquery  from </a:t>
            </a:r>
            <a:r>
              <a:rPr lang="en-US" sz="3600" b="1" dirty="0" err="1">
                <a:latin typeface="+mn-lt"/>
              </a:rPr>
              <a:t>staffmaster</a:t>
            </a:r>
            <a:r>
              <a:rPr lang="en-US" sz="3600" b="1" dirty="0">
                <a:latin typeface="+mn-lt"/>
              </a:rPr>
              <a:t> and </a:t>
            </a:r>
            <a:r>
              <a:rPr lang="en-US" sz="3600" b="1" dirty="0" err="1">
                <a:latin typeface="+mn-lt"/>
              </a:rPr>
              <a:t>payrollmaster</a:t>
            </a:r>
            <a:r>
              <a:rPr lang="en-US" sz="3600" b="1" dirty="0">
                <a:latin typeface="+mn-lt"/>
              </a:rPr>
              <a:t> tables</a:t>
            </a:r>
            <a:endParaRPr lang="en-US" b="1" dirty="0">
              <a:latin typeface="+mn-lt"/>
            </a:endParaRPr>
          </a:p>
        </p:txBody>
      </p:sp>
      <p:sp>
        <p:nvSpPr>
          <p:cNvPr id="3" name="Slide Number Placeholder 2"/>
          <p:cNvSpPr>
            <a:spLocks noGrp="1"/>
          </p:cNvSpPr>
          <p:nvPr>
            <p:ph type="sldNum" sz="quarter" idx="12"/>
          </p:nvPr>
        </p:nvSpPr>
        <p:spPr/>
        <p:txBody>
          <a:bodyPr/>
          <a:lstStyle/>
          <a:p>
            <a:fld id="{AFA11966-E7B9-47C1-B28D-73B1357F3FC6}" type="slidenum">
              <a:rPr lang="en-US" altLang="en-US" smtClean="0">
                <a:solidFill>
                  <a:prstClr val="black">
                    <a:tint val="75000"/>
                  </a:prstClr>
                </a:solidFill>
              </a:rPr>
              <a:pPr/>
              <a:t>30</a:t>
            </a:fld>
            <a:endParaRPr lang="en-US" altLang="en-US">
              <a:solidFill>
                <a:prstClr val="black">
                  <a:tint val="75000"/>
                </a:prstClr>
              </a:solidFill>
              <a:latin typeface="Times New Roman" panose="02020603050405020304" pitchFamily="18" charset="0"/>
            </a:endParaRPr>
          </a:p>
        </p:txBody>
      </p:sp>
    </p:spTree>
    <p:extLst>
      <p:ext uri="{BB962C8B-B14F-4D97-AF65-F5344CB8AC3E}">
        <p14:creationId xmlns:p14="http://schemas.microsoft.com/office/powerpoint/2010/main" val="30395739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FC127F6-BE59-4083-9767-4058B96CA545}" type="slidenum">
              <a:rPr lang="en-US" altLang="en-US" smtClean="0">
                <a:solidFill>
                  <a:prstClr val="black">
                    <a:tint val="75000"/>
                  </a:prstClr>
                </a:solidFill>
              </a:rPr>
              <a:pPr/>
              <a:t>31</a:t>
            </a:fld>
            <a:endParaRPr lang="en-US" altLang="en-US">
              <a:solidFill>
                <a:prstClr val="black">
                  <a:tint val="75000"/>
                </a:prstClr>
              </a:solidFill>
              <a:latin typeface="Times New Roman" panose="02020603050405020304" pitchFamily="18" charset="0"/>
            </a:endParaRPr>
          </a:p>
        </p:txBody>
      </p:sp>
      <p:pic>
        <p:nvPicPr>
          <p:cNvPr id="3" name="Picture 2"/>
          <p:cNvPicPr>
            <a:picLocks noChangeAspect="1"/>
          </p:cNvPicPr>
          <p:nvPr/>
        </p:nvPicPr>
        <p:blipFill>
          <a:blip r:embed="rId2"/>
          <a:stretch>
            <a:fillRect/>
          </a:stretch>
        </p:blipFill>
        <p:spPr>
          <a:xfrm>
            <a:off x="337820" y="384810"/>
            <a:ext cx="4953000" cy="419100"/>
          </a:xfrm>
          <a:prstGeom prst="rect">
            <a:avLst/>
          </a:prstGeom>
        </p:spPr>
      </p:pic>
      <p:pic>
        <p:nvPicPr>
          <p:cNvPr id="4" name="Picture 3"/>
          <p:cNvPicPr>
            <a:picLocks noChangeAspect="1"/>
          </p:cNvPicPr>
          <p:nvPr/>
        </p:nvPicPr>
        <p:blipFill>
          <a:blip r:embed="rId3"/>
          <a:stretch>
            <a:fillRect/>
          </a:stretch>
        </p:blipFill>
        <p:spPr>
          <a:xfrm>
            <a:off x="686752" y="803910"/>
            <a:ext cx="3990975" cy="3095625"/>
          </a:xfrm>
          <a:prstGeom prst="rect">
            <a:avLst/>
          </a:prstGeom>
        </p:spPr>
      </p:pic>
      <p:pic>
        <p:nvPicPr>
          <p:cNvPr id="5" name="Picture 4"/>
          <p:cNvPicPr>
            <a:picLocks noChangeAspect="1"/>
          </p:cNvPicPr>
          <p:nvPr/>
        </p:nvPicPr>
        <p:blipFill>
          <a:blip r:embed="rId4"/>
          <a:stretch>
            <a:fillRect/>
          </a:stretch>
        </p:blipFill>
        <p:spPr>
          <a:xfrm>
            <a:off x="5717857" y="384810"/>
            <a:ext cx="4962525" cy="381000"/>
          </a:xfrm>
          <a:prstGeom prst="rect">
            <a:avLst/>
          </a:prstGeom>
        </p:spPr>
      </p:pic>
      <p:pic>
        <p:nvPicPr>
          <p:cNvPr id="6" name="Picture 5"/>
          <p:cNvPicPr>
            <a:picLocks noChangeAspect="1"/>
          </p:cNvPicPr>
          <p:nvPr/>
        </p:nvPicPr>
        <p:blipFill>
          <a:blip r:embed="rId5"/>
          <a:stretch>
            <a:fillRect/>
          </a:stretch>
        </p:blipFill>
        <p:spPr>
          <a:xfrm>
            <a:off x="5813107" y="765810"/>
            <a:ext cx="4467225" cy="3124200"/>
          </a:xfrm>
          <a:prstGeom prst="rect">
            <a:avLst/>
          </a:prstGeom>
        </p:spPr>
      </p:pic>
    </p:spTree>
    <p:extLst>
      <p:ext uri="{BB962C8B-B14F-4D97-AF65-F5344CB8AC3E}">
        <p14:creationId xmlns:p14="http://schemas.microsoft.com/office/powerpoint/2010/main" val="22542234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The first two letters of </a:t>
            </a:r>
            <a:r>
              <a:rPr lang="en-US" dirty="0" err="1">
                <a:latin typeface="+mn-lt"/>
              </a:rPr>
              <a:t>jobcode</a:t>
            </a:r>
            <a:r>
              <a:rPr lang="en-US" dirty="0">
                <a:latin typeface="+mn-lt"/>
              </a:rPr>
              <a:t> contain the job category.</a:t>
            </a:r>
          </a:p>
        </p:txBody>
      </p:sp>
      <p:sp>
        <p:nvSpPr>
          <p:cNvPr id="3" name="Slide Number Placeholder 2"/>
          <p:cNvSpPr>
            <a:spLocks noGrp="1"/>
          </p:cNvSpPr>
          <p:nvPr>
            <p:ph type="sldNum" sz="quarter" idx="12"/>
          </p:nvPr>
        </p:nvSpPr>
        <p:spPr/>
        <p:txBody>
          <a:bodyPr/>
          <a:lstStyle/>
          <a:p>
            <a:fld id="{AFA11966-E7B9-47C1-B28D-73B1357F3FC6}" type="slidenum">
              <a:rPr lang="en-US" altLang="en-US" smtClean="0">
                <a:solidFill>
                  <a:prstClr val="black">
                    <a:tint val="75000"/>
                  </a:prstClr>
                </a:solidFill>
              </a:rPr>
              <a:pPr/>
              <a:t>32</a:t>
            </a:fld>
            <a:endParaRPr lang="en-US" altLang="en-US">
              <a:solidFill>
                <a:prstClr val="black">
                  <a:tint val="75000"/>
                </a:prstClr>
              </a:solidFill>
              <a:latin typeface="Times New Roman" panose="02020603050405020304" pitchFamily="18" charset="0"/>
            </a:endParaRPr>
          </a:p>
        </p:txBody>
      </p:sp>
      <p:sp>
        <p:nvSpPr>
          <p:cNvPr id="5" name="Rectangle 4"/>
          <p:cNvSpPr/>
          <p:nvPr/>
        </p:nvSpPr>
        <p:spPr>
          <a:xfrm>
            <a:off x="981456" y="2255443"/>
            <a:ext cx="9662160" cy="461665"/>
          </a:xfrm>
          <a:prstGeom prst="rect">
            <a:avLst/>
          </a:prstGeom>
        </p:spPr>
        <p:txBody>
          <a:bodyPr wrap="square">
            <a:spAutoFit/>
          </a:bodyPr>
          <a:lstStyle/>
          <a:p>
            <a:r>
              <a:rPr lang="en-US" sz="2400" b="1" dirty="0">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a:solidFill>
                  <a:srgbClr val="000080"/>
                </a:solidFill>
                <a:latin typeface="Lucida Console" panose="020B0609040504020204" pitchFamily="49" charset="0"/>
              </a:rPr>
              <a:t>print</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data</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train.payrollmaster</a:t>
            </a:r>
            <a:r>
              <a:rPr lang="en-US" sz="2400" dirty="0">
                <a:solidFill>
                  <a:srgbClr val="000000"/>
                </a:solidFill>
                <a:latin typeface="Lucida Console" panose="020B0609040504020204" pitchFamily="49" charset="0"/>
              </a:rPr>
              <a:t> (</a:t>
            </a:r>
            <a:r>
              <a:rPr lang="en-US" sz="2400" dirty="0" err="1">
                <a:solidFill>
                  <a:srgbClr val="0000FF"/>
                </a:solidFill>
                <a:latin typeface="Lucida Console" panose="020B0609040504020204" pitchFamily="49" charset="0"/>
              </a:rPr>
              <a:t>obs</a:t>
            </a:r>
            <a:r>
              <a:rPr lang="en-US" sz="2400" dirty="0">
                <a:solidFill>
                  <a:srgbClr val="000000"/>
                </a:solidFill>
                <a:latin typeface="Lucida Console" panose="020B0609040504020204" pitchFamily="49" charset="0"/>
              </a:rPr>
              <a:t>=</a:t>
            </a:r>
            <a:r>
              <a:rPr lang="en-US" sz="2400" b="1" dirty="0">
                <a:solidFill>
                  <a:srgbClr val="008080"/>
                </a:solidFill>
                <a:latin typeface="Lucida Console" panose="020B0609040504020204" pitchFamily="49" charset="0"/>
              </a:rPr>
              <a:t>25</a:t>
            </a:r>
            <a:r>
              <a:rPr lang="en-US" sz="2400" dirty="0">
                <a:solidFill>
                  <a:srgbClr val="000000"/>
                </a:solidFill>
                <a:latin typeface="Lucida Console" panose="020B0609040504020204" pitchFamily="49" charset="0"/>
              </a:rPr>
              <a:t>);</a:t>
            </a:r>
            <a:r>
              <a:rPr lang="en-US" sz="2400" b="1" dirty="0">
                <a:solidFill>
                  <a:srgbClr val="000080"/>
                </a:solidFill>
                <a:latin typeface="Lucida Console" panose="020B0609040504020204" pitchFamily="49" charset="0"/>
              </a:rPr>
              <a:t>run</a:t>
            </a:r>
            <a:r>
              <a:rPr lang="en-US" sz="2400" dirty="0">
                <a:solidFill>
                  <a:srgbClr val="000000"/>
                </a:solidFill>
                <a:latin typeface="Lucida Console" panose="020B0609040504020204" pitchFamily="49" charset="0"/>
              </a:rPr>
              <a:t>;</a:t>
            </a:r>
          </a:p>
        </p:txBody>
      </p:sp>
    </p:spTree>
    <p:extLst>
      <p:ext uri="{BB962C8B-B14F-4D97-AF65-F5344CB8AC3E}">
        <p14:creationId xmlns:p14="http://schemas.microsoft.com/office/powerpoint/2010/main" val="6317210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FC127F6-BE59-4083-9767-4058B96CA545}" type="slidenum">
              <a:rPr lang="en-US" altLang="en-US" smtClean="0">
                <a:solidFill>
                  <a:prstClr val="black">
                    <a:tint val="75000"/>
                  </a:prstClr>
                </a:solidFill>
              </a:rPr>
              <a:pPr/>
              <a:t>33</a:t>
            </a:fld>
            <a:endParaRPr lang="en-US" altLang="en-US">
              <a:solidFill>
                <a:prstClr val="black">
                  <a:tint val="75000"/>
                </a:prstClr>
              </a:solidFill>
              <a:latin typeface="Times New Roman" panose="02020603050405020304" pitchFamily="18" charset="0"/>
            </a:endParaRPr>
          </a:p>
        </p:txBody>
      </p:sp>
      <p:sp>
        <p:nvSpPr>
          <p:cNvPr id="3" name="Rectangle 2"/>
          <p:cNvSpPr/>
          <p:nvPr/>
        </p:nvSpPr>
        <p:spPr>
          <a:xfrm>
            <a:off x="412693" y="1097753"/>
            <a:ext cx="11223653" cy="3785652"/>
          </a:xfrm>
          <a:prstGeom prst="rect">
            <a:avLst/>
          </a:prstGeom>
        </p:spPr>
        <p:txBody>
          <a:bodyPr wrap="square">
            <a:spAutoFit/>
          </a:bodyPr>
          <a:lstStyle/>
          <a:p>
            <a:r>
              <a:rPr lang="en-US" sz="2400" dirty="0">
                <a:solidFill>
                  <a:srgbClr val="008000"/>
                </a:solidFill>
                <a:latin typeface="Lucida Console" panose="020B0609040504020204" pitchFamily="49" charset="0"/>
              </a:rPr>
              <a:t>/*query 2 –get the job categories and states, make query one a subquery */</a:t>
            </a:r>
            <a:endParaRPr lang="en-US" sz="2400" dirty="0">
              <a:solidFill>
                <a:srgbClr val="000000"/>
              </a:solidFill>
              <a:latin typeface="Lucida Console" panose="020B0609040504020204" pitchFamily="49" charset="0"/>
            </a:endParaRPr>
          </a:p>
          <a:p>
            <a:r>
              <a:rPr lang="en-US" sz="2400" b="1" dirty="0" err="1">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err="1">
                <a:solidFill>
                  <a:srgbClr val="000080"/>
                </a:solidFill>
                <a:latin typeface="Lucida Console" panose="020B0609040504020204" pitchFamily="49" charset="0"/>
              </a:rPr>
              <a:t>sql</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substr</a:t>
            </a:r>
            <a:r>
              <a:rPr lang="en-US" sz="2400" dirty="0">
                <a:solidFill>
                  <a:srgbClr val="000000"/>
                </a:solidFill>
                <a:latin typeface="Lucida Console" panose="020B0609040504020204" pitchFamily="49" charset="0"/>
              </a:rPr>
              <a:t>(jobcode,</a:t>
            </a:r>
            <a:r>
              <a:rPr lang="en-US" sz="2400" b="1" dirty="0">
                <a:solidFill>
                  <a:srgbClr val="008080"/>
                </a:solidFill>
                <a:latin typeface="Lucida Console" panose="020B0609040504020204" pitchFamily="49" charset="0"/>
              </a:rPr>
              <a:t>1</a:t>
            </a:r>
            <a:r>
              <a:rPr lang="en-US" sz="2400" dirty="0">
                <a:solidFill>
                  <a:srgbClr val="000000"/>
                </a:solidFill>
                <a:latin typeface="Lucida Console" panose="020B0609040504020204" pitchFamily="49" charset="0"/>
              </a:rPr>
              <a:t>,</a:t>
            </a:r>
            <a:r>
              <a:rPr lang="en-US" sz="2400" b="1" dirty="0">
                <a:solidFill>
                  <a:srgbClr val="008080"/>
                </a:solidFill>
                <a:latin typeface="Lucida Console" panose="020B0609040504020204" pitchFamily="49" charset="0"/>
              </a:rPr>
              <a:t>2</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as</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JobCategory,state</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train.staffmaster</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as</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s,train.payrollmaster</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as</a:t>
            </a:r>
            <a:r>
              <a:rPr lang="en-US" sz="2400" dirty="0">
                <a:solidFill>
                  <a:srgbClr val="000000"/>
                </a:solidFill>
                <a:latin typeface="Lucida Console" panose="020B0609040504020204" pitchFamily="49" charset="0"/>
              </a:rPr>
              <a:t> p</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s.empid</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p.empid</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and</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s.empid</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in</a:t>
            </a:r>
            <a:r>
              <a:rPr lang="en-US" sz="2400" dirty="0">
                <a:solidFill>
                  <a:srgbClr val="000000"/>
                </a:solidFill>
                <a:latin typeface="Lucida Console" panose="020B0609040504020204" pitchFamily="49" charset="0"/>
              </a:rPr>
              <a:t> </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empid</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train.flightschedule</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date=</a:t>
            </a:r>
            <a:r>
              <a:rPr lang="en-US" sz="2400" b="1" dirty="0">
                <a:solidFill>
                  <a:srgbClr val="008080"/>
                </a:solidFill>
                <a:latin typeface="Lucida Console" panose="020B0609040504020204" pitchFamily="49" charset="0"/>
              </a:rPr>
              <a:t>"04mar2000"d</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and</a:t>
            </a:r>
            <a:r>
              <a:rPr lang="en-US" sz="2400" dirty="0">
                <a:solidFill>
                  <a:srgbClr val="000000"/>
                </a:solidFill>
                <a:latin typeface="Lucida Console" panose="020B0609040504020204" pitchFamily="49" charset="0"/>
              </a:rPr>
              <a:t> destination=</a:t>
            </a:r>
            <a:r>
              <a:rPr lang="en-US" sz="2400" dirty="0">
                <a:solidFill>
                  <a:srgbClr val="800080"/>
                </a:solidFill>
                <a:latin typeface="Lucida Console" panose="020B0609040504020204" pitchFamily="49" charset="0"/>
              </a:rPr>
              <a:t>"CPH"</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quit</a:t>
            </a:r>
            <a:r>
              <a:rPr lang="en-US" sz="2400" dirty="0">
                <a:solidFill>
                  <a:srgbClr val="000000"/>
                </a:solidFill>
                <a:latin typeface="Lucida Console" panose="020B0609040504020204" pitchFamily="49" charset="0"/>
              </a:rPr>
              <a:t>;</a:t>
            </a:r>
            <a:endParaRPr lang="en-US" sz="2400" dirty="0"/>
          </a:p>
        </p:txBody>
      </p:sp>
    </p:spTree>
    <p:extLst>
      <p:ext uri="{BB962C8B-B14F-4D97-AF65-F5344CB8AC3E}">
        <p14:creationId xmlns:p14="http://schemas.microsoft.com/office/powerpoint/2010/main" val="281492524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Now find the supervisors on the supervisors file.</a:t>
            </a:r>
          </a:p>
        </p:txBody>
      </p:sp>
      <p:sp>
        <p:nvSpPr>
          <p:cNvPr id="3" name="Slide Number Placeholder 2"/>
          <p:cNvSpPr>
            <a:spLocks noGrp="1"/>
          </p:cNvSpPr>
          <p:nvPr>
            <p:ph type="sldNum" sz="quarter" idx="12"/>
          </p:nvPr>
        </p:nvSpPr>
        <p:spPr/>
        <p:txBody>
          <a:bodyPr/>
          <a:lstStyle/>
          <a:p>
            <a:fld id="{AFA11966-E7B9-47C1-B28D-73B1357F3FC6}" type="slidenum">
              <a:rPr lang="en-US" altLang="en-US" smtClean="0">
                <a:solidFill>
                  <a:prstClr val="black">
                    <a:tint val="75000"/>
                  </a:prstClr>
                </a:solidFill>
              </a:rPr>
              <a:pPr/>
              <a:t>34</a:t>
            </a:fld>
            <a:endParaRPr lang="en-US" altLang="en-US">
              <a:solidFill>
                <a:prstClr val="black">
                  <a:tint val="75000"/>
                </a:prstClr>
              </a:solidFill>
              <a:latin typeface="Times New Roman" panose="02020603050405020304" pitchFamily="18" charset="0"/>
            </a:endParaRPr>
          </a:p>
        </p:txBody>
      </p:sp>
      <p:sp>
        <p:nvSpPr>
          <p:cNvPr id="4" name="Rectangle 3"/>
          <p:cNvSpPr/>
          <p:nvPr/>
        </p:nvSpPr>
        <p:spPr>
          <a:xfrm>
            <a:off x="1621536" y="2438323"/>
            <a:ext cx="8747760" cy="830997"/>
          </a:xfrm>
          <a:prstGeom prst="rect">
            <a:avLst/>
          </a:prstGeom>
        </p:spPr>
        <p:txBody>
          <a:bodyPr wrap="square">
            <a:spAutoFit/>
          </a:bodyPr>
          <a:lstStyle/>
          <a:p>
            <a:r>
              <a:rPr lang="en-US" sz="2400" b="1" dirty="0">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a:solidFill>
                  <a:srgbClr val="000080"/>
                </a:solidFill>
                <a:latin typeface="Lucida Console" panose="020B0609040504020204" pitchFamily="49" charset="0"/>
              </a:rPr>
              <a:t>contents</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data</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train.supervisors;</a:t>
            </a:r>
            <a:r>
              <a:rPr lang="en-US" sz="2400" b="1" dirty="0" err="1">
                <a:solidFill>
                  <a:srgbClr val="000080"/>
                </a:solidFill>
                <a:latin typeface="Lucida Console" panose="020B0609040504020204" pitchFamily="49" charset="0"/>
              </a:rPr>
              <a:t>run</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a:solidFill>
                  <a:srgbClr val="000080"/>
                </a:solidFill>
                <a:latin typeface="Lucida Console" panose="020B0609040504020204" pitchFamily="49" charset="0"/>
              </a:rPr>
              <a:t>print</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data</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train.supervisors;</a:t>
            </a:r>
            <a:r>
              <a:rPr lang="en-US" sz="2400" b="1" dirty="0" err="1">
                <a:solidFill>
                  <a:srgbClr val="000080"/>
                </a:solidFill>
                <a:latin typeface="Lucida Console" panose="020B0609040504020204" pitchFamily="49" charset="0"/>
              </a:rPr>
              <a:t>run</a:t>
            </a:r>
            <a:r>
              <a:rPr lang="en-US" sz="2400" dirty="0">
                <a:solidFill>
                  <a:srgbClr val="000000"/>
                </a:solidFill>
                <a:latin typeface="Lucida Console" panose="020B0609040504020204" pitchFamily="49" charset="0"/>
              </a:rPr>
              <a:t>;</a:t>
            </a:r>
            <a:endParaRPr lang="en-US" sz="2400" dirty="0"/>
          </a:p>
        </p:txBody>
      </p:sp>
    </p:spTree>
    <p:extLst>
      <p:ext uri="{BB962C8B-B14F-4D97-AF65-F5344CB8AC3E}">
        <p14:creationId xmlns:p14="http://schemas.microsoft.com/office/powerpoint/2010/main" val="197872545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FC127F6-BE59-4083-9767-4058B96CA545}" type="slidenum">
              <a:rPr lang="en-US" altLang="en-US" smtClean="0">
                <a:solidFill>
                  <a:prstClr val="black">
                    <a:tint val="75000"/>
                  </a:prstClr>
                </a:solidFill>
              </a:rPr>
              <a:pPr/>
              <a:t>35</a:t>
            </a:fld>
            <a:endParaRPr lang="en-US" altLang="en-US">
              <a:solidFill>
                <a:prstClr val="black">
                  <a:tint val="75000"/>
                </a:prstClr>
              </a:solidFill>
              <a:latin typeface="Times New Roman" panose="02020603050405020304" pitchFamily="18" charset="0"/>
            </a:endParaRPr>
          </a:p>
        </p:txBody>
      </p:sp>
      <p:sp>
        <p:nvSpPr>
          <p:cNvPr id="3" name="Rectangle 2"/>
          <p:cNvSpPr/>
          <p:nvPr/>
        </p:nvSpPr>
        <p:spPr>
          <a:xfrm>
            <a:off x="145657" y="889844"/>
            <a:ext cx="11733451" cy="5262979"/>
          </a:xfrm>
          <a:prstGeom prst="rect">
            <a:avLst/>
          </a:prstGeom>
        </p:spPr>
        <p:txBody>
          <a:bodyPr wrap="square">
            <a:spAutoFit/>
          </a:bodyPr>
          <a:lstStyle/>
          <a:p>
            <a:r>
              <a:rPr lang="en-US" sz="2400" dirty="0">
                <a:solidFill>
                  <a:srgbClr val="008000"/>
                </a:solidFill>
                <a:latin typeface="Lucida Console" panose="020B0609040504020204" pitchFamily="49" charset="0"/>
              </a:rPr>
              <a:t>/*make query 2 an inline view in query 3*/</a:t>
            </a:r>
            <a:endParaRPr lang="en-US" sz="2400" dirty="0">
              <a:solidFill>
                <a:srgbClr val="000000"/>
              </a:solidFill>
              <a:latin typeface="Lucida Console" panose="020B0609040504020204" pitchFamily="49" charset="0"/>
            </a:endParaRPr>
          </a:p>
          <a:p>
            <a:r>
              <a:rPr lang="en-US" sz="2400" b="1" dirty="0" err="1">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err="1">
                <a:solidFill>
                  <a:srgbClr val="000080"/>
                </a:solidFill>
                <a:latin typeface="Lucida Console" panose="020B0609040504020204" pitchFamily="49" charset="0"/>
              </a:rPr>
              <a:t>sql</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empid</a:t>
            </a:r>
            <a:r>
              <a:rPr lang="en-US" sz="2400" dirty="0">
                <a:solidFill>
                  <a:srgbClr val="000000"/>
                </a:solidFill>
                <a:latin typeface="Lucida Console" panose="020B0609040504020204" pitchFamily="49" charset="0"/>
              </a:rPr>
              <a:t>  </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train.supervisors</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as</a:t>
            </a:r>
            <a:r>
              <a:rPr lang="en-US" sz="2400" dirty="0">
                <a:solidFill>
                  <a:srgbClr val="000000"/>
                </a:solidFill>
                <a:latin typeface="Lucida Console" panose="020B0609040504020204" pitchFamily="49" charset="0"/>
              </a:rPr>
              <a:t> m,</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substr</a:t>
            </a:r>
            <a:r>
              <a:rPr lang="en-US" sz="2400" dirty="0">
                <a:solidFill>
                  <a:srgbClr val="000000"/>
                </a:solidFill>
                <a:latin typeface="Lucida Console" panose="020B0609040504020204" pitchFamily="49" charset="0"/>
              </a:rPr>
              <a:t>(jobcode,</a:t>
            </a:r>
            <a:r>
              <a:rPr lang="en-US" sz="2400" b="1" dirty="0">
                <a:solidFill>
                  <a:srgbClr val="008080"/>
                </a:solidFill>
                <a:latin typeface="Lucida Console" panose="020B0609040504020204" pitchFamily="49" charset="0"/>
              </a:rPr>
              <a:t>1</a:t>
            </a:r>
            <a:r>
              <a:rPr lang="en-US" sz="2400" dirty="0">
                <a:solidFill>
                  <a:srgbClr val="000000"/>
                </a:solidFill>
                <a:latin typeface="Lucida Console" panose="020B0609040504020204" pitchFamily="49" charset="0"/>
              </a:rPr>
              <a:t>,</a:t>
            </a:r>
            <a:r>
              <a:rPr lang="en-US" sz="2400" b="1" dirty="0">
                <a:solidFill>
                  <a:srgbClr val="008080"/>
                </a:solidFill>
                <a:latin typeface="Lucida Console" panose="020B0609040504020204" pitchFamily="49" charset="0"/>
              </a:rPr>
              <a:t>2</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as</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JobCategory,state</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train.staffmaster</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as</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s,train.payrollmaster</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as</a:t>
            </a:r>
            <a:r>
              <a:rPr lang="en-US" sz="2400" dirty="0">
                <a:solidFill>
                  <a:srgbClr val="000000"/>
                </a:solidFill>
                <a:latin typeface="Lucida Console" panose="020B0609040504020204" pitchFamily="49" charset="0"/>
              </a:rPr>
              <a:t> p</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s.empid</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p.empid</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and</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s.empid</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in</a:t>
            </a:r>
            <a:r>
              <a:rPr lang="en-US" sz="2400" dirty="0">
                <a:solidFill>
                  <a:srgbClr val="000000"/>
                </a:solidFill>
                <a:latin typeface="Lucida Console" panose="020B0609040504020204" pitchFamily="49" charset="0"/>
              </a:rPr>
              <a:t> </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empid</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train.flightschedule</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date=</a:t>
            </a:r>
            <a:r>
              <a:rPr lang="en-US" sz="2400" b="1" dirty="0">
                <a:solidFill>
                  <a:srgbClr val="008080"/>
                </a:solidFill>
                <a:latin typeface="Lucida Console" panose="020B0609040504020204" pitchFamily="49" charset="0"/>
              </a:rPr>
              <a:t>"04mar2000"d</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and</a:t>
            </a:r>
            <a:r>
              <a:rPr lang="en-US" sz="2400" dirty="0">
                <a:solidFill>
                  <a:srgbClr val="000000"/>
                </a:solidFill>
                <a:latin typeface="Lucida Console" panose="020B0609040504020204" pitchFamily="49" charset="0"/>
              </a:rPr>
              <a:t> destination=</a:t>
            </a:r>
            <a:r>
              <a:rPr lang="en-US" sz="2400" dirty="0">
                <a:solidFill>
                  <a:srgbClr val="800080"/>
                </a:solidFill>
                <a:latin typeface="Lucida Console" panose="020B0609040504020204" pitchFamily="49" charset="0"/>
              </a:rPr>
              <a:t>"CPH"</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as</a:t>
            </a:r>
            <a:r>
              <a:rPr lang="en-US" sz="2400" dirty="0">
                <a:solidFill>
                  <a:srgbClr val="000000"/>
                </a:solidFill>
                <a:latin typeface="Lucida Console" panose="020B0609040504020204" pitchFamily="49" charset="0"/>
              </a:rPr>
              <a:t> c</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m.jobcategory</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c.jobcategory</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and</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m.state</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c.state</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quit</a:t>
            </a:r>
            <a:r>
              <a:rPr lang="en-US" sz="2400" dirty="0">
                <a:solidFill>
                  <a:srgbClr val="000000"/>
                </a:solidFill>
                <a:latin typeface="Lucida Console" panose="020B0609040504020204" pitchFamily="49" charset="0"/>
              </a:rPr>
              <a:t>;</a:t>
            </a:r>
            <a:endParaRPr lang="en-US" sz="2400" dirty="0"/>
          </a:p>
        </p:txBody>
      </p:sp>
    </p:spTree>
    <p:extLst>
      <p:ext uri="{BB962C8B-B14F-4D97-AF65-F5344CB8AC3E}">
        <p14:creationId xmlns:p14="http://schemas.microsoft.com/office/powerpoint/2010/main" val="339049954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FC127F6-BE59-4083-9767-4058B96CA545}" type="slidenum">
              <a:rPr lang="en-US" altLang="en-US" smtClean="0">
                <a:solidFill>
                  <a:prstClr val="black">
                    <a:tint val="75000"/>
                  </a:prstClr>
                </a:solidFill>
              </a:rPr>
              <a:pPr/>
              <a:t>36</a:t>
            </a:fld>
            <a:endParaRPr lang="en-US" altLang="en-US">
              <a:solidFill>
                <a:prstClr val="black">
                  <a:tint val="75000"/>
                </a:prstClr>
              </a:solidFill>
              <a:latin typeface="Times New Roman" panose="02020603050405020304" pitchFamily="18" charset="0"/>
            </a:endParaRPr>
          </a:p>
        </p:txBody>
      </p:sp>
      <p:sp>
        <p:nvSpPr>
          <p:cNvPr id="3" name="Rectangle 2"/>
          <p:cNvSpPr/>
          <p:nvPr/>
        </p:nvSpPr>
        <p:spPr>
          <a:xfrm>
            <a:off x="275129" y="335846"/>
            <a:ext cx="11725359" cy="6370975"/>
          </a:xfrm>
          <a:prstGeom prst="rect">
            <a:avLst/>
          </a:prstGeom>
        </p:spPr>
        <p:txBody>
          <a:bodyPr wrap="square">
            <a:spAutoFit/>
          </a:bodyPr>
          <a:lstStyle/>
          <a:p>
            <a:r>
              <a:rPr lang="en-US" sz="2400" dirty="0">
                <a:solidFill>
                  <a:srgbClr val="008000"/>
                </a:solidFill>
                <a:latin typeface="Lucida Console" panose="020B0609040504020204" pitchFamily="49" charset="0"/>
              </a:rPr>
              <a:t>/*make query 3 a subquery to query 4 to get names*/</a:t>
            </a:r>
            <a:endParaRPr lang="en-US" sz="2400" dirty="0">
              <a:solidFill>
                <a:srgbClr val="000000"/>
              </a:solidFill>
              <a:latin typeface="Lucida Console" panose="020B0609040504020204" pitchFamily="49" charset="0"/>
            </a:endParaRPr>
          </a:p>
          <a:p>
            <a:r>
              <a:rPr lang="en-US" sz="2400" b="1" dirty="0" err="1">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err="1">
                <a:solidFill>
                  <a:srgbClr val="000080"/>
                </a:solidFill>
                <a:latin typeface="Lucida Console" panose="020B0609040504020204" pitchFamily="49" charset="0"/>
              </a:rPr>
              <a:t>sql</a:t>
            </a:r>
            <a:r>
              <a:rPr lang="en-US" sz="2400" dirty="0">
                <a:solidFill>
                  <a:srgbClr val="000000"/>
                </a:solidFill>
                <a:latin typeface="Lucida Console" panose="020B0609040504020204" pitchFamily="49" charset="0"/>
              </a:rPr>
              <a:t>; </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firstname,lastname</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train.staffmaster</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empid</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in</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empid</a:t>
            </a:r>
            <a:r>
              <a:rPr lang="en-US" sz="2400" dirty="0">
                <a:solidFill>
                  <a:srgbClr val="000000"/>
                </a:solidFill>
                <a:latin typeface="Lucida Console" panose="020B0609040504020204" pitchFamily="49" charset="0"/>
              </a:rPr>
              <a:t>  </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train.supervisors</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as</a:t>
            </a:r>
            <a:r>
              <a:rPr lang="en-US" sz="2400" dirty="0">
                <a:solidFill>
                  <a:srgbClr val="000000"/>
                </a:solidFill>
                <a:latin typeface="Lucida Console" panose="020B0609040504020204" pitchFamily="49" charset="0"/>
              </a:rPr>
              <a:t> m,</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substr</a:t>
            </a:r>
            <a:r>
              <a:rPr lang="en-US" sz="2400" dirty="0">
                <a:solidFill>
                  <a:srgbClr val="000000"/>
                </a:solidFill>
                <a:latin typeface="Lucida Console" panose="020B0609040504020204" pitchFamily="49" charset="0"/>
              </a:rPr>
              <a:t>(jobcode,</a:t>
            </a:r>
            <a:r>
              <a:rPr lang="en-US" sz="2400" b="1" dirty="0">
                <a:solidFill>
                  <a:srgbClr val="008080"/>
                </a:solidFill>
                <a:latin typeface="Lucida Console" panose="020B0609040504020204" pitchFamily="49" charset="0"/>
              </a:rPr>
              <a:t>1</a:t>
            </a:r>
            <a:r>
              <a:rPr lang="en-US" sz="2400" dirty="0">
                <a:solidFill>
                  <a:srgbClr val="000000"/>
                </a:solidFill>
                <a:latin typeface="Lucida Console" panose="020B0609040504020204" pitchFamily="49" charset="0"/>
              </a:rPr>
              <a:t>,</a:t>
            </a:r>
            <a:r>
              <a:rPr lang="en-US" sz="2400" b="1" dirty="0">
                <a:solidFill>
                  <a:srgbClr val="008080"/>
                </a:solidFill>
                <a:latin typeface="Lucida Console" panose="020B0609040504020204" pitchFamily="49" charset="0"/>
              </a:rPr>
              <a:t>2</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as</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JobCategory,state</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train.staffmaster</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as</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s,train.payrollmaster</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as</a:t>
            </a:r>
            <a:r>
              <a:rPr lang="en-US" sz="2400" dirty="0">
                <a:solidFill>
                  <a:srgbClr val="000000"/>
                </a:solidFill>
                <a:latin typeface="Lucida Console" panose="020B0609040504020204" pitchFamily="49" charset="0"/>
              </a:rPr>
              <a:t> p</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s.empid</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p.empid</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and</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s.empid</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in</a:t>
            </a:r>
            <a:r>
              <a:rPr lang="en-US" sz="2400" dirty="0">
                <a:solidFill>
                  <a:srgbClr val="000000"/>
                </a:solidFill>
                <a:latin typeface="Lucida Console" panose="020B0609040504020204" pitchFamily="49" charset="0"/>
              </a:rPr>
              <a:t> </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empid</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train.flightschedule</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date=</a:t>
            </a:r>
            <a:r>
              <a:rPr lang="en-US" sz="2400" b="1" dirty="0">
                <a:solidFill>
                  <a:srgbClr val="008080"/>
                </a:solidFill>
                <a:latin typeface="Lucida Console" panose="020B0609040504020204" pitchFamily="49" charset="0"/>
              </a:rPr>
              <a:t>"04mar2000"d</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and</a:t>
            </a:r>
            <a:r>
              <a:rPr lang="en-US" sz="2400" dirty="0">
                <a:solidFill>
                  <a:srgbClr val="000000"/>
                </a:solidFill>
                <a:latin typeface="Lucida Console" panose="020B0609040504020204" pitchFamily="49" charset="0"/>
              </a:rPr>
              <a:t> destination=</a:t>
            </a:r>
            <a:r>
              <a:rPr lang="en-US" sz="2400" dirty="0">
                <a:solidFill>
                  <a:srgbClr val="800080"/>
                </a:solidFill>
                <a:latin typeface="Lucida Console" panose="020B0609040504020204" pitchFamily="49" charset="0"/>
              </a:rPr>
              <a:t>"CPH"</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as</a:t>
            </a:r>
            <a:r>
              <a:rPr lang="en-US" sz="2400" dirty="0">
                <a:solidFill>
                  <a:srgbClr val="000000"/>
                </a:solidFill>
                <a:latin typeface="Lucida Console" panose="020B0609040504020204" pitchFamily="49" charset="0"/>
              </a:rPr>
              <a:t> c</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m.jobcategory</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c.jobcategory</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and</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m.state</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c.state</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quit</a:t>
            </a:r>
            <a:r>
              <a:rPr lang="en-US" sz="2400" dirty="0">
                <a:solidFill>
                  <a:srgbClr val="000000"/>
                </a:solidFill>
                <a:latin typeface="Lucida Console" panose="020B0609040504020204" pitchFamily="49" charset="0"/>
              </a:rPr>
              <a:t>;</a:t>
            </a:r>
          </a:p>
        </p:txBody>
      </p:sp>
    </p:spTree>
    <p:extLst>
      <p:ext uri="{BB962C8B-B14F-4D97-AF65-F5344CB8AC3E}">
        <p14:creationId xmlns:p14="http://schemas.microsoft.com/office/powerpoint/2010/main" val="342582177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FC127F6-BE59-4083-9767-4058B96CA545}" type="slidenum">
              <a:rPr lang="en-US" altLang="en-US" smtClean="0">
                <a:solidFill>
                  <a:prstClr val="black">
                    <a:tint val="75000"/>
                  </a:prstClr>
                </a:solidFill>
              </a:rPr>
              <a:pPr/>
              <a:t>37</a:t>
            </a:fld>
            <a:endParaRPr lang="en-US" altLang="en-US">
              <a:solidFill>
                <a:prstClr val="black">
                  <a:tint val="75000"/>
                </a:prstClr>
              </a:solidFill>
              <a:latin typeface="Times New Roman" panose="02020603050405020304" pitchFamily="18" charset="0"/>
            </a:endParaRPr>
          </a:p>
        </p:txBody>
      </p:sp>
      <p:sp>
        <p:nvSpPr>
          <p:cNvPr id="4" name="Rectangle 3"/>
          <p:cNvSpPr/>
          <p:nvPr/>
        </p:nvSpPr>
        <p:spPr>
          <a:xfrm>
            <a:off x="257767" y="449582"/>
            <a:ext cx="10851420" cy="3046988"/>
          </a:xfrm>
          <a:prstGeom prst="rect">
            <a:avLst/>
          </a:prstGeom>
        </p:spPr>
        <p:txBody>
          <a:bodyPr wrap="square">
            <a:spAutoFit/>
          </a:bodyPr>
          <a:lstStyle/>
          <a:p>
            <a:r>
              <a:rPr lang="en-US" sz="2400" dirty="0">
                <a:solidFill>
                  <a:srgbClr val="008000"/>
                </a:solidFill>
                <a:latin typeface="Lucida Console" panose="020B0609040504020204" pitchFamily="49" charset="0"/>
              </a:rPr>
              <a:t>/*use traditional </a:t>
            </a:r>
            <a:r>
              <a:rPr lang="en-US" sz="2400" dirty="0" err="1">
                <a:solidFill>
                  <a:srgbClr val="008000"/>
                </a:solidFill>
                <a:latin typeface="Lucida Console" panose="020B0609040504020204" pitchFamily="49" charset="0"/>
              </a:rPr>
              <a:t>sas</a:t>
            </a:r>
            <a:r>
              <a:rPr lang="en-US" sz="2400" dirty="0">
                <a:solidFill>
                  <a:srgbClr val="008000"/>
                </a:solidFill>
                <a:latin typeface="Lucida Console" panose="020B0609040504020204" pitchFamily="49" charset="0"/>
              </a:rPr>
              <a:t> programming*/</a:t>
            </a:r>
            <a:endParaRPr lang="en-US" sz="2400" dirty="0">
              <a:solidFill>
                <a:srgbClr val="000000"/>
              </a:solidFill>
              <a:latin typeface="Lucida Console" panose="020B0609040504020204" pitchFamily="49" charset="0"/>
            </a:endParaRPr>
          </a:p>
          <a:p>
            <a:r>
              <a:rPr lang="en-US" sz="2400" dirty="0">
                <a:solidFill>
                  <a:srgbClr val="008000"/>
                </a:solidFill>
                <a:latin typeface="Lucida Console" panose="020B0609040504020204" pitchFamily="49" charset="0"/>
              </a:rPr>
              <a:t>/*find the crew*/</a:t>
            </a:r>
            <a:endParaRPr lang="en-US" sz="2400" dirty="0">
              <a:solidFill>
                <a:srgbClr val="000000"/>
              </a:solidFill>
              <a:latin typeface="Lucida Console" panose="020B0609040504020204" pitchFamily="49" charset="0"/>
            </a:endParaRPr>
          </a:p>
          <a:p>
            <a:r>
              <a:rPr lang="en-US" sz="2400" b="1" dirty="0" err="1">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a:solidFill>
                  <a:srgbClr val="000080"/>
                </a:solidFill>
                <a:latin typeface="Lucida Console" panose="020B0609040504020204" pitchFamily="49" charset="0"/>
              </a:rPr>
              <a:t>sort</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data</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train.flightschedule</a:t>
            </a:r>
            <a:r>
              <a:rPr lang="en-US" sz="2400" dirty="0">
                <a:solidFill>
                  <a:srgbClr val="000000"/>
                </a:solidFill>
                <a:latin typeface="Lucida Console" panose="020B0609040504020204" pitchFamily="49" charset="0"/>
              </a:rPr>
              <a:t> (drop=</a:t>
            </a:r>
            <a:r>
              <a:rPr lang="en-US" sz="2400" dirty="0" err="1">
                <a:solidFill>
                  <a:srgbClr val="000000"/>
                </a:solidFill>
                <a:latin typeface="Lucida Console" panose="020B0609040504020204" pitchFamily="49" charset="0"/>
              </a:rPr>
              <a:t>flightnumber</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out</a:t>
            </a:r>
            <a:r>
              <a:rPr lang="en-US" sz="2400" dirty="0">
                <a:solidFill>
                  <a:srgbClr val="000000"/>
                </a:solidFill>
                <a:latin typeface="Lucida Console" panose="020B0609040504020204" pitchFamily="49" charset="0"/>
              </a:rPr>
              <a:t>=crew (keep=</a:t>
            </a:r>
            <a:r>
              <a:rPr lang="en-US" sz="2400" dirty="0" err="1">
                <a:solidFill>
                  <a:srgbClr val="000000"/>
                </a:solidFill>
                <a:latin typeface="Lucida Console" panose="020B0609040504020204" pitchFamily="49" charset="0"/>
              </a:rPr>
              <a:t>empid</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destination=</a:t>
            </a:r>
            <a:r>
              <a:rPr lang="en-US" sz="2400" dirty="0">
                <a:solidFill>
                  <a:srgbClr val="800080"/>
                </a:solidFill>
                <a:latin typeface="Lucida Console" panose="020B0609040504020204" pitchFamily="49" charset="0"/>
              </a:rPr>
              <a:t>"CPH"</a:t>
            </a:r>
            <a:r>
              <a:rPr lang="en-US" sz="2400" dirty="0">
                <a:solidFill>
                  <a:srgbClr val="000000"/>
                </a:solidFill>
                <a:latin typeface="Lucida Console" panose="020B0609040504020204" pitchFamily="49" charset="0"/>
              </a:rPr>
              <a:t> and</a:t>
            </a:r>
          </a:p>
          <a:p>
            <a:r>
              <a:rPr lang="en-US" sz="2400" dirty="0">
                <a:solidFill>
                  <a:srgbClr val="000000"/>
                </a:solidFill>
                <a:latin typeface="Lucida Console" panose="020B0609040504020204" pitchFamily="49" charset="0"/>
              </a:rPr>
              <a:t>	      date=</a:t>
            </a:r>
            <a:r>
              <a:rPr lang="en-US" sz="2400" b="1" dirty="0">
                <a:solidFill>
                  <a:srgbClr val="008080"/>
                </a:solidFill>
                <a:latin typeface="Lucida Console" panose="020B0609040504020204" pitchFamily="49" charset="0"/>
              </a:rPr>
              <a:t>"04mar2000"d</a:t>
            </a:r>
            <a:r>
              <a:rPr lang="en-US" sz="2400" dirty="0">
                <a:solidFill>
                  <a:srgbClr val="000000"/>
                </a:solidFill>
                <a:latin typeface="Lucida Console" panose="020B0609040504020204" pitchFamily="49" charset="0"/>
              </a:rPr>
              <a:t>;</a:t>
            </a:r>
          </a:p>
          <a:p>
            <a:r>
              <a:rPr lang="en-US" sz="2400" dirty="0">
                <a:solidFill>
                  <a:srgbClr val="0000FF"/>
                </a:solidFill>
                <a:latin typeface="Lucida Console" panose="020B0609040504020204" pitchFamily="49" charset="0"/>
              </a:rPr>
              <a:t>by</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empid</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run</a:t>
            </a:r>
            <a:r>
              <a:rPr lang="en-US" sz="2400" dirty="0">
                <a:solidFill>
                  <a:srgbClr val="000000"/>
                </a:solidFill>
                <a:latin typeface="Lucida Console" panose="020B0609040504020204" pitchFamily="49" charset="0"/>
              </a:rPr>
              <a:t>;</a:t>
            </a:r>
            <a:endParaRPr lang="en-US" sz="2400" dirty="0"/>
          </a:p>
        </p:txBody>
      </p:sp>
    </p:spTree>
    <p:extLst>
      <p:ext uri="{BB962C8B-B14F-4D97-AF65-F5344CB8AC3E}">
        <p14:creationId xmlns:p14="http://schemas.microsoft.com/office/powerpoint/2010/main" val="310498027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FC127F6-BE59-4083-9767-4058B96CA545}" type="slidenum">
              <a:rPr lang="en-US" altLang="en-US" smtClean="0">
                <a:solidFill>
                  <a:prstClr val="black">
                    <a:tint val="75000"/>
                  </a:prstClr>
                </a:solidFill>
              </a:rPr>
              <a:pPr/>
              <a:t>38</a:t>
            </a:fld>
            <a:endParaRPr lang="en-US" altLang="en-US">
              <a:solidFill>
                <a:prstClr val="black">
                  <a:tint val="75000"/>
                </a:prstClr>
              </a:solidFill>
              <a:latin typeface="Times New Roman" panose="02020603050405020304" pitchFamily="18" charset="0"/>
            </a:endParaRPr>
          </a:p>
        </p:txBody>
      </p:sp>
      <p:sp>
        <p:nvSpPr>
          <p:cNvPr id="3" name="Rectangle 2"/>
          <p:cNvSpPr/>
          <p:nvPr/>
        </p:nvSpPr>
        <p:spPr>
          <a:xfrm>
            <a:off x="0" y="117693"/>
            <a:ext cx="11951208" cy="6740307"/>
          </a:xfrm>
          <a:prstGeom prst="rect">
            <a:avLst/>
          </a:prstGeom>
        </p:spPr>
        <p:txBody>
          <a:bodyPr wrap="square">
            <a:spAutoFit/>
          </a:bodyPr>
          <a:lstStyle/>
          <a:p>
            <a:r>
              <a:rPr lang="en-US" sz="2400" dirty="0">
                <a:solidFill>
                  <a:srgbClr val="008000"/>
                </a:solidFill>
                <a:latin typeface="Lucida Console" panose="020B0609040504020204" pitchFamily="49" charset="0"/>
              </a:rPr>
              <a:t>/*find the state and job code for crew*/</a:t>
            </a:r>
            <a:endParaRPr lang="en-US" sz="2400" dirty="0">
              <a:solidFill>
                <a:srgbClr val="000000"/>
              </a:solidFill>
              <a:latin typeface="Lucida Console" panose="020B0609040504020204" pitchFamily="49" charset="0"/>
            </a:endParaRPr>
          </a:p>
          <a:p>
            <a:r>
              <a:rPr lang="en-US" sz="2400" b="1" dirty="0" err="1">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a:solidFill>
                  <a:srgbClr val="000080"/>
                </a:solidFill>
                <a:latin typeface="Lucida Console" panose="020B0609040504020204" pitchFamily="49" charset="0"/>
              </a:rPr>
              <a:t>sort</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data</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train.payrollmaster</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(keep=</a:t>
            </a:r>
            <a:r>
              <a:rPr lang="en-US" sz="2400" dirty="0" err="1">
                <a:solidFill>
                  <a:srgbClr val="000000"/>
                </a:solidFill>
                <a:latin typeface="Lucida Console" panose="020B0609040504020204" pitchFamily="49" charset="0"/>
              </a:rPr>
              <a:t>empid</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jobcode</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out</a:t>
            </a:r>
            <a:r>
              <a:rPr lang="en-US" sz="2400" dirty="0">
                <a:solidFill>
                  <a:srgbClr val="000000"/>
                </a:solidFill>
                <a:latin typeface="Lucida Console" panose="020B0609040504020204" pitchFamily="49" charset="0"/>
              </a:rPr>
              <a:t>=payroll;</a:t>
            </a:r>
          </a:p>
          <a:p>
            <a:r>
              <a:rPr lang="en-US" sz="2400" dirty="0">
                <a:solidFill>
                  <a:srgbClr val="0000FF"/>
                </a:solidFill>
                <a:latin typeface="Lucida Console" panose="020B0609040504020204" pitchFamily="49" charset="0"/>
              </a:rPr>
              <a:t>by</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empid</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run</a:t>
            </a:r>
            <a:r>
              <a:rPr lang="en-US" sz="2400" dirty="0">
                <a:solidFill>
                  <a:srgbClr val="000000"/>
                </a:solidFill>
                <a:latin typeface="Lucida Console" panose="020B0609040504020204" pitchFamily="49" charset="0"/>
              </a:rPr>
              <a:t>;</a:t>
            </a:r>
          </a:p>
          <a:p>
            <a:r>
              <a:rPr lang="en-US" sz="2400" b="1" dirty="0" err="1">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a:solidFill>
                  <a:srgbClr val="000080"/>
                </a:solidFill>
                <a:latin typeface="Lucida Console" panose="020B0609040504020204" pitchFamily="49" charset="0"/>
              </a:rPr>
              <a:t>sort</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data</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train.staffmaster</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(keep=</a:t>
            </a:r>
            <a:r>
              <a:rPr lang="en-US" sz="2400" dirty="0" err="1">
                <a:solidFill>
                  <a:srgbClr val="000000"/>
                </a:solidFill>
                <a:latin typeface="Lucida Console" panose="020B0609040504020204" pitchFamily="49" charset="0"/>
              </a:rPr>
              <a:t>empid</a:t>
            </a:r>
            <a:r>
              <a:rPr lang="en-US" sz="2400" dirty="0">
                <a:solidFill>
                  <a:srgbClr val="000000"/>
                </a:solidFill>
                <a:latin typeface="Lucida Console" panose="020B0609040504020204" pitchFamily="49" charset="0"/>
              </a:rPr>
              <a:t> state </a:t>
            </a:r>
            <a:r>
              <a:rPr lang="en-US" sz="2400" dirty="0" err="1">
                <a:solidFill>
                  <a:srgbClr val="000000"/>
                </a:solidFill>
                <a:latin typeface="Lucida Console" panose="020B0609040504020204" pitchFamily="49" charset="0"/>
              </a:rPr>
              <a:t>firstname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lastname</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out</a:t>
            </a:r>
            <a:r>
              <a:rPr lang="en-US" sz="2400" dirty="0">
                <a:solidFill>
                  <a:srgbClr val="000000"/>
                </a:solidFill>
                <a:latin typeface="Lucida Console" panose="020B0609040504020204" pitchFamily="49" charset="0"/>
              </a:rPr>
              <a:t>=staff;</a:t>
            </a:r>
          </a:p>
          <a:p>
            <a:r>
              <a:rPr lang="en-US" sz="2400" dirty="0">
                <a:solidFill>
                  <a:srgbClr val="0000FF"/>
                </a:solidFill>
                <a:latin typeface="Lucida Console" panose="020B0609040504020204" pitchFamily="49" charset="0"/>
              </a:rPr>
              <a:t>by</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empid</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run</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data</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st_cat</a:t>
            </a:r>
            <a:r>
              <a:rPr lang="en-US" sz="2400" dirty="0">
                <a:solidFill>
                  <a:srgbClr val="000000"/>
                </a:solidFill>
                <a:latin typeface="Lucida Console" panose="020B0609040504020204" pitchFamily="49" charset="0"/>
              </a:rPr>
              <a:t>(</a:t>
            </a:r>
            <a:r>
              <a:rPr lang="en-US" sz="2400" dirty="0">
                <a:solidFill>
                  <a:srgbClr val="0000FF"/>
                </a:solidFill>
                <a:latin typeface="Lucida Console" panose="020B0609040504020204" pitchFamily="49" charset="0"/>
              </a:rPr>
              <a:t>keep</a:t>
            </a:r>
            <a:r>
              <a:rPr lang="en-US" sz="2400" dirty="0">
                <a:solidFill>
                  <a:srgbClr val="000000"/>
                </a:solidFill>
                <a:latin typeface="Lucida Console" panose="020B0609040504020204" pitchFamily="49" charset="0"/>
              </a:rPr>
              <a:t>=state </a:t>
            </a:r>
            <a:r>
              <a:rPr lang="en-US" sz="2400" dirty="0" err="1">
                <a:solidFill>
                  <a:srgbClr val="000000"/>
                </a:solidFill>
                <a:latin typeface="Lucida Console" panose="020B0609040504020204" pitchFamily="49" charset="0"/>
              </a:rPr>
              <a:t>jobcategory</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merge</a:t>
            </a:r>
            <a:r>
              <a:rPr lang="en-US" sz="2400" dirty="0">
                <a:solidFill>
                  <a:srgbClr val="000000"/>
                </a:solidFill>
                <a:latin typeface="Lucida Console" panose="020B0609040504020204" pitchFamily="49" charset="0"/>
              </a:rPr>
              <a:t> crew (</a:t>
            </a:r>
            <a:r>
              <a:rPr lang="en-US" sz="2400" dirty="0">
                <a:solidFill>
                  <a:srgbClr val="0000FF"/>
                </a:solidFill>
                <a:latin typeface="Lucida Console" panose="020B0609040504020204" pitchFamily="49" charset="0"/>
              </a:rPr>
              <a:t>in</a:t>
            </a:r>
            <a:r>
              <a:rPr lang="en-US" sz="2400" dirty="0">
                <a:solidFill>
                  <a:srgbClr val="000000"/>
                </a:solidFill>
                <a:latin typeface="Lucida Console" panose="020B0609040504020204" pitchFamily="49" charset="0"/>
              </a:rPr>
              <a:t>=one)</a:t>
            </a:r>
          </a:p>
          <a:p>
            <a:r>
              <a:rPr lang="en-US" sz="2400" dirty="0">
                <a:solidFill>
                  <a:srgbClr val="000000"/>
                </a:solidFill>
                <a:latin typeface="Lucida Console" panose="020B0609040504020204" pitchFamily="49" charset="0"/>
              </a:rPr>
              <a:t>        staff</a:t>
            </a:r>
          </a:p>
          <a:p>
            <a:r>
              <a:rPr lang="en-US" sz="2400" dirty="0">
                <a:solidFill>
                  <a:srgbClr val="000000"/>
                </a:solidFill>
                <a:latin typeface="Lucida Console" panose="020B0609040504020204" pitchFamily="49" charset="0"/>
              </a:rPr>
              <a:t>		payroll;</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by</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empid</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if</a:t>
            </a:r>
            <a:r>
              <a:rPr lang="en-US" sz="2400" dirty="0">
                <a:solidFill>
                  <a:srgbClr val="000000"/>
                </a:solidFill>
                <a:latin typeface="Lucida Console" panose="020B0609040504020204" pitchFamily="49" charset="0"/>
              </a:rPr>
              <a:t> one;</a:t>
            </a:r>
          </a:p>
          <a:p>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jobcategory</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substr</a:t>
            </a:r>
            <a:r>
              <a:rPr lang="en-US" sz="2400" dirty="0">
                <a:solidFill>
                  <a:srgbClr val="000000"/>
                </a:solidFill>
                <a:latin typeface="Lucida Console" panose="020B0609040504020204" pitchFamily="49" charset="0"/>
              </a:rPr>
              <a:t>(jobcode,</a:t>
            </a:r>
            <a:r>
              <a:rPr lang="en-US" sz="2400" b="1" dirty="0">
                <a:solidFill>
                  <a:srgbClr val="008080"/>
                </a:solidFill>
                <a:latin typeface="Lucida Console" panose="020B0609040504020204" pitchFamily="49" charset="0"/>
              </a:rPr>
              <a:t>1</a:t>
            </a:r>
            <a:r>
              <a:rPr lang="en-US" sz="2400" dirty="0">
                <a:solidFill>
                  <a:srgbClr val="000000"/>
                </a:solidFill>
                <a:latin typeface="Lucida Console" panose="020B0609040504020204" pitchFamily="49" charset="0"/>
              </a:rPr>
              <a:t>,</a:t>
            </a:r>
            <a:r>
              <a:rPr lang="en-US" sz="2400" b="1" dirty="0">
                <a:solidFill>
                  <a:srgbClr val="008080"/>
                </a:solidFill>
                <a:latin typeface="Lucida Console" panose="020B0609040504020204" pitchFamily="49" charset="0"/>
              </a:rPr>
              <a:t>2</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run</a:t>
            </a:r>
            <a:r>
              <a:rPr lang="en-US" sz="2400" dirty="0">
                <a:solidFill>
                  <a:srgbClr val="000000"/>
                </a:solidFill>
                <a:latin typeface="Lucida Console" panose="020B0609040504020204" pitchFamily="49" charset="0"/>
              </a:rPr>
              <a:t>;</a:t>
            </a:r>
            <a:endParaRPr lang="en-US" sz="2400" dirty="0"/>
          </a:p>
        </p:txBody>
      </p:sp>
    </p:spTree>
    <p:extLst>
      <p:ext uri="{BB962C8B-B14F-4D97-AF65-F5344CB8AC3E}">
        <p14:creationId xmlns:p14="http://schemas.microsoft.com/office/powerpoint/2010/main" val="261787467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FC127F6-BE59-4083-9767-4058B96CA545}" type="slidenum">
              <a:rPr lang="en-US" altLang="en-US" smtClean="0">
                <a:solidFill>
                  <a:prstClr val="black">
                    <a:tint val="75000"/>
                  </a:prstClr>
                </a:solidFill>
              </a:rPr>
              <a:pPr/>
              <a:t>39</a:t>
            </a:fld>
            <a:endParaRPr lang="en-US" altLang="en-US">
              <a:solidFill>
                <a:prstClr val="black">
                  <a:tint val="75000"/>
                </a:prstClr>
              </a:solidFill>
              <a:latin typeface="Times New Roman" panose="02020603050405020304" pitchFamily="18" charset="0"/>
            </a:endParaRPr>
          </a:p>
        </p:txBody>
      </p:sp>
      <p:sp>
        <p:nvSpPr>
          <p:cNvPr id="3" name="Rectangle 2"/>
          <p:cNvSpPr/>
          <p:nvPr/>
        </p:nvSpPr>
        <p:spPr>
          <a:xfrm>
            <a:off x="248575" y="351887"/>
            <a:ext cx="11505461" cy="5262979"/>
          </a:xfrm>
          <a:prstGeom prst="rect">
            <a:avLst/>
          </a:prstGeom>
        </p:spPr>
        <p:txBody>
          <a:bodyPr wrap="square">
            <a:spAutoFit/>
          </a:bodyPr>
          <a:lstStyle/>
          <a:p>
            <a:r>
              <a:rPr lang="en-US" sz="2400" dirty="0">
                <a:solidFill>
                  <a:srgbClr val="008000"/>
                </a:solidFill>
                <a:latin typeface="Lucida Console" panose="020B0609040504020204" pitchFamily="49" charset="0"/>
              </a:rPr>
              <a:t>/* find supervisor id*/</a:t>
            </a:r>
            <a:endParaRPr lang="en-US" sz="2400" dirty="0">
              <a:solidFill>
                <a:srgbClr val="000000"/>
              </a:solidFill>
              <a:latin typeface="Lucida Console" panose="020B0609040504020204" pitchFamily="49" charset="0"/>
            </a:endParaRPr>
          </a:p>
          <a:p>
            <a:r>
              <a:rPr lang="en-US" sz="2400" b="1" dirty="0" err="1">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a:solidFill>
                  <a:srgbClr val="000080"/>
                </a:solidFill>
                <a:latin typeface="Lucida Console" panose="020B0609040504020204" pitchFamily="49" charset="0"/>
              </a:rPr>
              <a:t>sort</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data</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st_cat</a:t>
            </a:r>
            <a:r>
              <a:rPr lang="en-US" sz="2400" dirty="0">
                <a:solidFill>
                  <a:srgbClr val="000000"/>
                </a:solidFill>
                <a:latin typeface="Lucida Console" panose="020B0609040504020204" pitchFamily="49" charset="0"/>
              </a:rPr>
              <a:t>;</a:t>
            </a:r>
          </a:p>
          <a:p>
            <a:r>
              <a:rPr lang="en-US" sz="2400" dirty="0">
                <a:solidFill>
                  <a:srgbClr val="0000FF"/>
                </a:solidFill>
                <a:latin typeface="Lucida Console" panose="020B0609040504020204" pitchFamily="49" charset="0"/>
              </a:rPr>
              <a:t>by</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jobcategory</a:t>
            </a:r>
            <a:r>
              <a:rPr lang="en-US" sz="2400" dirty="0">
                <a:solidFill>
                  <a:srgbClr val="000000"/>
                </a:solidFill>
                <a:latin typeface="Lucida Console" panose="020B0609040504020204" pitchFamily="49" charset="0"/>
              </a:rPr>
              <a:t> state;</a:t>
            </a:r>
          </a:p>
          <a:p>
            <a:r>
              <a:rPr lang="en-US" sz="2400" b="1" dirty="0">
                <a:solidFill>
                  <a:srgbClr val="000080"/>
                </a:solidFill>
                <a:latin typeface="Lucida Console" panose="020B0609040504020204" pitchFamily="49" charset="0"/>
              </a:rPr>
              <a:t>run</a:t>
            </a:r>
            <a:r>
              <a:rPr lang="en-US" sz="2400" dirty="0">
                <a:solidFill>
                  <a:srgbClr val="000000"/>
                </a:solidFill>
                <a:latin typeface="Lucida Console" panose="020B0609040504020204" pitchFamily="49" charset="0"/>
              </a:rPr>
              <a:t>;</a:t>
            </a:r>
          </a:p>
          <a:p>
            <a:r>
              <a:rPr lang="en-US" sz="2400" b="1" dirty="0" err="1">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a:solidFill>
                  <a:srgbClr val="000080"/>
                </a:solidFill>
                <a:latin typeface="Lucida Console" panose="020B0609040504020204" pitchFamily="49" charset="0"/>
              </a:rPr>
              <a:t>sort</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data</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train.supervisors</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out</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superv</a:t>
            </a:r>
            <a:r>
              <a:rPr lang="en-US" sz="2400" dirty="0">
                <a:solidFill>
                  <a:srgbClr val="000000"/>
                </a:solidFill>
                <a:latin typeface="Lucida Console" panose="020B0609040504020204" pitchFamily="49" charset="0"/>
              </a:rPr>
              <a:t>;</a:t>
            </a:r>
          </a:p>
          <a:p>
            <a:r>
              <a:rPr lang="en-US" sz="2400" dirty="0">
                <a:solidFill>
                  <a:srgbClr val="0000FF"/>
                </a:solidFill>
                <a:latin typeface="Lucida Console" panose="020B0609040504020204" pitchFamily="49" charset="0"/>
              </a:rPr>
              <a:t>by</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jobcategory</a:t>
            </a:r>
            <a:r>
              <a:rPr lang="en-US" sz="2400" dirty="0">
                <a:solidFill>
                  <a:srgbClr val="000000"/>
                </a:solidFill>
                <a:latin typeface="Lucida Console" panose="020B0609040504020204" pitchFamily="49" charset="0"/>
              </a:rPr>
              <a:t> state;</a:t>
            </a:r>
          </a:p>
          <a:p>
            <a:r>
              <a:rPr lang="en-US" sz="2400" b="1" dirty="0">
                <a:solidFill>
                  <a:srgbClr val="000080"/>
                </a:solidFill>
                <a:latin typeface="Lucida Console" panose="020B0609040504020204" pitchFamily="49" charset="0"/>
              </a:rPr>
              <a:t>run</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data</a:t>
            </a:r>
            <a:r>
              <a:rPr lang="en-US" sz="2400" dirty="0">
                <a:solidFill>
                  <a:srgbClr val="000000"/>
                </a:solidFill>
                <a:latin typeface="Lucida Console" panose="020B0609040504020204" pitchFamily="49" charset="0"/>
              </a:rPr>
              <a:t> super (</a:t>
            </a:r>
            <a:r>
              <a:rPr lang="en-US" sz="2400" dirty="0">
                <a:solidFill>
                  <a:srgbClr val="0000FF"/>
                </a:solidFill>
                <a:latin typeface="Lucida Console" panose="020B0609040504020204" pitchFamily="49" charset="0"/>
              </a:rPr>
              <a:t>keep</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empid</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merge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st_cat</a:t>
            </a:r>
            <a:r>
              <a:rPr lang="en-US" sz="2400" dirty="0">
                <a:solidFill>
                  <a:srgbClr val="000000"/>
                </a:solidFill>
                <a:latin typeface="Lucida Console" panose="020B0609040504020204" pitchFamily="49" charset="0"/>
              </a:rPr>
              <a:t>(</a:t>
            </a:r>
            <a:r>
              <a:rPr lang="en-US" sz="2400" dirty="0">
                <a:solidFill>
                  <a:srgbClr val="0000FF"/>
                </a:solidFill>
                <a:latin typeface="Lucida Console" panose="020B0609040504020204" pitchFamily="49" charset="0"/>
              </a:rPr>
              <a:t>in</a:t>
            </a:r>
            <a:r>
              <a:rPr lang="en-US" sz="2400" dirty="0">
                <a:solidFill>
                  <a:srgbClr val="000000"/>
                </a:solidFill>
                <a:latin typeface="Lucida Console" panose="020B0609040504020204" pitchFamily="49" charset="0"/>
              </a:rPr>
              <a:t>=s)</a:t>
            </a:r>
          </a:p>
          <a:p>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superv</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by</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jobcategory</a:t>
            </a:r>
            <a:r>
              <a:rPr lang="en-US" sz="2400" dirty="0">
                <a:solidFill>
                  <a:srgbClr val="000000"/>
                </a:solidFill>
                <a:latin typeface="Lucida Console" panose="020B0609040504020204" pitchFamily="49" charset="0"/>
              </a:rPr>
              <a:t> state;</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if</a:t>
            </a:r>
            <a:r>
              <a:rPr lang="en-US" sz="2400" dirty="0">
                <a:solidFill>
                  <a:srgbClr val="000000"/>
                </a:solidFill>
                <a:latin typeface="Lucida Console" panose="020B0609040504020204" pitchFamily="49" charset="0"/>
              </a:rPr>
              <a:t> s;</a:t>
            </a:r>
          </a:p>
          <a:p>
            <a:r>
              <a:rPr lang="en-US" sz="2400" b="1" dirty="0">
                <a:solidFill>
                  <a:srgbClr val="000080"/>
                </a:solidFill>
                <a:latin typeface="Lucida Console" panose="020B0609040504020204" pitchFamily="49" charset="0"/>
              </a:rPr>
              <a:t>run</a:t>
            </a:r>
            <a:r>
              <a:rPr lang="en-US" sz="2400" dirty="0">
                <a:solidFill>
                  <a:srgbClr val="000000"/>
                </a:solidFill>
                <a:latin typeface="Lucida Console" panose="020B0609040504020204" pitchFamily="49" charset="0"/>
              </a:rPr>
              <a:t>;</a:t>
            </a:r>
            <a:endParaRPr lang="en-US" sz="2400" dirty="0"/>
          </a:p>
        </p:txBody>
      </p:sp>
    </p:spTree>
    <p:extLst>
      <p:ext uri="{BB962C8B-B14F-4D97-AF65-F5344CB8AC3E}">
        <p14:creationId xmlns:p14="http://schemas.microsoft.com/office/powerpoint/2010/main" val="33305555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p:txBody>
          <a:bodyPr/>
          <a:lstStyle/>
          <a:p>
            <a:pPr eaLnBrk="1" hangingPunct="1"/>
            <a:r>
              <a:rPr lang="en-US" altLang="en-US" b="1" dirty="0">
                <a:latin typeface="+mn-lt"/>
              </a:rPr>
              <a:t>In-Line Views – Use as a virtual table in from clause.</a:t>
            </a:r>
          </a:p>
        </p:txBody>
      </p:sp>
      <p:sp>
        <p:nvSpPr>
          <p:cNvPr id="5" name="Slide Number Placeholder 3"/>
          <p:cNvSpPr>
            <a:spLocks noGrp="1"/>
          </p:cNvSpPr>
          <p:nvPr>
            <p:ph type="sldNum" sz="quarter" idx="12"/>
          </p:nvPr>
        </p:nvSpPr>
        <p:spPr/>
        <p:txBody>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eaLnBrk="1" hangingPunct="1"/>
            <a:fld id="{441CC340-2335-4508-94D9-728E0C84A476}" type="slidenum">
              <a:rPr lang="en-US" altLang="en-US" sz="1400">
                <a:solidFill>
                  <a:prstClr val="black"/>
                </a:solidFill>
              </a:rPr>
              <a:pPr eaLnBrk="1" hangingPunct="1"/>
              <a:t>4</a:t>
            </a:fld>
            <a:endParaRPr lang="en-US" altLang="en-US" sz="1400">
              <a:solidFill>
                <a:prstClr val="black"/>
              </a:solidFill>
              <a:latin typeface="Times New Roman" panose="02020603050405020304" pitchFamily="18" charset="0"/>
            </a:endParaRPr>
          </a:p>
        </p:txBody>
      </p:sp>
      <p:sp>
        <p:nvSpPr>
          <p:cNvPr id="102405" name="Text Box 13"/>
          <p:cNvSpPr txBox="1">
            <a:spLocks noChangeArrowheads="1"/>
          </p:cNvSpPr>
          <p:nvPr/>
        </p:nvSpPr>
        <p:spPr bwMode="auto">
          <a:xfrm>
            <a:off x="2209800" y="2362200"/>
            <a:ext cx="7391400" cy="1695450"/>
          </a:xfrm>
          <a:prstGeom prst="rect">
            <a:avLst/>
          </a:prstGeom>
          <a:solidFill>
            <a:srgbClr val="FFFFFF"/>
          </a:solidFill>
          <a:ln w="38100">
            <a:noFill/>
            <a:miter lim="800000"/>
            <a:headEnd/>
            <a:tailEnd/>
          </a:ln>
        </p:spPr>
        <p:txBody>
          <a:bodyPr lIns="50800" tIns="50800" rIns="50800" bIns="50800">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fontAlgn="base">
              <a:lnSpc>
                <a:spcPct val="85000"/>
              </a:lnSpc>
              <a:spcBef>
                <a:spcPct val="0"/>
              </a:spcBef>
              <a:spcAft>
                <a:spcPct val="0"/>
              </a:spcAft>
            </a:pPr>
            <a:r>
              <a:rPr lang="en-US" altLang="en-US" b="1" dirty="0">
                <a:solidFill>
                  <a:prstClr val="black"/>
                </a:solidFill>
                <a:latin typeface="Courier New" panose="02070309020205020404" pitchFamily="49" charset="0"/>
              </a:rPr>
              <a:t>proc </a:t>
            </a:r>
            <a:r>
              <a:rPr lang="en-US" altLang="en-US" b="1" dirty="0" err="1">
                <a:solidFill>
                  <a:prstClr val="black"/>
                </a:solidFill>
                <a:latin typeface="Courier New" panose="02070309020205020404" pitchFamily="49" charset="0"/>
              </a:rPr>
              <a:t>sql</a:t>
            </a:r>
            <a:r>
              <a:rPr lang="en-US" altLang="en-US" b="1" dirty="0">
                <a:solidFill>
                  <a:prstClr val="black"/>
                </a:solidFill>
                <a:latin typeface="Courier New" panose="02070309020205020404" pitchFamily="49" charset="0"/>
              </a:rPr>
              <a:t>;</a:t>
            </a:r>
          </a:p>
          <a:p>
            <a:pPr fontAlgn="base">
              <a:lnSpc>
                <a:spcPct val="85000"/>
              </a:lnSpc>
              <a:spcBef>
                <a:spcPct val="0"/>
              </a:spcBef>
              <a:spcAft>
                <a:spcPct val="0"/>
              </a:spcAft>
            </a:pPr>
            <a:r>
              <a:rPr lang="en-US" altLang="en-US" b="1" dirty="0">
                <a:solidFill>
                  <a:prstClr val="black"/>
                </a:solidFill>
                <a:latin typeface="Courier New" panose="02070309020205020404" pitchFamily="49" charset="0"/>
              </a:rPr>
              <a:t>   select *</a:t>
            </a:r>
          </a:p>
          <a:p>
            <a:pPr fontAlgn="base">
              <a:lnSpc>
                <a:spcPct val="85000"/>
              </a:lnSpc>
              <a:spcBef>
                <a:spcPct val="0"/>
              </a:spcBef>
              <a:spcAft>
                <a:spcPct val="0"/>
              </a:spcAft>
            </a:pPr>
            <a:r>
              <a:rPr lang="en-US" altLang="en-US" b="1" dirty="0">
                <a:solidFill>
                  <a:prstClr val="black"/>
                </a:solidFill>
                <a:latin typeface="Courier New" panose="02070309020205020404" pitchFamily="49" charset="0"/>
              </a:rPr>
              <a:t>      from</a:t>
            </a:r>
          </a:p>
          <a:p>
            <a:pPr fontAlgn="base">
              <a:lnSpc>
                <a:spcPct val="85000"/>
              </a:lnSpc>
              <a:spcBef>
                <a:spcPct val="0"/>
              </a:spcBef>
              <a:spcAft>
                <a:spcPct val="0"/>
              </a:spcAft>
            </a:pPr>
            <a:r>
              <a:rPr lang="en-US" altLang="en-US" b="1" dirty="0">
                <a:solidFill>
                  <a:prstClr val="black"/>
                </a:solidFill>
                <a:latin typeface="Courier New" panose="02070309020205020404" pitchFamily="49" charset="0"/>
              </a:rPr>
              <a:t>       (</a:t>
            </a:r>
            <a:r>
              <a:rPr lang="en-US" altLang="en-US" b="1" i="1" dirty="0">
                <a:solidFill>
                  <a:prstClr val="black"/>
                </a:solidFill>
                <a:latin typeface="Courier New" panose="02070309020205020404" pitchFamily="49" charset="0"/>
              </a:rPr>
              <a:t>in-line view query expression</a:t>
            </a:r>
            <a:r>
              <a:rPr lang="en-US" altLang="en-US" b="1" dirty="0">
                <a:solidFill>
                  <a:prstClr val="black"/>
                </a:solidFill>
                <a:latin typeface="Courier New" panose="02070309020205020404" pitchFamily="49" charset="0"/>
              </a:rPr>
              <a:t>)</a:t>
            </a:r>
          </a:p>
          <a:p>
            <a:pPr fontAlgn="base">
              <a:lnSpc>
                <a:spcPct val="85000"/>
              </a:lnSpc>
              <a:spcBef>
                <a:spcPct val="0"/>
              </a:spcBef>
              <a:spcAft>
                <a:spcPct val="0"/>
              </a:spcAft>
            </a:pPr>
            <a:r>
              <a:rPr lang="en-US" altLang="en-US" b="1" dirty="0">
                <a:solidFill>
                  <a:prstClr val="black"/>
                </a:solidFill>
                <a:latin typeface="Courier New" panose="02070309020205020404" pitchFamily="49" charset="0"/>
              </a:rPr>
              <a:t>quit;</a:t>
            </a:r>
          </a:p>
        </p:txBody>
      </p:sp>
    </p:spTree>
    <p:extLst>
      <p:ext uri="{BB962C8B-B14F-4D97-AF65-F5344CB8AC3E}">
        <p14:creationId xmlns:p14="http://schemas.microsoft.com/office/powerpoint/2010/main" val="169195987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FC127F6-BE59-4083-9767-4058B96CA545}" type="slidenum">
              <a:rPr lang="en-US" altLang="en-US" smtClean="0">
                <a:solidFill>
                  <a:prstClr val="black">
                    <a:tint val="75000"/>
                  </a:prstClr>
                </a:solidFill>
              </a:rPr>
              <a:pPr/>
              <a:t>40</a:t>
            </a:fld>
            <a:endParaRPr lang="en-US" altLang="en-US">
              <a:solidFill>
                <a:prstClr val="black">
                  <a:tint val="75000"/>
                </a:prstClr>
              </a:solidFill>
              <a:latin typeface="Times New Roman" panose="02020603050405020304" pitchFamily="18" charset="0"/>
            </a:endParaRPr>
          </a:p>
        </p:txBody>
      </p:sp>
      <p:sp>
        <p:nvSpPr>
          <p:cNvPr id="3" name="Rectangle 2"/>
          <p:cNvSpPr/>
          <p:nvPr/>
        </p:nvSpPr>
        <p:spPr>
          <a:xfrm>
            <a:off x="585926" y="1582341"/>
            <a:ext cx="10981678" cy="4524315"/>
          </a:xfrm>
          <a:prstGeom prst="rect">
            <a:avLst/>
          </a:prstGeom>
        </p:spPr>
        <p:txBody>
          <a:bodyPr wrap="square">
            <a:spAutoFit/>
          </a:bodyPr>
          <a:lstStyle/>
          <a:p>
            <a:r>
              <a:rPr lang="en-US" sz="2400" dirty="0">
                <a:solidFill>
                  <a:srgbClr val="008000"/>
                </a:solidFill>
                <a:latin typeface="Lucida Console" panose="020B0609040504020204" pitchFamily="49" charset="0"/>
              </a:rPr>
              <a:t>/*find names of supervisors*/</a:t>
            </a:r>
            <a:endParaRPr lang="en-US" sz="2400" dirty="0">
              <a:solidFill>
                <a:srgbClr val="000000"/>
              </a:solidFill>
              <a:latin typeface="Lucida Console" panose="020B0609040504020204" pitchFamily="49" charset="0"/>
            </a:endParaRPr>
          </a:p>
          <a:p>
            <a:r>
              <a:rPr lang="en-US" sz="2400" b="1" dirty="0" err="1">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a:solidFill>
                  <a:srgbClr val="000080"/>
                </a:solidFill>
                <a:latin typeface="Lucida Console" panose="020B0609040504020204" pitchFamily="49" charset="0"/>
              </a:rPr>
              <a:t>sort</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data</a:t>
            </a:r>
            <a:r>
              <a:rPr lang="en-US" sz="2400" dirty="0">
                <a:solidFill>
                  <a:srgbClr val="000000"/>
                </a:solidFill>
                <a:latin typeface="Lucida Console" panose="020B0609040504020204" pitchFamily="49" charset="0"/>
              </a:rPr>
              <a:t>=super;</a:t>
            </a:r>
          </a:p>
          <a:p>
            <a:r>
              <a:rPr lang="en-US" sz="2400" dirty="0">
                <a:solidFill>
                  <a:srgbClr val="0000FF"/>
                </a:solidFill>
                <a:latin typeface="Lucida Console" panose="020B0609040504020204" pitchFamily="49" charset="0"/>
              </a:rPr>
              <a:t>by</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empid</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run</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data</a:t>
            </a:r>
            <a:r>
              <a:rPr lang="en-US" sz="2400" dirty="0">
                <a:solidFill>
                  <a:srgbClr val="000000"/>
                </a:solidFill>
                <a:latin typeface="Lucida Console" panose="020B0609040504020204" pitchFamily="49" charset="0"/>
              </a:rPr>
              <a:t> names (</a:t>
            </a:r>
            <a:r>
              <a:rPr lang="en-US" sz="2400" dirty="0">
                <a:solidFill>
                  <a:srgbClr val="0000FF"/>
                </a:solidFill>
                <a:latin typeface="Lucida Console" panose="020B0609040504020204" pitchFamily="49" charset="0"/>
              </a:rPr>
              <a:t>drop</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empid</a:t>
            </a:r>
            <a:r>
              <a:rPr lang="en-US" sz="2400" dirty="0">
                <a:solidFill>
                  <a:srgbClr val="000000"/>
                </a:solidFill>
                <a:latin typeface="Lucida Console" panose="020B0609040504020204" pitchFamily="49" charset="0"/>
              </a:rPr>
              <a:t>);</a:t>
            </a:r>
          </a:p>
          <a:p>
            <a:r>
              <a:rPr lang="en-US" sz="2400" dirty="0">
                <a:solidFill>
                  <a:srgbClr val="0000FF"/>
                </a:solidFill>
                <a:latin typeface="Lucida Console" panose="020B0609040504020204" pitchFamily="49" charset="0"/>
              </a:rPr>
              <a:t>merge</a:t>
            </a:r>
            <a:r>
              <a:rPr lang="en-US" sz="2400" dirty="0">
                <a:solidFill>
                  <a:srgbClr val="000000"/>
                </a:solidFill>
                <a:latin typeface="Lucida Console" panose="020B0609040504020204" pitchFamily="49" charset="0"/>
              </a:rPr>
              <a:t> super (</a:t>
            </a:r>
            <a:r>
              <a:rPr lang="en-US" sz="2400" dirty="0">
                <a:solidFill>
                  <a:srgbClr val="0000FF"/>
                </a:solidFill>
                <a:latin typeface="Lucida Console" panose="020B0609040504020204" pitchFamily="49" charset="0"/>
              </a:rPr>
              <a:t>in</a:t>
            </a:r>
            <a:r>
              <a:rPr lang="en-US" sz="2400" dirty="0">
                <a:solidFill>
                  <a:srgbClr val="000000"/>
                </a:solidFill>
                <a:latin typeface="Lucida Console" panose="020B0609040504020204" pitchFamily="49" charset="0"/>
              </a:rPr>
              <a:t>=super)</a:t>
            </a:r>
          </a:p>
          <a:p>
            <a:r>
              <a:rPr lang="en-US" sz="2400" dirty="0">
                <a:solidFill>
                  <a:srgbClr val="000000"/>
                </a:solidFill>
                <a:latin typeface="Lucida Console" panose="020B0609040504020204" pitchFamily="49" charset="0"/>
              </a:rPr>
              <a:t>	  staff (keep=</a:t>
            </a:r>
            <a:r>
              <a:rPr lang="en-US" sz="2400" dirty="0" err="1">
                <a:solidFill>
                  <a:srgbClr val="000000"/>
                </a:solidFill>
                <a:latin typeface="Lucida Console" panose="020B0609040504020204" pitchFamily="49" charset="0"/>
              </a:rPr>
              <a:t>empid</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firstname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lastname</a:t>
            </a:r>
            <a:r>
              <a:rPr lang="en-US" sz="2400" dirty="0">
                <a:solidFill>
                  <a:srgbClr val="000000"/>
                </a:solidFill>
                <a:latin typeface="Lucida Console" panose="020B0609040504020204" pitchFamily="49" charset="0"/>
              </a:rPr>
              <a:t>);</a:t>
            </a:r>
          </a:p>
          <a:p>
            <a:r>
              <a:rPr lang="en-US" sz="2400" dirty="0">
                <a:solidFill>
                  <a:srgbClr val="0000FF"/>
                </a:solidFill>
                <a:latin typeface="Lucida Console" panose="020B0609040504020204" pitchFamily="49" charset="0"/>
              </a:rPr>
              <a:t>by</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empid</a:t>
            </a:r>
            <a:r>
              <a:rPr lang="en-US" sz="2400" dirty="0">
                <a:solidFill>
                  <a:srgbClr val="000000"/>
                </a:solidFill>
                <a:latin typeface="Lucida Console" panose="020B0609040504020204" pitchFamily="49" charset="0"/>
              </a:rPr>
              <a:t>;</a:t>
            </a:r>
          </a:p>
          <a:p>
            <a:r>
              <a:rPr lang="en-US" sz="2400" dirty="0">
                <a:solidFill>
                  <a:srgbClr val="0000FF"/>
                </a:solidFill>
                <a:latin typeface="Lucida Console" panose="020B0609040504020204" pitchFamily="49" charset="0"/>
              </a:rPr>
              <a:t>if</a:t>
            </a:r>
            <a:r>
              <a:rPr lang="en-US" sz="2400" dirty="0">
                <a:solidFill>
                  <a:srgbClr val="000000"/>
                </a:solidFill>
                <a:latin typeface="Lucida Console" panose="020B0609040504020204" pitchFamily="49" charset="0"/>
              </a:rPr>
              <a:t> super;</a:t>
            </a:r>
          </a:p>
          <a:p>
            <a:r>
              <a:rPr lang="en-US" sz="2400" b="1" dirty="0">
                <a:solidFill>
                  <a:srgbClr val="000080"/>
                </a:solidFill>
                <a:latin typeface="Lucida Console" panose="020B0609040504020204" pitchFamily="49" charset="0"/>
              </a:rPr>
              <a:t>run</a:t>
            </a:r>
            <a:r>
              <a:rPr lang="en-US" sz="2400" dirty="0">
                <a:solidFill>
                  <a:srgbClr val="000000"/>
                </a:solidFill>
                <a:latin typeface="Lucida Console" panose="020B0609040504020204" pitchFamily="49" charset="0"/>
              </a:rPr>
              <a:t>;</a:t>
            </a:r>
          </a:p>
          <a:p>
            <a:r>
              <a:rPr lang="en-US" sz="2400" b="1" dirty="0" err="1">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a:solidFill>
                  <a:srgbClr val="000080"/>
                </a:solidFill>
                <a:latin typeface="Lucida Console" panose="020B0609040504020204" pitchFamily="49" charset="0"/>
              </a:rPr>
              <a:t>print</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data</a:t>
            </a:r>
            <a:r>
              <a:rPr lang="en-US" sz="2400" dirty="0">
                <a:solidFill>
                  <a:srgbClr val="000000"/>
                </a:solidFill>
                <a:latin typeface="Lucida Console" panose="020B0609040504020204" pitchFamily="49" charset="0"/>
              </a:rPr>
              <a:t>=names </a:t>
            </a:r>
            <a:r>
              <a:rPr lang="en-US" sz="2400" dirty="0" err="1">
                <a:solidFill>
                  <a:srgbClr val="0000FF"/>
                </a:solidFill>
                <a:latin typeface="Lucida Console" panose="020B0609040504020204" pitchFamily="49" charset="0"/>
              </a:rPr>
              <a:t>noobs</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uniform</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run</a:t>
            </a:r>
            <a:r>
              <a:rPr lang="en-US" sz="2400" dirty="0">
                <a:solidFill>
                  <a:srgbClr val="000000"/>
                </a:solidFill>
                <a:latin typeface="Lucida Console" panose="020B0609040504020204" pitchFamily="49" charset="0"/>
              </a:rPr>
              <a:t>;</a:t>
            </a:r>
            <a:endParaRPr lang="en-US" sz="2400" dirty="0"/>
          </a:p>
        </p:txBody>
      </p:sp>
    </p:spTree>
    <p:extLst>
      <p:ext uri="{BB962C8B-B14F-4D97-AF65-F5344CB8AC3E}">
        <p14:creationId xmlns:p14="http://schemas.microsoft.com/office/powerpoint/2010/main" val="73441550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FC127F6-BE59-4083-9767-4058B96CA545}" type="slidenum">
              <a:rPr lang="en-US" altLang="en-US" smtClean="0">
                <a:solidFill>
                  <a:prstClr val="black">
                    <a:tint val="75000"/>
                  </a:prstClr>
                </a:solidFill>
              </a:rPr>
              <a:pPr/>
              <a:t>41</a:t>
            </a:fld>
            <a:endParaRPr lang="en-US" altLang="en-US">
              <a:solidFill>
                <a:prstClr val="black">
                  <a:tint val="75000"/>
                </a:prstClr>
              </a:solidFill>
              <a:latin typeface="Times New Roman" panose="02020603050405020304" pitchFamily="18" charset="0"/>
            </a:endParaRPr>
          </a:p>
        </p:txBody>
      </p:sp>
      <p:sp>
        <p:nvSpPr>
          <p:cNvPr id="3" name="Rectangle 2"/>
          <p:cNvSpPr/>
          <p:nvPr/>
        </p:nvSpPr>
        <p:spPr>
          <a:xfrm>
            <a:off x="328475" y="354709"/>
            <a:ext cx="11372295" cy="6001643"/>
          </a:xfrm>
          <a:prstGeom prst="rect">
            <a:avLst/>
          </a:prstGeom>
        </p:spPr>
        <p:txBody>
          <a:bodyPr wrap="square">
            <a:spAutoFit/>
          </a:bodyPr>
          <a:lstStyle/>
          <a:p>
            <a:r>
              <a:rPr lang="en-US" sz="2400" dirty="0">
                <a:solidFill>
                  <a:srgbClr val="008000"/>
                </a:solidFill>
                <a:latin typeface="Lucida Console" panose="020B0609040504020204" pitchFamily="49" charset="0"/>
              </a:rPr>
              <a:t>/*same problem using a multiway join*/</a:t>
            </a:r>
            <a:endParaRPr lang="en-US" sz="2400" dirty="0">
              <a:solidFill>
                <a:srgbClr val="000000"/>
              </a:solidFill>
              <a:latin typeface="Lucida Console" panose="020B0609040504020204" pitchFamily="49" charset="0"/>
            </a:endParaRPr>
          </a:p>
          <a:p>
            <a:r>
              <a:rPr lang="en-US" sz="2400" b="1" dirty="0" err="1">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err="1">
                <a:solidFill>
                  <a:srgbClr val="000080"/>
                </a:solidFill>
                <a:latin typeface="Lucida Console" panose="020B0609040504020204" pitchFamily="49" charset="0"/>
              </a:rPr>
              <a:t>sql</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distinct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e.firstname,e.lastname</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train.flightschedule</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as</a:t>
            </a:r>
            <a:r>
              <a:rPr lang="en-US" sz="2400" dirty="0">
                <a:solidFill>
                  <a:srgbClr val="000000"/>
                </a:solidFill>
                <a:latin typeface="Lucida Console" panose="020B0609040504020204" pitchFamily="49" charset="0"/>
              </a:rPr>
              <a:t> a,</a:t>
            </a:r>
          </a:p>
          <a:p>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train.staffmaster</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as</a:t>
            </a:r>
            <a:r>
              <a:rPr lang="en-US" sz="2400" dirty="0">
                <a:solidFill>
                  <a:srgbClr val="000000"/>
                </a:solidFill>
                <a:latin typeface="Lucida Console" panose="020B0609040504020204" pitchFamily="49" charset="0"/>
              </a:rPr>
              <a:t> b,</a:t>
            </a:r>
          </a:p>
          <a:p>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train.payrollmaster</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as</a:t>
            </a:r>
            <a:r>
              <a:rPr lang="en-US" sz="2400" dirty="0">
                <a:solidFill>
                  <a:srgbClr val="000000"/>
                </a:solidFill>
                <a:latin typeface="Lucida Console" panose="020B0609040504020204" pitchFamily="49" charset="0"/>
              </a:rPr>
              <a:t> c,</a:t>
            </a:r>
          </a:p>
          <a:p>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train.supervisors</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as</a:t>
            </a:r>
            <a:r>
              <a:rPr lang="en-US" sz="2400" dirty="0">
                <a:solidFill>
                  <a:srgbClr val="000000"/>
                </a:solidFill>
                <a:latin typeface="Lucida Console" panose="020B0609040504020204" pitchFamily="49" charset="0"/>
              </a:rPr>
              <a:t> d,</a:t>
            </a:r>
          </a:p>
          <a:p>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train.staffmaster</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as</a:t>
            </a:r>
            <a:r>
              <a:rPr lang="en-US" sz="2400" dirty="0">
                <a:solidFill>
                  <a:srgbClr val="000000"/>
                </a:solidFill>
                <a:latin typeface="Lucida Console" panose="020B0609040504020204" pitchFamily="49" charset="0"/>
              </a:rPr>
              <a:t> e</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a.date</a:t>
            </a:r>
            <a:r>
              <a:rPr lang="en-US" sz="2400" dirty="0">
                <a:solidFill>
                  <a:srgbClr val="000000"/>
                </a:solidFill>
                <a:latin typeface="Lucida Console" panose="020B0609040504020204" pitchFamily="49" charset="0"/>
              </a:rPr>
              <a:t>=</a:t>
            </a:r>
            <a:r>
              <a:rPr lang="en-US" sz="2400" b="1" dirty="0">
                <a:solidFill>
                  <a:srgbClr val="008080"/>
                </a:solidFill>
                <a:latin typeface="Lucida Console" panose="020B0609040504020204" pitchFamily="49" charset="0"/>
              </a:rPr>
              <a:t>"04mar2000"d</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and</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a.destination</a:t>
            </a:r>
            <a:r>
              <a:rPr lang="en-US" sz="2400" dirty="0">
                <a:solidFill>
                  <a:srgbClr val="000000"/>
                </a:solidFill>
                <a:latin typeface="Lucida Console" panose="020B0609040504020204" pitchFamily="49" charset="0"/>
              </a:rPr>
              <a:t>=</a:t>
            </a:r>
            <a:r>
              <a:rPr lang="en-US" sz="2400" dirty="0">
                <a:solidFill>
                  <a:srgbClr val="800080"/>
                </a:solidFill>
                <a:latin typeface="Lucida Console" panose="020B0609040504020204" pitchFamily="49" charset="0"/>
              </a:rPr>
              <a:t>"CPH"</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and</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a.empid</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b.empid</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and</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a.empid</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c.empid</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and</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d.jobcategory</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substr</a:t>
            </a:r>
            <a:r>
              <a:rPr lang="en-US" sz="2400" dirty="0">
                <a:solidFill>
                  <a:srgbClr val="000000"/>
                </a:solidFill>
                <a:latin typeface="Lucida Console" panose="020B0609040504020204" pitchFamily="49" charset="0"/>
              </a:rPr>
              <a:t>(c.jobcode,</a:t>
            </a:r>
            <a:r>
              <a:rPr lang="en-US" sz="2400" b="1" dirty="0">
                <a:solidFill>
                  <a:srgbClr val="008080"/>
                </a:solidFill>
                <a:latin typeface="Lucida Console" panose="020B0609040504020204" pitchFamily="49" charset="0"/>
              </a:rPr>
              <a:t>1</a:t>
            </a:r>
            <a:r>
              <a:rPr lang="en-US" sz="2400" dirty="0">
                <a:solidFill>
                  <a:srgbClr val="000000"/>
                </a:solidFill>
                <a:latin typeface="Lucida Console" panose="020B0609040504020204" pitchFamily="49" charset="0"/>
              </a:rPr>
              <a:t>,</a:t>
            </a:r>
            <a:r>
              <a:rPr lang="en-US" sz="2400" b="1" dirty="0">
                <a:solidFill>
                  <a:srgbClr val="008080"/>
                </a:solidFill>
                <a:latin typeface="Lucida Console" panose="020B0609040504020204" pitchFamily="49" charset="0"/>
              </a:rPr>
              <a:t>2</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and</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d.state</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b.state</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and</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d.empid</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e.empid</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quit</a:t>
            </a:r>
            <a:r>
              <a:rPr lang="en-US" sz="2400" dirty="0">
                <a:solidFill>
                  <a:srgbClr val="000000"/>
                </a:solidFill>
                <a:latin typeface="Lucida Console" panose="020B0609040504020204" pitchFamily="49" charset="0"/>
              </a:rPr>
              <a:t>;</a:t>
            </a:r>
            <a:endParaRPr lang="en-US" sz="2400" dirty="0"/>
          </a:p>
        </p:txBody>
      </p:sp>
    </p:spTree>
    <p:extLst>
      <p:ext uri="{BB962C8B-B14F-4D97-AF65-F5344CB8AC3E}">
        <p14:creationId xmlns:p14="http://schemas.microsoft.com/office/powerpoint/2010/main" val="22049538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a:xfrm>
            <a:off x="751936" y="1076325"/>
            <a:ext cx="10515600" cy="1325563"/>
          </a:xfrm>
        </p:spPr>
        <p:txBody>
          <a:bodyPr>
            <a:normAutofit fontScale="90000"/>
          </a:bodyPr>
          <a:lstStyle/>
          <a:p>
            <a:pPr marL="0" indent="0">
              <a:tabLst>
                <a:tab pos="1371600" algn="l"/>
                <a:tab pos="2971800" algn="l"/>
              </a:tabLst>
            </a:pPr>
            <a:r>
              <a:rPr lang="en-US" altLang="en-US" dirty="0">
                <a:latin typeface="+mn-lt"/>
              </a:rPr>
              <a:t>List all </a:t>
            </a:r>
            <a:r>
              <a:rPr lang="en-US" altLang="en-US" b="1" dirty="0">
                <a:latin typeface="+mn-lt"/>
              </a:rPr>
              <a:t>active</a:t>
            </a:r>
            <a:r>
              <a:rPr lang="en-US" altLang="en-US" dirty="0">
                <a:latin typeface="+mn-lt"/>
              </a:rPr>
              <a:t> Sales employees having annual salaries more than 5% lower than the average salary for everyone with the same job title. </a:t>
            </a:r>
          </a:p>
        </p:txBody>
      </p:sp>
      <p:sp>
        <p:nvSpPr>
          <p:cNvPr id="6" name="Slide Number Placeholder 3"/>
          <p:cNvSpPr>
            <a:spLocks noGrp="1"/>
          </p:cNvSpPr>
          <p:nvPr>
            <p:ph type="sldNum" sz="quarter" idx="12"/>
          </p:nvPr>
        </p:nvSpPr>
        <p:spPr/>
        <p:txBody>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eaLnBrk="1" hangingPunct="1"/>
            <a:fld id="{B7B7BB4E-E91E-4336-B07F-BB8CD8D8649F}" type="slidenum">
              <a:rPr lang="en-US" altLang="en-US" sz="1400">
                <a:solidFill>
                  <a:prstClr val="black"/>
                </a:solidFill>
              </a:rPr>
              <a:pPr eaLnBrk="1" hangingPunct="1"/>
              <a:t>5</a:t>
            </a:fld>
            <a:endParaRPr lang="en-US" altLang="en-US" sz="1400">
              <a:solidFill>
                <a:prstClr val="black"/>
              </a:solidFill>
              <a:latin typeface="Times New Roman" panose="02020603050405020304" pitchFamily="18" charset="0"/>
            </a:endParaRPr>
          </a:p>
        </p:txBody>
      </p:sp>
      <p:sp>
        <p:nvSpPr>
          <p:cNvPr id="103429" name="Text Box 4"/>
          <p:cNvSpPr txBox="1">
            <a:spLocks noChangeArrowheads="1"/>
          </p:cNvSpPr>
          <p:nvPr/>
        </p:nvSpPr>
        <p:spPr bwMode="auto">
          <a:xfrm>
            <a:off x="3740151" y="3306764"/>
            <a:ext cx="6181725" cy="1239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lIns="88900" tIns="88900" rIns="88900" bIns="88900"/>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fontAlgn="base">
              <a:spcBef>
                <a:spcPct val="20000"/>
              </a:spcBef>
              <a:spcAft>
                <a:spcPct val="0"/>
              </a:spcAft>
            </a:pPr>
            <a:endParaRPr lang="en-US" altLang="en-US" noProof="1">
              <a:solidFill>
                <a:prstClr val="black"/>
              </a:solidFill>
            </a:endParaRPr>
          </a:p>
        </p:txBody>
      </p:sp>
    </p:spTree>
    <p:extLst>
      <p:ext uri="{BB962C8B-B14F-4D97-AF65-F5344CB8AC3E}">
        <p14:creationId xmlns:p14="http://schemas.microsoft.com/office/powerpoint/2010/main" val="31753341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FC127F6-BE59-4083-9767-4058B96CA545}" type="slidenum">
              <a:rPr lang="en-US" altLang="en-US" smtClean="0">
                <a:solidFill>
                  <a:prstClr val="black">
                    <a:tint val="75000"/>
                  </a:prstClr>
                </a:solidFill>
              </a:rPr>
              <a:pPr/>
              <a:t>6</a:t>
            </a:fld>
            <a:endParaRPr lang="en-US" altLang="en-US">
              <a:solidFill>
                <a:prstClr val="black">
                  <a:tint val="75000"/>
                </a:prstClr>
              </a:solidFill>
              <a:latin typeface="Times New Roman" panose="02020603050405020304" pitchFamily="18" charset="0"/>
            </a:endParaRPr>
          </a:p>
        </p:txBody>
      </p:sp>
      <p:pic>
        <p:nvPicPr>
          <p:cNvPr id="3" name="Picture 2"/>
          <p:cNvPicPr>
            <a:picLocks noChangeAspect="1"/>
          </p:cNvPicPr>
          <p:nvPr/>
        </p:nvPicPr>
        <p:blipFill>
          <a:blip r:embed="rId2"/>
          <a:stretch>
            <a:fillRect/>
          </a:stretch>
        </p:blipFill>
        <p:spPr>
          <a:xfrm>
            <a:off x="566372" y="2050806"/>
            <a:ext cx="3409950" cy="2914650"/>
          </a:xfrm>
          <a:prstGeom prst="rect">
            <a:avLst/>
          </a:prstGeom>
        </p:spPr>
      </p:pic>
      <p:sp>
        <p:nvSpPr>
          <p:cNvPr id="4" name="TextBox 3"/>
          <p:cNvSpPr txBox="1"/>
          <p:nvPr/>
        </p:nvSpPr>
        <p:spPr>
          <a:xfrm>
            <a:off x="615462" y="1626577"/>
            <a:ext cx="2419188" cy="461665"/>
          </a:xfrm>
          <a:prstGeom prst="rect">
            <a:avLst/>
          </a:prstGeom>
          <a:noFill/>
        </p:spPr>
        <p:txBody>
          <a:bodyPr wrap="none" rtlCol="0">
            <a:spAutoFit/>
          </a:bodyPr>
          <a:lstStyle/>
          <a:p>
            <a:r>
              <a:rPr lang="en-US" sz="2400" dirty="0" err="1"/>
              <a:t>Employee_payroll</a:t>
            </a:r>
            <a:endParaRPr lang="en-US" sz="2400" dirty="0"/>
          </a:p>
        </p:txBody>
      </p:sp>
      <p:pic>
        <p:nvPicPr>
          <p:cNvPr id="5" name="Picture 4"/>
          <p:cNvPicPr>
            <a:picLocks noChangeAspect="1"/>
          </p:cNvPicPr>
          <p:nvPr/>
        </p:nvPicPr>
        <p:blipFill>
          <a:blip r:embed="rId3"/>
          <a:stretch>
            <a:fillRect/>
          </a:stretch>
        </p:blipFill>
        <p:spPr>
          <a:xfrm>
            <a:off x="6495317" y="2531817"/>
            <a:ext cx="3333750" cy="1724025"/>
          </a:xfrm>
          <a:prstGeom prst="rect">
            <a:avLst/>
          </a:prstGeom>
        </p:spPr>
      </p:pic>
      <p:sp>
        <p:nvSpPr>
          <p:cNvPr id="6" name="TextBox 5"/>
          <p:cNvSpPr txBox="1"/>
          <p:nvPr/>
        </p:nvSpPr>
        <p:spPr>
          <a:xfrm>
            <a:off x="6605997" y="2088242"/>
            <a:ext cx="3112390" cy="461665"/>
          </a:xfrm>
          <a:prstGeom prst="rect">
            <a:avLst/>
          </a:prstGeom>
          <a:noFill/>
        </p:spPr>
        <p:txBody>
          <a:bodyPr wrap="none" rtlCol="0">
            <a:spAutoFit/>
          </a:bodyPr>
          <a:lstStyle/>
          <a:p>
            <a:r>
              <a:rPr lang="en-US" sz="2400" dirty="0" err="1"/>
              <a:t>Employee_organization</a:t>
            </a:r>
            <a:endParaRPr lang="en-US" sz="2400" dirty="0"/>
          </a:p>
        </p:txBody>
      </p:sp>
    </p:spTree>
    <p:extLst>
      <p:ext uri="{BB962C8B-B14F-4D97-AF65-F5344CB8AC3E}">
        <p14:creationId xmlns:p14="http://schemas.microsoft.com/office/powerpoint/2010/main" val="17340608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8443"/>
            <a:ext cx="10515600" cy="1061405"/>
          </a:xfrm>
        </p:spPr>
        <p:txBody>
          <a:bodyPr/>
          <a:lstStyle/>
          <a:p>
            <a:r>
              <a:rPr lang="en-US" b="1" dirty="0">
                <a:latin typeface="+mn-lt"/>
              </a:rPr>
              <a:t>First method -- Build separate tables and join them.</a:t>
            </a:r>
            <a:br>
              <a:rPr lang="en-US" b="1" dirty="0">
                <a:latin typeface="+mn-lt"/>
              </a:rPr>
            </a:br>
            <a:r>
              <a:rPr lang="en-US" b="1" dirty="0">
                <a:latin typeface="+mn-lt"/>
              </a:rPr>
              <a:t>First table is a table of average salaries by job title.</a:t>
            </a:r>
          </a:p>
        </p:txBody>
      </p:sp>
      <p:sp>
        <p:nvSpPr>
          <p:cNvPr id="3" name="Slide Number Placeholder 2"/>
          <p:cNvSpPr>
            <a:spLocks noGrp="1"/>
          </p:cNvSpPr>
          <p:nvPr>
            <p:ph type="sldNum" sz="quarter" idx="12"/>
          </p:nvPr>
        </p:nvSpPr>
        <p:spPr/>
        <p:txBody>
          <a:bodyPr/>
          <a:lstStyle/>
          <a:p>
            <a:fld id="{AFA11966-E7B9-47C1-B28D-73B1357F3FC6}" type="slidenum">
              <a:rPr lang="en-US" altLang="en-US" smtClean="0">
                <a:solidFill>
                  <a:prstClr val="black">
                    <a:tint val="75000"/>
                  </a:prstClr>
                </a:solidFill>
              </a:rPr>
              <a:pPr/>
              <a:t>7</a:t>
            </a:fld>
            <a:endParaRPr lang="en-US" altLang="en-US">
              <a:solidFill>
                <a:prstClr val="black">
                  <a:tint val="75000"/>
                </a:prstClr>
              </a:solidFill>
              <a:latin typeface="Times New Roman" panose="02020603050405020304" pitchFamily="18" charset="0"/>
            </a:endParaRPr>
          </a:p>
        </p:txBody>
      </p:sp>
      <p:sp>
        <p:nvSpPr>
          <p:cNvPr id="5" name="Rectangle 4"/>
          <p:cNvSpPr/>
          <p:nvPr/>
        </p:nvSpPr>
        <p:spPr>
          <a:xfrm>
            <a:off x="624136" y="1783080"/>
            <a:ext cx="10802815" cy="4154984"/>
          </a:xfrm>
          <a:prstGeom prst="rect">
            <a:avLst/>
          </a:prstGeom>
        </p:spPr>
        <p:txBody>
          <a:bodyPr wrap="square">
            <a:spAutoFit/>
          </a:bodyPr>
          <a:lstStyle/>
          <a:p>
            <a:r>
              <a:rPr lang="en-US" sz="2400" b="1" dirty="0" err="1">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err="1">
                <a:solidFill>
                  <a:srgbClr val="000080"/>
                </a:solidFill>
                <a:latin typeface="Lucida Console" panose="020B0609040504020204" pitchFamily="49" charset="0"/>
              </a:rPr>
              <a:t>sql</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create</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table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avgsalary</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as</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Job_Title</a:t>
            </a:r>
            <a:r>
              <a:rPr lang="en-US" sz="2400" dirty="0">
                <a:solidFill>
                  <a:srgbClr val="000000"/>
                </a:solidFill>
                <a:latin typeface="Lucida Console" panose="020B0609040504020204" pitchFamily="49" charset="0"/>
              </a:rPr>
              <a:t>, </a:t>
            </a:r>
          </a:p>
          <a:p>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avg</a:t>
            </a:r>
            <a:r>
              <a:rPr lang="en-US" sz="2400" dirty="0">
                <a:solidFill>
                  <a:srgbClr val="000000"/>
                </a:solidFill>
                <a:latin typeface="Lucida Console" panose="020B0609040504020204" pitchFamily="49" charset="0"/>
              </a:rPr>
              <a:t>(Salary) </a:t>
            </a:r>
            <a:r>
              <a:rPr lang="en-US" sz="2400" dirty="0">
                <a:solidFill>
                  <a:srgbClr val="0000FF"/>
                </a:solidFill>
                <a:latin typeface="Lucida Console" panose="020B0609040504020204" pitchFamily="49" charset="0"/>
              </a:rPr>
              <a:t>as</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Job_Avg</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format</a:t>
            </a:r>
            <a:r>
              <a:rPr lang="en-US" sz="2400" dirty="0">
                <a:solidFill>
                  <a:srgbClr val="000000"/>
                </a:solidFill>
                <a:latin typeface="Lucida Console" panose="020B0609040504020204" pitchFamily="49" charset="0"/>
              </a:rPr>
              <a:t>=</a:t>
            </a:r>
            <a:r>
              <a:rPr lang="en-US" sz="2400" dirty="0">
                <a:solidFill>
                  <a:srgbClr val="008080"/>
                </a:solidFill>
                <a:latin typeface="Lucida Console" panose="020B0609040504020204" pitchFamily="49" charset="0"/>
              </a:rPr>
              <a:t>comma7.</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orion.Employee_payroll</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as</a:t>
            </a:r>
            <a:r>
              <a:rPr lang="en-US" sz="2400" dirty="0">
                <a:solidFill>
                  <a:srgbClr val="000000"/>
                </a:solidFill>
                <a:latin typeface="Lucida Console" panose="020B0609040504020204" pitchFamily="49" charset="0"/>
              </a:rPr>
              <a:t> p, </a:t>
            </a:r>
          </a:p>
          <a:p>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orion.Employee_organization</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as</a:t>
            </a:r>
            <a:r>
              <a:rPr lang="en-US" sz="2400" dirty="0">
                <a:solidFill>
                  <a:srgbClr val="000000"/>
                </a:solidFill>
                <a:latin typeface="Lucida Console" panose="020B0609040504020204" pitchFamily="49" charset="0"/>
              </a:rPr>
              <a:t> o</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p.Employee_ID</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o.Employee_ID</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and</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not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Employee_Term_Date</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and</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o.Department</a:t>
            </a:r>
            <a:r>
              <a:rPr lang="en-US" sz="2400" dirty="0">
                <a:solidFill>
                  <a:srgbClr val="000000"/>
                </a:solidFill>
                <a:latin typeface="Lucida Console" panose="020B0609040504020204" pitchFamily="49" charset="0"/>
              </a:rPr>
              <a:t>=</a:t>
            </a:r>
            <a:r>
              <a:rPr lang="en-US" sz="2400" dirty="0">
                <a:solidFill>
                  <a:srgbClr val="800080"/>
                </a:solidFill>
                <a:latin typeface="Lucida Console" panose="020B0609040504020204" pitchFamily="49" charset="0"/>
              </a:rPr>
              <a:t>"Sales"</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group</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by</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Job_Title</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quit</a:t>
            </a:r>
            <a:r>
              <a:rPr lang="en-US" sz="2400" dirty="0">
                <a:solidFill>
                  <a:srgbClr val="000000"/>
                </a:solidFill>
                <a:latin typeface="Lucida Console" panose="020B0609040504020204" pitchFamily="49" charset="0"/>
              </a:rPr>
              <a:t>;</a:t>
            </a:r>
          </a:p>
        </p:txBody>
      </p:sp>
    </p:spTree>
    <p:extLst>
      <p:ext uri="{BB962C8B-B14F-4D97-AF65-F5344CB8AC3E}">
        <p14:creationId xmlns:p14="http://schemas.microsoft.com/office/powerpoint/2010/main" val="28662615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43401" y="109728"/>
            <a:ext cx="4425695" cy="540481"/>
          </a:xfrm>
        </p:spPr>
        <p:txBody>
          <a:bodyPr>
            <a:noAutofit/>
          </a:bodyPr>
          <a:lstStyle/>
          <a:p>
            <a:r>
              <a:rPr lang="en-US" sz="3600" b="1" dirty="0">
                <a:latin typeface="+mn-lt"/>
              </a:rPr>
              <a:t>Now do Inner Join.</a:t>
            </a:r>
          </a:p>
        </p:txBody>
      </p:sp>
      <p:sp>
        <p:nvSpPr>
          <p:cNvPr id="3" name="Slide Number Placeholder 2"/>
          <p:cNvSpPr>
            <a:spLocks noGrp="1"/>
          </p:cNvSpPr>
          <p:nvPr>
            <p:ph type="sldNum" sz="quarter" idx="12"/>
          </p:nvPr>
        </p:nvSpPr>
        <p:spPr/>
        <p:txBody>
          <a:bodyPr/>
          <a:lstStyle/>
          <a:p>
            <a:fld id="{AFA11966-E7B9-47C1-B28D-73B1357F3FC6}" type="slidenum">
              <a:rPr lang="en-US" altLang="en-US" smtClean="0">
                <a:solidFill>
                  <a:prstClr val="black">
                    <a:tint val="75000"/>
                  </a:prstClr>
                </a:solidFill>
              </a:rPr>
              <a:pPr/>
              <a:t>8</a:t>
            </a:fld>
            <a:endParaRPr lang="en-US" altLang="en-US">
              <a:solidFill>
                <a:prstClr val="black">
                  <a:tint val="75000"/>
                </a:prstClr>
              </a:solidFill>
              <a:latin typeface="Times New Roman" panose="02020603050405020304" pitchFamily="18" charset="0"/>
            </a:endParaRPr>
          </a:p>
        </p:txBody>
      </p:sp>
      <p:sp>
        <p:nvSpPr>
          <p:cNvPr id="5" name="Rectangle 4"/>
          <p:cNvSpPr/>
          <p:nvPr/>
        </p:nvSpPr>
        <p:spPr>
          <a:xfrm>
            <a:off x="475488" y="1997839"/>
            <a:ext cx="11192256" cy="3416320"/>
          </a:xfrm>
          <a:prstGeom prst="rect">
            <a:avLst/>
          </a:prstGeom>
        </p:spPr>
        <p:txBody>
          <a:bodyPr wrap="square">
            <a:spAutoFit/>
          </a:bodyPr>
          <a:lstStyle/>
          <a:p>
            <a:r>
              <a:rPr lang="en-US" sz="2400" b="1" dirty="0">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err="1">
                <a:solidFill>
                  <a:srgbClr val="000080"/>
                </a:solidFill>
                <a:latin typeface="Lucida Console" panose="020B0609040504020204" pitchFamily="49" charset="0"/>
              </a:rPr>
              <a:t>sql</a:t>
            </a:r>
            <a:r>
              <a:rPr lang="en-US" sz="2400" dirty="0">
                <a:solidFill>
                  <a:srgbClr val="000000"/>
                </a:solidFill>
                <a:latin typeface="Lucida Console" panose="020B0609040504020204" pitchFamily="49" charset="0"/>
              </a:rPr>
              <a:t>;</a:t>
            </a:r>
          </a:p>
          <a:p>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Employee_Name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emp.Job_Title</a:t>
            </a:r>
            <a:r>
              <a:rPr lang="en-US" sz="2400" dirty="0">
                <a:solidFill>
                  <a:srgbClr val="000000"/>
                </a:solidFill>
                <a:latin typeface="Lucida Console" panose="020B0609040504020204" pitchFamily="49" charset="0"/>
              </a:rPr>
              <a:t>, </a:t>
            </a:r>
          </a:p>
          <a:p>
            <a:r>
              <a:rPr lang="en-US" sz="2400" dirty="0">
                <a:solidFill>
                  <a:srgbClr val="000000"/>
                </a:solidFill>
                <a:latin typeface="Lucida Console" panose="020B0609040504020204" pitchFamily="49" charset="0"/>
              </a:rPr>
              <a:t>          Salary format=</a:t>
            </a:r>
            <a:r>
              <a:rPr lang="en-US" sz="2400" dirty="0">
                <a:solidFill>
                  <a:srgbClr val="008080"/>
                </a:solidFill>
                <a:latin typeface="Lucida Console" panose="020B0609040504020204" pitchFamily="49" charset="0"/>
              </a:rPr>
              <a:t>comma7.</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Job_Avg</a:t>
            </a:r>
            <a:r>
              <a:rPr lang="en-US" sz="2400" dirty="0">
                <a:solidFill>
                  <a:srgbClr val="000000"/>
                </a:solidFill>
                <a:latin typeface="Lucida Console" panose="020B0609040504020204" pitchFamily="49" charset="0"/>
              </a:rPr>
              <a:t> format=</a:t>
            </a:r>
            <a:r>
              <a:rPr lang="en-US" sz="2400" dirty="0">
                <a:solidFill>
                  <a:srgbClr val="008080"/>
                </a:solidFill>
                <a:latin typeface="Lucida Console" panose="020B0609040504020204" pitchFamily="49" charset="0"/>
              </a:rPr>
              <a:t>comma7.</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avgsalary</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as</a:t>
            </a:r>
            <a:r>
              <a:rPr lang="en-US" sz="2400" dirty="0">
                <a:solidFill>
                  <a:srgbClr val="000000"/>
                </a:solidFill>
                <a:latin typeface="Lucida Console" panose="020B0609040504020204" pitchFamily="49" charset="0"/>
              </a:rPr>
              <a:t> job,</a:t>
            </a:r>
          </a:p>
          <a:p>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orion.Salesstaff</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as</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emp</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emp.Job_Title</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job.Job_Title</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and</a:t>
            </a:r>
            <a:r>
              <a:rPr lang="en-US" sz="2400" dirty="0">
                <a:solidFill>
                  <a:srgbClr val="000000"/>
                </a:solidFill>
                <a:latin typeface="Lucida Console" panose="020B0609040504020204" pitchFamily="49" charset="0"/>
              </a:rPr>
              <a:t> Salary &lt; </a:t>
            </a:r>
            <a:r>
              <a:rPr lang="en-US" sz="2400" dirty="0" err="1">
                <a:solidFill>
                  <a:srgbClr val="000000"/>
                </a:solidFill>
                <a:latin typeface="Lucida Console" panose="020B0609040504020204" pitchFamily="49" charset="0"/>
              </a:rPr>
              <a:t>Job_Avg</a:t>
            </a:r>
            <a:r>
              <a:rPr lang="en-US" sz="2400" dirty="0">
                <a:solidFill>
                  <a:srgbClr val="000000"/>
                </a:solidFill>
                <a:latin typeface="Lucida Console" panose="020B0609040504020204" pitchFamily="49" charset="0"/>
              </a:rPr>
              <a:t>*</a:t>
            </a:r>
            <a:r>
              <a:rPr lang="en-US" sz="2400" b="1" dirty="0">
                <a:solidFill>
                  <a:srgbClr val="008080"/>
                </a:solidFill>
                <a:latin typeface="Lucida Console" panose="020B0609040504020204" pitchFamily="49" charset="0"/>
              </a:rPr>
              <a:t>.95</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order</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by</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Job_Title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Employee_Name</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quit</a:t>
            </a:r>
            <a:r>
              <a:rPr lang="en-US" sz="2400" dirty="0">
                <a:solidFill>
                  <a:srgbClr val="000000"/>
                </a:solidFill>
                <a:latin typeface="Lucida Console" panose="020B0609040504020204" pitchFamily="49" charset="0"/>
              </a:rPr>
              <a:t>;</a:t>
            </a:r>
            <a:endParaRPr lang="en-US" sz="2400" dirty="0"/>
          </a:p>
        </p:txBody>
      </p:sp>
    </p:spTree>
    <p:extLst>
      <p:ext uri="{BB962C8B-B14F-4D97-AF65-F5344CB8AC3E}">
        <p14:creationId xmlns:p14="http://schemas.microsoft.com/office/powerpoint/2010/main" val="1202474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a:xfrm>
            <a:off x="823119" y="25400"/>
            <a:ext cx="10515600" cy="1067973"/>
          </a:xfrm>
        </p:spPr>
        <p:txBody>
          <a:bodyPr/>
          <a:lstStyle/>
          <a:p>
            <a:pPr fontAlgn="base">
              <a:spcAft>
                <a:spcPct val="0"/>
              </a:spcAft>
            </a:pPr>
            <a:r>
              <a:rPr lang="en-US" altLang="en-US" b="1" dirty="0">
                <a:solidFill>
                  <a:prstClr val="black"/>
                </a:solidFill>
                <a:latin typeface="+mn-lt"/>
              </a:rPr>
              <a:t>Second Method – First, Build a query to produce the aggregate averages.</a:t>
            </a:r>
          </a:p>
        </p:txBody>
      </p:sp>
      <p:sp>
        <p:nvSpPr>
          <p:cNvPr id="9" name="Slide Number Placeholder 3"/>
          <p:cNvSpPr>
            <a:spLocks noGrp="1"/>
          </p:cNvSpPr>
          <p:nvPr>
            <p:ph type="sldNum" sz="quarter" idx="12"/>
          </p:nvPr>
        </p:nvSpPr>
        <p:spPr/>
        <p:txBody>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eaLnBrk="1" hangingPunct="1"/>
            <a:fld id="{9B6E1642-0ED2-4F68-AAB8-294357785C2D}" type="slidenum">
              <a:rPr lang="en-US" altLang="en-US" sz="1400">
                <a:solidFill>
                  <a:prstClr val="black"/>
                </a:solidFill>
              </a:rPr>
              <a:pPr eaLnBrk="1" hangingPunct="1"/>
              <a:t>9</a:t>
            </a:fld>
            <a:endParaRPr lang="en-US" altLang="en-US" sz="1400">
              <a:solidFill>
                <a:prstClr val="black"/>
              </a:solidFill>
              <a:latin typeface="Times New Roman" panose="02020603050405020304" pitchFamily="18" charset="0"/>
            </a:endParaRPr>
          </a:p>
        </p:txBody>
      </p:sp>
      <p:sp>
        <p:nvSpPr>
          <p:cNvPr id="105477" name="Text Box 6"/>
          <p:cNvSpPr txBox="1">
            <a:spLocks noChangeArrowheads="1"/>
          </p:cNvSpPr>
          <p:nvPr/>
        </p:nvSpPr>
        <p:spPr bwMode="auto">
          <a:xfrm>
            <a:off x="3124201" y="3581400"/>
            <a:ext cx="179601" cy="548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lIns="88900" tIns="88900" rIns="88900" bIns="88900">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pPr>
            <a:endParaRPr lang="en-US" altLang="en-US" noProof="1">
              <a:solidFill>
                <a:srgbClr val="FF0000"/>
              </a:solidFill>
              <a:latin typeface="Courier New" panose="02070309020205020404" pitchFamily="49" charset="0"/>
            </a:endParaRPr>
          </a:p>
        </p:txBody>
      </p:sp>
      <p:sp>
        <p:nvSpPr>
          <p:cNvPr id="105478" name="Text Box 8"/>
          <p:cNvSpPr txBox="1">
            <a:spLocks noChangeArrowheads="1"/>
          </p:cNvSpPr>
          <p:nvPr/>
        </p:nvSpPr>
        <p:spPr bwMode="auto">
          <a:xfrm>
            <a:off x="3124201" y="3581400"/>
            <a:ext cx="179601" cy="548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lIns="88900" tIns="88900" rIns="88900" bIns="88900">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pPr>
            <a:endParaRPr lang="en-US" altLang="en-US" noProof="1">
              <a:solidFill>
                <a:srgbClr val="FF0000"/>
              </a:solidFill>
              <a:latin typeface="Courier New" panose="02070309020205020404" pitchFamily="49" charset="0"/>
            </a:endParaRPr>
          </a:p>
        </p:txBody>
      </p:sp>
      <p:sp>
        <p:nvSpPr>
          <p:cNvPr id="105479" name="Text Box 10"/>
          <p:cNvSpPr txBox="1">
            <a:spLocks noChangeArrowheads="1"/>
          </p:cNvSpPr>
          <p:nvPr/>
        </p:nvSpPr>
        <p:spPr bwMode="auto">
          <a:xfrm>
            <a:off x="3124201" y="3581400"/>
            <a:ext cx="179601" cy="548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lIns="88900" tIns="88900" rIns="88900" bIns="88900">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742950" indent="-285750" eaLnBrk="0" hangingPunct="0">
              <a:defRPr sz="2400">
                <a:solidFill>
                  <a:schemeClr val="tx1"/>
                </a:solidFill>
                <a:latin typeface="Arial" panose="020B0604020202020204" pitchFamily="34" charset="0"/>
                <a:cs typeface="Arial" panose="020B0604020202020204" pitchFamily="34" charset="0"/>
              </a:defRPr>
            </a:lvl2pPr>
            <a:lvl3pPr marL="1143000" indent="-228600" eaLnBrk="0" hangingPunct="0">
              <a:defRPr sz="2400">
                <a:solidFill>
                  <a:schemeClr val="tx1"/>
                </a:solidFill>
                <a:latin typeface="Arial" panose="020B0604020202020204" pitchFamily="34" charset="0"/>
                <a:cs typeface="Arial" panose="020B0604020202020204" pitchFamily="34" charset="0"/>
              </a:defRPr>
            </a:lvl3pPr>
            <a:lvl4pPr marL="1600200" indent="-228600" eaLnBrk="0" hangingPunct="0">
              <a:defRPr sz="2400">
                <a:solidFill>
                  <a:schemeClr val="tx1"/>
                </a:solidFill>
                <a:latin typeface="Arial" panose="020B0604020202020204" pitchFamily="34" charset="0"/>
                <a:cs typeface="Arial" panose="020B0604020202020204" pitchFamily="34" charset="0"/>
              </a:defRPr>
            </a:lvl4pPr>
            <a:lvl5pPr marL="2057400" indent="-228600" eaLnBrk="0" hangingPunct="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pPr>
            <a:endParaRPr lang="en-US" altLang="en-US" noProof="1">
              <a:solidFill>
                <a:srgbClr val="FF0000"/>
              </a:solidFill>
              <a:latin typeface="Courier New" panose="02070309020205020404" pitchFamily="49" charset="0"/>
            </a:endParaRPr>
          </a:p>
        </p:txBody>
      </p:sp>
      <p:sp>
        <p:nvSpPr>
          <p:cNvPr id="2" name="Rectangle 1"/>
          <p:cNvSpPr/>
          <p:nvPr/>
        </p:nvSpPr>
        <p:spPr>
          <a:xfrm>
            <a:off x="396006" y="1458498"/>
            <a:ext cx="10524392" cy="5262979"/>
          </a:xfrm>
          <a:prstGeom prst="rect">
            <a:avLst/>
          </a:prstGeom>
        </p:spPr>
        <p:txBody>
          <a:bodyPr wrap="square">
            <a:spAutoFit/>
          </a:bodyPr>
          <a:lstStyle/>
          <a:p>
            <a:r>
              <a:rPr lang="en-US" sz="2400" b="1" dirty="0" err="1">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err="1">
                <a:solidFill>
                  <a:srgbClr val="000080"/>
                </a:solidFill>
                <a:latin typeface="Lucida Console" panose="020B0609040504020204" pitchFamily="49" charset="0"/>
              </a:rPr>
              <a:t>sql</a:t>
            </a:r>
            <a:r>
              <a:rPr lang="en-US" sz="2400" dirty="0">
                <a:solidFill>
                  <a:srgbClr val="000000"/>
                </a:solidFill>
                <a:latin typeface="Lucida Console" panose="020B0609040504020204" pitchFamily="49" charset="0"/>
              </a:rPr>
              <a:t>;</a:t>
            </a:r>
          </a:p>
          <a:p>
            <a:r>
              <a:rPr lang="en-US" sz="2400" dirty="0">
                <a:solidFill>
                  <a:srgbClr val="0000FF"/>
                </a:solidFill>
                <a:latin typeface="Lucida Console" panose="020B0609040504020204" pitchFamily="49" charset="0"/>
              </a:rPr>
              <a:t>title</a:t>
            </a:r>
            <a:r>
              <a:rPr lang="en-US" sz="2400" dirty="0">
                <a:solidFill>
                  <a:srgbClr val="000000"/>
                </a:solidFill>
                <a:latin typeface="Lucida Console" panose="020B0609040504020204" pitchFamily="49" charset="0"/>
              </a:rPr>
              <a:t>  </a:t>
            </a:r>
            <a:r>
              <a:rPr lang="en-US" sz="2400" dirty="0">
                <a:solidFill>
                  <a:srgbClr val="800080"/>
                </a:solidFill>
                <a:latin typeface="Lucida Console" panose="020B0609040504020204" pitchFamily="49" charset="0"/>
              </a:rPr>
              <a:t>"Sales Department Average Salary"</a:t>
            </a:r>
            <a:r>
              <a:rPr lang="en-US" sz="2400" dirty="0">
                <a:solidFill>
                  <a:srgbClr val="000000"/>
                </a:solidFill>
                <a:latin typeface="Lucida Console" panose="020B0609040504020204" pitchFamily="49" charset="0"/>
              </a:rPr>
              <a:t>; </a:t>
            </a:r>
          </a:p>
          <a:p>
            <a:r>
              <a:rPr lang="en-US" sz="2400" dirty="0">
                <a:solidFill>
                  <a:srgbClr val="0000FF"/>
                </a:solidFill>
                <a:latin typeface="Lucida Console" panose="020B0609040504020204" pitchFamily="49" charset="0"/>
              </a:rPr>
              <a:t>title2</a:t>
            </a:r>
            <a:r>
              <a:rPr lang="en-US" sz="2400" dirty="0">
                <a:solidFill>
                  <a:srgbClr val="000000"/>
                </a:solidFill>
                <a:latin typeface="Lucida Console" panose="020B0609040504020204" pitchFamily="49" charset="0"/>
              </a:rPr>
              <a:t> </a:t>
            </a:r>
            <a:r>
              <a:rPr lang="en-US" sz="2400" dirty="0">
                <a:solidFill>
                  <a:srgbClr val="800080"/>
                </a:solidFill>
                <a:latin typeface="Lucida Console" panose="020B0609040504020204" pitchFamily="49" charset="0"/>
              </a:rPr>
              <a:t>"By Job Title"</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Job_Title</a:t>
            </a:r>
            <a:r>
              <a:rPr lang="en-US" sz="2400" dirty="0">
                <a:solidFill>
                  <a:srgbClr val="000000"/>
                </a:solidFill>
                <a:latin typeface="Lucida Console" panose="020B0609040504020204" pitchFamily="49" charset="0"/>
              </a:rPr>
              <a:t>, </a:t>
            </a:r>
          </a:p>
          <a:p>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avg</a:t>
            </a:r>
            <a:r>
              <a:rPr lang="en-US" sz="2400" dirty="0">
                <a:solidFill>
                  <a:srgbClr val="000000"/>
                </a:solidFill>
                <a:latin typeface="Lucida Console" panose="020B0609040504020204" pitchFamily="49" charset="0"/>
              </a:rPr>
              <a:t>(Salary) </a:t>
            </a:r>
            <a:r>
              <a:rPr lang="en-US" sz="2400" dirty="0">
                <a:solidFill>
                  <a:srgbClr val="0000FF"/>
                </a:solidFill>
                <a:latin typeface="Lucida Console" panose="020B0609040504020204" pitchFamily="49" charset="0"/>
              </a:rPr>
              <a:t>as</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Job_Avg</a:t>
            </a:r>
            <a:r>
              <a:rPr lang="en-US" sz="2400" dirty="0">
                <a:solidFill>
                  <a:srgbClr val="000000"/>
                </a:solidFill>
                <a:latin typeface="Lucida Console" panose="020B0609040504020204" pitchFamily="49" charset="0"/>
              </a:rPr>
              <a:t> </a:t>
            </a:r>
          </a:p>
          <a:p>
            <a:r>
              <a:rPr lang="en-US" sz="2400" dirty="0">
                <a:solidFill>
                  <a:srgbClr val="000000"/>
                </a:solidFill>
                <a:latin typeface="Lucida Console" panose="020B0609040504020204" pitchFamily="49" charset="0"/>
              </a:rPr>
              <a:t>          format=</a:t>
            </a:r>
            <a:r>
              <a:rPr lang="en-US" sz="2400" dirty="0">
                <a:solidFill>
                  <a:srgbClr val="008080"/>
                </a:solidFill>
                <a:latin typeface="Lucida Console" panose="020B0609040504020204" pitchFamily="49" charset="0"/>
              </a:rPr>
              <a:t>comma7.</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orion.Employee_payroll</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as</a:t>
            </a:r>
            <a:r>
              <a:rPr lang="en-US" sz="2400" dirty="0">
                <a:solidFill>
                  <a:srgbClr val="000000"/>
                </a:solidFill>
                <a:latin typeface="Lucida Console" panose="020B0609040504020204" pitchFamily="49" charset="0"/>
              </a:rPr>
              <a:t> p, </a:t>
            </a:r>
          </a:p>
          <a:p>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orion.Employee_organization</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as</a:t>
            </a:r>
            <a:r>
              <a:rPr lang="en-US" sz="2400" dirty="0">
                <a:solidFill>
                  <a:srgbClr val="000000"/>
                </a:solidFill>
                <a:latin typeface="Lucida Console" panose="020B0609040504020204" pitchFamily="49" charset="0"/>
              </a:rPr>
              <a:t> o</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p.Employee_ID</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o.Employee_ID</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and</a:t>
            </a:r>
            <a:r>
              <a:rPr lang="en-US" sz="2400" dirty="0">
                <a:solidFill>
                  <a:srgbClr val="000000"/>
                </a:solidFill>
                <a:latin typeface="Lucida Console" panose="020B0609040504020204" pitchFamily="49" charset="0"/>
              </a:rPr>
              <a:t> not </a:t>
            </a:r>
            <a:r>
              <a:rPr lang="en-US" sz="2400" dirty="0" err="1">
                <a:solidFill>
                  <a:srgbClr val="000000"/>
                </a:solidFill>
                <a:latin typeface="Lucida Console" panose="020B0609040504020204" pitchFamily="49" charset="0"/>
              </a:rPr>
              <a:t>Employee_Term_Date</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and</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o.Department</a:t>
            </a:r>
            <a:r>
              <a:rPr lang="en-US" sz="2400" dirty="0">
                <a:solidFill>
                  <a:srgbClr val="000000"/>
                </a:solidFill>
                <a:latin typeface="Lucida Console" panose="020B0609040504020204" pitchFamily="49" charset="0"/>
              </a:rPr>
              <a:t>=</a:t>
            </a:r>
            <a:r>
              <a:rPr lang="en-US" sz="2400" dirty="0">
                <a:solidFill>
                  <a:srgbClr val="800080"/>
                </a:solidFill>
                <a:latin typeface="Lucida Console" panose="020B0609040504020204" pitchFamily="49" charset="0"/>
              </a:rPr>
              <a:t>"Sales"</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group</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by</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Job_Title</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quit</a:t>
            </a:r>
            <a:r>
              <a:rPr lang="en-US" sz="2400" dirty="0">
                <a:solidFill>
                  <a:srgbClr val="000000"/>
                </a:solidFill>
                <a:latin typeface="Lucida Console" panose="020B0609040504020204" pitchFamily="49" charset="0"/>
              </a:rPr>
              <a:t>;</a:t>
            </a:r>
          </a:p>
          <a:p>
            <a:r>
              <a:rPr lang="en-US" sz="2400" dirty="0">
                <a:solidFill>
                  <a:srgbClr val="0000FF"/>
                </a:solidFill>
                <a:latin typeface="Lucida Console" panose="020B0609040504020204" pitchFamily="49" charset="0"/>
              </a:rPr>
              <a:t>title</a:t>
            </a:r>
            <a:r>
              <a:rPr lang="en-US" sz="2400" dirty="0">
                <a:solidFill>
                  <a:srgbClr val="000000"/>
                </a:solidFill>
                <a:latin typeface="Lucida Console" panose="020B0609040504020204" pitchFamily="49" charset="0"/>
              </a:rPr>
              <a:t>;</a:t>
            </a:r>
            <a:endParaRPr lang="en-US" sz="2400" dirty="0"/>
          </a:p>
        </p:txBody>
      </p:sp>
    </p:spTree>
    <p:custDataLst>
      <p:tags r:id="rId1"/>
    </p:custDataLst>
    <p:extLst>
      <p:ext uri="{BB962C8B-B14F-4D97-AF65-F5344CB8AC3E}">
        <p14:creationId xmlns:p14="http://schemas.microsoft.com/office/powerpoint/2010/main" val="311043067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LIDETYPE" val="Organizer"/>
  <p:tag name="SECTIONCOUNT" val="2"/>
  <p:tag name="SHAPETABLE" val="Group 78"/>
</p:tagLst>
</file>

<file path=ppt/tags/tag2.xml><?xml version="1.0" encoding="utf-8"?>
<p:tagLst xmlns:a="http://schemas.openxmlformats.org/drawingml/2006/main" xmlns:r="http://schemas.openxmlformats.org/officeDocument/2006/relationships" xmlns:p="http://schemas.openxmlformats.org/presentationml/2006/main">
  <p:tag name="PLACEWARE-AUD-PRESENTER-NOTES" val="m05p1.sas"/>
</p:tagLst>
</file>

<file path=ppt/tags/tag3.xml><?xml version="1.0" encoding="utf-8"?>
<p:tagLst xmlns:a="http://schemas.openxmlformats.org/drawingml/2006/main" xmlns:r="http://schemas.openxmlformats.org/officeDocument/2006/relationships" xmlns:p="http://schemas.openxmlformats.org/presentationml/2006/main">
  <p:tag name="PLACEWARE-AUD-PRESENTER-NOTES" val="m05p1.sas"/>
</p:tagLst>
</file>

<file path=ppt/tags/tag4.xml><?xml version="1.0" encoding="utf-8"?>
<p:tagLst xmlns:a="http://schemas.openxmlformats.org/drawingml/2006/main" xmlns:r="http://schemas.openxmlformats.org/officeDocument/2006/relationships" xmlns:p="http://schemas.openxmlformats.org/presentationml/2006/main">
  <p:tag name="PLACEWARE-AUD-PRESENTER-NOTES" val="m05p2.sas"/>
</p:tagLst>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485</TotalTime>
  <Words>1374</Words>
  <Application>Microsoft Office PowerPoint</Application>
  <PresentationFormat>Widescreen</PresentationFormat>
  <Paragraphs>412</Paragraphs>
  <Slides>41</Slides>
  <Notes>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41</vt:i4>
      </vt:variant>
    </vt:vector>
  </HeadingPairs>
  <TitlesOfParts>
    <vt:vector size="50" baseType="lpstr">
      <vt:lpstr>Arial</vt:lpstr>
      <vt:lpstr>Calibri</vt:lpstr>
      <vt:lpstr>Calibri Light</vt:lpstr>
      <vt:lpstr>Courier New</vt:lpstr>
      <vt:lpstr>Lucida Console</vt:lpstr>
      <vt:lpstr>Monotype Sorts</vt:lpstr>
      <vt:lpstr>SAS Monospace</vt:lpstr>
      <vt:lpstr>Times New Roman</vt:lpstr>
      <vt:lpstr>1_Office Theme</vt:lpstr>
      <vt:lpstr>Complex SQL Joins</vt:lpstr>
      <vt:lpstr>In-Line Views</vt:lpstr>
      <vt:lpstr>PowerPoint Presentation</vt:lpstr>
      <vt:lpstr>In-Line Views – Use as a virtual table in from clause.</vt:lpstr>
      <vt:lpstr>List all active Sales employees having annual salaries more than 5% lower than the average salary for everyone with the same job title. </vt:lpstr>
      <vt:lpstr>PowerPoint Presentation</vt:lpstr>
      <vt:lpstr>First method -- Build separate tables and join them. First table is a table of average salaries by job title.</vt:lpstr>
      <vt:lpstr>Now do Inner Join.</vt:lpstr>
      <vt:lpstr>Second Method – First, Build a query to produce the aggregate averages.</vt:lpstr>
      <vt:lpstr>In-Line Views</vt:lpstr>
      <vt:lpstr>PowerPoint Presentation</vt:lpstr>
      <vt:lpstr>Use the flight delays data set to calculate some summary statistics by destination:  Average delay, maximum delay and the probability of delay</vt:lpstr>
      <vt:lpstr>The flight delays data.</vt:lpstr>
      <vt:lpstr>Calculate Average Delay and probability of delay by destination in two steps.</vt:lpstr>
      <vt:lpstr>Embed first step in an in-line query.</vt:lpstr>
      <vt:lpstr>PowerPoint Presentation</vt:lpstr>
      <vt:lpstr>Planning the Query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Coding the Complex Query – A multiway join</vt:lpstr>
      <vt:lpstr>Using the airlines data base, list the names of supervisors for    the crew on the flight to Copenhagen on March 4, 2000.      Supervisors live in the same state as crew and    there is only one supervisor for each job and category</vt:lpstr>
      <vt:lpstr>PowerPoint Presentation</vt:lpstr>
      <vt:lpstr>Query 1 identify crews for CPH flight</vt:lpstr>
      <vt:lpstr>Get the job categories and states, make query one a subquery  from staffmaster and payrollmaster tables</vt:lpstr>
      <vt:lpstr>PowerPoint Presentation</vt:lpstr>
      <vt:lpstr>The first two letters of jobcode contain the job category.</vt:lpstr>
      <vt:lpstr>PowerPoint Presentation</vt:lpstr>
      <vt:lpstr>Now find the supervisors on the supervisors file.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 McGee</dc:creator>
  <cp:lastModifiedBy>Dan McGee</cp:lastModifiedBy>
  <cp:revision>39</cp:revision>
  <dcterms:created xsi:type="dcterms:W3CDTF">2014-12-20T21:02:28Z</dcterms:created>
  <dcterms:modified xsi:type="dcterms:W3CDTF">2017-01-22T19:25:57Z</dcterms:modified>
</cp:coreProperties>
</file>