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60" r:id="rId3"/>
    <p:sldId id="261" r:id="rId4"/>
    <p:sldId id="262" r:id="rId5"/>
    <p:sldId id="263" r:id="rId6"/>
    <p:sldId id="264" r:id="rId7"/>
    <p:sldId id="326" r:id="rId8"/>
    <p:sldId id="265" r:id="rId9"/>
    <p:sldId id="267" r:id="rId10"/>
    <p:sldId id="277" r:id="rId11"/>
    <p:sldId id="278" r:id="rId12"/>
    <p:sldId id="327" r:id="rId13"/>
    <p:sldId id="325" r:id="rId14"/>
    <p:sldId id="280" r:id="rId15"/>
    <p:sldId id="285" r:id="rId16"/>
    <p:sldId id="328" r:id="rId17"/>
    <p:sldId id="289" r:id="rId18"/>
    <p:sldId id="293" r:id="rId19"/>
    <p:sldId id="294" r:id="rId20"/>
    <p:sldId id="295" r:id="rId21"/>
    <p:sldId id="313" r:id="rId22"/>
    <p:sldId id="314" r:id="rId23"/>
    <p:sldId id="320" r:id="rId24"/>
    <p:sldId id="321" r:id="rId25"/>
    <p:sldId id="32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53600-A38E-44E7-9150-95BAB8A46D56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192B4-FABD-47C8-ACBD-088842670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47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3611D1-9254-4ACA-9C3E-9CFF31B89EF4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Instructor note: The formatting and order of this code is important to make later comparisons to the output of DESCRIBE VIEW easier to perform.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161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b="1" dirty="0">
                <a:solidFill>
                  <a:srgbClr val="000000"/>
                </a:solidFill>
              </a:rPr>
              <a:t>At view execution, PROC SQL interprets this as the following:</a:t>
            </a:r>
            <a:br>
              <a:rPr lang="en-US" altLang="en-US" sz="1200" b="1" dirty="0">
                <a:solidFill>
                  <a:srgbClr val="000000"/>
                </a:solidFill>
              </a:rPr>
            </a:br>
            <a:r>
              <a:rPr lang="en-US" altLang="en-US" sz="1200" b="1" dirty="0">
                <a:solidFill>
                  <a:srgbClr val="000000"/>
                </a:solidFill>
              </a:rPr>
              <a:t>"Look in the location where the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Level_II</a:t>
            </a:r>
            <a:r>
              <a:rPr lang="en-US" altLang="en-US" sz="1200" b="1" dirty="0">
                <a:solidFill>
                  <a:srgbClr val="000000"/>
                </a:solidFill>
              </a:rPr>
              <a:t> view is stored for a table named </a:t>
            </a:r>
            <a:r>
              <a:rPr lang="en-US" altLang="en-US" sz="1400" b="1" dirty="0">
                <a:solidFill>
                  <a:srgbClr val="000000"/>
                </a:solidFill>
                <a:latin typeface="Courier New" panose="02070309020205020404" pitchFamily="49" charset="0"/>
              </a:rPr>
              <a:t>Staff</a:t>
            </a:r>
            <a:r>
              <a:rPr lang="en-US" altLang="en-US" sz="1200" b="1" dirty="0">
                <a:solidFill>
                  <a:srgbClr val="000000"/>
                </a:solidFill>
              </a:rPr>
              <a:t>."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192B4-FABD-47C8-ACBD-088842670AA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859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92E221F-0E2D-418B-9B43-E8065F16E90F}" type="slidenum">
              <a:rPr lang="en-US" altLang="en-US" sz="1200"/>
              <a:pPr/>
              <a:t>23</a:t>
            </a:fld>
            <a:endParaRPr lang="en-US" altLang="en-US" sz="1200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177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9A703B-F6EE-43A9-8C4B-F8B82D79214A}" type="slidenum">
              <a:rPr lang="en-US" altLang="en-US" sz="1200"/>
              <a:pPr/>
              <a:t>24</a:t>
            </a:fld>
            <a:endParaRPr lang="en-US" altLang="en-US" sz="1200"/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915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CB0C70-7E6C-4B28-AD42-A1907B553F4F}" type="slidenum">
              <a:rPr lang="en-US" altLang="en-US" sz="1200"/>
              <a:pPr/>
              <a:t>25</a:t>
            </a:fld>
            <a:endParaRPr lang="en-US" altLang="en-US" sz="1200"/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79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0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68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8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0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9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6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6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50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63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A6E09-341D-42A8-A0FB-226FEE4F4C3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0A667-2A24-44C8-88E5-D288697AD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0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6B8F92-34C6-4F69-85B0-555D6B431A00}" type="slidenum">
              <a:rPr lang="en-US" altLang="en-US" sz="1400"/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6387" name="Module Title"/>
          <p:cNvSpPr>
            <a:spLocks noChangeArrowheads="1"/>
          </p:cNvSpPr>
          <p:nvPr/>
        </p:nvSpPr>
        <p:spPr bwMode="auto">
          <a:xfrm>
            <a:off x="5007864" y="2815571"/>
            <a:ext cx="394078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3900"/>
              </a:lnSpc>
            </a:pPr>
            <a:r>
              <a:rPr lang="en-US" altLang="en-US" sz="5400" b="1" dirty="0">
                <a:latin typeface="+mn-lt"/>
              </a:rPr>
              <a:t>Views</a:t>
            </a:r>
          </a:p>
        </p:txBody>
      </p:sp>
      <p:sp>
        <p:nvSpPr>
          <p:cNvPr id="16395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 type="none" w="med" len="lg"/>
            <a:tailEnd type="none" w="med" len="lg"/>
          </a:ln>
        </p:spPr>
        <p:txBody>
          <a:bodyPr wrap="none" lIns="88900" tIns="88900" rIns="88900" bIns="889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4637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763107" y="0"/>
            <a:ext cx="4665785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Views: Advantages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514349" y="1046122"/>
            <a:ext cx="11163300" cy="5310228"/>
          </a:xfrm>
        </p:spPr>
        <p:txBody>
          <a:bodyPr>
            <a:noAutofit/>
          </a:bodyPr>
          <a:lstStyle/>
          <a:p>
            <a:pPr marL="114300" lvl="1" indent="0">
              <a:buNone/>
            </a:pPr>
            <a:r>
              <a:rPr lang="en-US" altLang="en-US" sz="2800" b="1" dirty="0"/>
              <a:t>Avoid storing copies of large data tables</a:t>
            </a:r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r>
              <a:rPr lang="en-US" altLang="en-US" sz="2800" b="1" dirty="0"/>
              <a:t>Avoid a frequent refresh of data table copies. </a:t>
            </a:r>
          </a:p>
          <a:p>
            <a:pPr marL="114300" lvl="1" indent="0">
              <a:buNone/>
            </a:pPr>
            <a:br>
              <a:rPr lang="en-US" altLang="en-US" sz="2800" b="1" dirty="0"/>
            </a:br>
            <a:r>
              <a:rPr lang="en-US" altLang="en-US" sz="2800" b="1" dirty="0"/>
              <a:t>When the underlying data changes, a view uses the most current data</a:t>
            </a:r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r>
              <a:rPr lang="en-US" altLang="en-US" sz="2800" b="1" dirty="0"/>
              <a:t>Pull together data from multiple database tables and multiple libraries or databases</a:t>
            </a:r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r>
              <a:rPr lang="en-US" altLang="en-US" sz="2800" b="1" dirty="0"/>
              <a:t>Simplify complex queries</a:t>
            </a:r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r>
              <a:rPr lang="en-US" altLang="en-US" sz="2800" b="1" dirty="0"/>
              <a:t>Prevent other users from inadvertently altering the query code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E99B07-57CC-40AB-9204-05930514EA5A}" type="slidenum">
              <a:rPr lang="en-US" altLang="en-US" sz="1400"/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629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Views: Disadvantages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lvl="1" indent="0">
              <a:buNone/>
            </a:pPr>
            <a:r>
              <a:rPr lang="en-US" altLang="en-US" sz="2800" b="1" dirty="0"/>
              <a:t>Because views access the most current data in changing tables, the results might be different each time that you access the view.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b="1" dirty="0"/>
              <a:t>Views can require significant resources each time that they execute.  With a view, you save disk storage space at the cost of extra CPU and memory usage.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b="1" dirty="0"/>
              <a:t>When accessing the same data several times in a program, use a table instead of a view. This ensures consistent results from one step to the next and can significantly reduce the resources that are required.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6588FC7-3DE4-4D33-BE30-73E114E31A24}" type="slidenum">
              <a:rPr lang="en-US" altLang="en-US" sz="1400"/>
              <a:pPr/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867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2229095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A problem with views (stored queries) Embedded </a:t>
            </a:r>
            <a:r>
              <a:rPr lang="en-US" b="1" dirty="0" err="1">
                <a:latin typeface="+mn-lt"/>
              </a:rPr>
              <a:t>libnames</a:t>
            </a:r>
            <a:r>
              <a:rPr lang="en-US" b="1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204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2660" y="1782505"/>
            <a:ext cx="1040462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test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'c:\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test.staff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920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07576" y="0"/>
            <a:ext cx="7954108" cy="884237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Two-Level Table Names in Views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759069" y="1068388"/>
            <a:ext cx="9680331" cy="927466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Create a permanent view, </a:t>
            </a:r>
            <a:r>
              <a:rPr lang="en-US" altLang="en-US" sz="2600" b="1" dirty="0" err="1">
                <a:latin typeface="Courier New" panose="02070309020205020404" pitchFamily="49" charset="0"/>
              </a:rPr>
              <a:t>Level_II</a:t>
            </a:r>
            <a:r>
              <a:rPr lang="en-US" altLang="en-US" dirty="0"/>
              <a:t>, in c:\tmp, using the libref </a:t>
            </a:r>
            <a:r>
              <a:rPr lang="en-US" altLang="en-US" b="1" dirty="0">
                <a:latin typeface="Courier New" panose="02070309020205020404" pitchFamily="49" charset="0"/>
              </a:rPr>
              <a:t>test</a:t>
            </a:r>
            <a:r>
              <a:rPr lang="en-US" altLang="en-US" dirty="0"/>
              <a:t> :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546C0F-41D5-4B06-8652-9228533958BE}" type="slidenum">
              <a:rPr lang="en-US" altLang="en-US" sz="1400"/>
              <a:pPr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9068" y="2149842"/>
            <a:ext cx="107940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test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'c:\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view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test.Level_II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Gender,Job_Title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Title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'II'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Emp_Term_Date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is missing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90376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Two-Level Table Names in Permanent Views</a:t>
            </a:r>
          </a:p>
        </p:txBody>
      </p:sp>
      <p:sp>
        <p:nvSpPr>
          <p:cNvPr id="45059" name="Rectangle 33"/>
          <p:cNvSpPr>
            <a:spLocks noGrp="1" noChangeArrowheads="1"/>
          </p:cNvSpPr>
          <p:nvPr>
            <p:ph idx="1"/>
          </p:nvPr>
        </p:nvSpPr>
        <p:spPr>
          <a:xfrm>
            <a:off x="703384" y="2285939"/>
            <a:ext cx="11016762" cy="1737579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Several weeks later, you remember creating the </a:t>
            </a:r>
            <a:r>
              <a:rPr lang="en-US" altLang="en-US" b="1" dirty="0" err="1">
                <a:latin typeface="Courier New" panose="02070309020205020404" pitchFamily="49" charset="0"/>
              </a:rPr>
              <a:t>Level_II</a:t>
            </a:r>
            <a:r>
              <a:rPr lang="en-US" altLang="en-US" dirty="0"/>
              <a:t> view and decide that it is the perfect source to use for the current reporting project.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124CAB4-37ED-487C-8195-77FE66D2E501}" type="slidenum">
              <a:rPr lang="en-US" altLang="en-US" sz="1400"/>
              <a:pPr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104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3239" y="0"/>
            <a:ext cx="3109546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 program</a:t>
            </a:r>
          </a:p>
        </p:txBody>
      </p:sp>
      <p:sp>
        <p:nvSpPr>
          <p:cNvPr id="3" name="Rectangle 2"/>
          <p:cNvSpPr/>
          <p:nvPr/>
        </p:nvSpPr>
        <p:spPr>
          <a:xfrm>
            <a:off x="993531" y="1892414"/>
            <a:ext cx="107354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test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clear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"c:\tmp"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orion.Level_II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227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7939"/>
            <a:ext cx="10515600" cy="854075"/>
          </a:xfrm>
          <a:noFill/>
        </p:spPr>
        <p:txBody>
          <a:bodyPr/>
          <a:lstStyle/>
          <a:p>
            <a:pPr eaLnBrk="1" hangingPunct="1"/>
            <a:r>
              <a:rPr lang="en-US" altLang="en-US" dirty="0"/>
              <a:t>Two-Level Table Names in Permanent Views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FE4E91-5412-45E6-9A4D-10D562931A2E}" type="slidenum">
              <a:rPr lang="en-US" altLang="en-US" sz="1400"/>
              <a:pPr/>
              <a:t>17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9167" name="AutoShape 31"/>
          <p:cNvSpPr>
            <a:spLocks/>
          </p:cNvSpPr>
          <p:nvPr/>
        </p:nvSpPr>
        <p:spPr bwMode="auto">
          <a:xfrm>
            <a:off x="6096000" y="4844490"/>
            <a:ext cx="4303713" cy="549275"/>
          </a:xfrm>
          <a:prstGeom prst="borderCallout2">
            <a:avLst>
              <a:gd name="adj1" fmla="val -7238"/>
              <a:gd name="adj2" fmla="val 46759"/>
              <a:gd name="adj3" fmla="val -3021"/>
              <a:gd name="adj4" fmla="val 46830"/>
              <a:gd name="adj5" fmla="val -409525"/>
              <a:gd name="adj6" fmla="val 30039"/>
            </a:avLst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 dirty="0">
                <a:solidFill>
                  <a:srgbClr val="000000"/>
                </a:solidFill>
              </a:rPr>
              <a:t>There is no </a:t>
            </a:r>
            <a:r>
              <a:rPr lang="en-US" alt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test</a:t>
            </a:r>
            <a:r>
              <a:rPr lang="en-US" altLang="en-US" sz="2000" b="1" dirty="0">
                <a:solidFill>
                  <a:srgbClr val="000000"/>
                </a:solidFill>
              </a:rPr>
              <a:t> libref assigned.</a:t>
            </a:r>
          </a:p>
        </p:txBody>
      </p:sp>
      <p:sp>
        <p:nvSpPr>
          <p:cNvPr id="2" name="Rectangle 1"/>
          <p:cNvSpPr/>
          <p:nvPr/>
        </p:nvSpPr>
        <p:spPr>
          <a:xfrm>
            <a:off x="357553" y="1481172"/>
            <a:ext cx="4312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test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clear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"c:\tmp"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orion.Level_II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023104" y="1261364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view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test.Level_II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Gender,Job_Title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Title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test.Staff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'II'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Emp_Term_Date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is missing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07124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Two-Level Table Names in Permanent Views</a:t>
            </a:r>
          </a:p>
        </p:txBody>
      </p:sp>
      <p:sp>
        <p:nvSpPr>
          <p:cNvPr id="53251" name="Rectangle 11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You can use two techniques to address this issue when you reference permanent tables in views:</a:t>
            </a:r>
          </a:p>
          <a:p>
            <a:pPr marL="0" indent="0">
              <a:buNone/>
            </a:pPr>
            <a:endParaRPr lang="en-US" altLang="en-US" dirty="0"/>
          </a:p>
          <a:p>
            <a:pPr marL="457200" lvl="1" indent="0" eaLnBrk="1" hangingPunct="1">
              <a:buNone/>
            </a:pPr>
            <a:r>
              <a:rPr lang="en-US" altLang="en-US" sz="2800" dirty="0"/>
              <a:t>ANSI method:</a:t>
            </a:r>
            <a:br>
              <a:rPr lang="en-US" altLang="en-US" sz="2800" dirty="0"/>
            </a:br>
            <a:r>
              <a:rPr lang="en-US" altLang="en-US" sz="2800" dirty="0"/>
              <a:t>Omit the libref -- use a single-level table name.</a:t>
            </a:r>
          </a:p>
          <a:p>
            <a:pPr marL="457200" lvl="1" indent="0" eaLnBrk="1" hangingPunct="1">
              <a:buNone/>
            </a:pPr>
            <a:endParaRPr lang="en-US" altLang="en-US" sz="2800" dirty="0"/>
          </a:p>
          <a:p>
            <a:pPr marL="457200" lvl="1" indent="0" eaLnBrk="1" hangingPunct="1">
              <a:buNone/>
            </a:pPr>
            <a:endParaRPr lang="en-US" altLang="en-US" sz="2800" dirty="0"/>
          </a:p>
          <a:p>
            <a:pPr marL="457200" lvl="1" indent="0" eaLnBrk="1" hangingPunct="1">
              <a:buNone/>
            </a:pPr>
            <a:r>
              <a:rPr lang="en-US" altLang="en-US" sz="2800" dirty="0"/>
              <a:t>SAS enhancement:</a:t>
            </a:r>
            <a:br>
              <a:rPr lang="en-US" altLang="en-US" sz="2800" dirty="0"/>
            </a:br>
            <a:r>
              <a:rPr lang="en-US" altLang="en-US" sz="2800" dirty="0"/>
              <a:t>Embed the LIBNAME statement with a </a:t>
            </a:r>
            <a:r>
              <a:rPr lang="en-US" altLang="en-US" sz="2800" b="1" dirty="0"/>
              <a:t>USING</a:t>
            </a:r>
            <a:r>
              <a:rPr lang="en-US" altLang="en-US" sz="2800" dirty="0"/>
              <a:t> clause.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AB16C5-5551-4B77-913C-055723A24517}" type="slidenum">
              <a:rPr lang="en-US" altLang="en-US" sz="1400"/>
              <a:pPr/>
              <a:t>18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4876800" y="28194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508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750277" y="99219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Two-Level Table Names in Permanent Views</a:t>
            </a: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A2A8F7-3B67-4A77-BB1D-D06C0C1E4BC1}" type="slidenum">
              <a:rPr lang="en-US" altLang="en-US" sz="1400"/>
              <a:pPr/>
              <a:t>19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4277" name="Rectangle 6"/>
          <p:cNvSpPr>
            <a:spLocks noChangeArrowheads="1"/>
          </p:cNvSpPr>
          <p:nvPr/>
        </p:nvSpPr>
        <p:spPr bwMode="auto">
          <a:xfrm>
            <a:off x="589085" y="1087437"/>
            <a:ext cx="11157438" cy="54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dirty="0"/>
              <a:t>ANSI Method: Omit the libref.</a:t>
            </a:r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dirty="0"/>
          </a:p>
          <a:p>
            <a:pPr>
              <a:spcBef>
                <a:spcPct val="20000"/>
              </a:spcBef>
            </a:pPr>
            <a:endParaRPr lang="en-US" altLang="en-US" sz="3200" dirty="0"/>
          </a:p>
        </p:txBody>
      </p:sp>
      <p:sp>
        <p:nvSpPr>
          <p:cNvPr id="54278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9" tIns="45719" rIns="91439" bIns="45719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...</a:t>
            </a:r>
          </a:p>
        </p:txBody>
      </p:sp>
      <p:sp>
        <p:nvSpPr>
          <p:cNvPr id="2" name="Rectangle 1"/>
          <p:cNvSpPr/>
          <p:nvPr/>
        </p:nvSpPr>
        <p:spPr>
          <a:xfrm>
            <a:off x="518746" y="1749477"/>
            <a:ext cx="107471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test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'c:\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view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test.Level_II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Gender,Job_Title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Title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Staff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'II'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Emp_Term_Date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is missing;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Rectangle 2"/>
          <p:cNvSpPr/>
          <p:nvPr/>
        </p:nvSpPr>
        <p:spPr>
          <a:xfrm>
            <a:off x="744415" y="5451769"/>
            <a:ext cx="9902483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dirty="0"/>
              <a:t>This method works as long as the view and table are stored in the same location.</a:t>
            </a:r>
          </a:p>
          <a:p>
            <a:pPr>
              <a:spcBef>
                <a:spcPct val="20000"/>
              </a:spcBef>
            </a:pPr>
            <a:r>
              <a:rPr lang="en-US" altLang="en-US" dirty="0"/>
              <a:t>When a view is not stored in the same location as its source tables (co-located), it doesn’t work</a:t>
            </a:r>
          </a:p>
        </p:txBody>
      </p:sp>
    </p:spTree>
    <p:extLst>
      <p:ext uri="{BB962C8B-B14F-4D97-AF65-F5344CB8AC3E}">
        <p14:creationId xmlns:p14="http://schemas.microsoft.com/office/powerpoint/2010/main" val="1563534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0769" y="0"/>
            <a:ext cx="7580392" cy="57704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latin typeface="+mn-lt"/>
              </a:rPr>
              <a:t>What Is a PROC SQL View?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16511" y="577049"/>
            <a:ext cx="11101411" cy="5691866"/>
          </a:xfrm>
        </p:spPr>
        <p:txBody>
          <a:bodyPr>
            <a:noAutofit/>
          </a:bodyPr>
          <a:lstStyle/>
          <a:p>
            <a:pPr marL="114300" lvl="1" indent="0">
              <a:buNone/>
            </a:pPr>
            <a:r>
              <a:rPr lang="en-US" altLang="en-US" sz="2800" b="1" dirty="0"/>
              <a:t>A stored query</a:t>
            </a:r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r>
              <a:rPr lang="en-US" altLang="en-US" sz="2800" b="1" dirty="0"/>
              <a:t>Contains no actual data</a:t>
            </a:r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r>
              <a:rPr lang="en-US" altLang="en-US" sz="2800" b="1" dirty="0"/>
              <a:t>Extracts underlying data each time that it is used -- accesses the most current data</a:t>
            </a:r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r>
              <a:rPr lang="en-US" altLang="en-US" sz="3200" b="1" dirty="0"/>
              <a:t>Can be referenced in SAS programs in the same way as a data table</a:t>
            </a:r>
          </a:p>
          <a:p>
            <a:pPr marL="114300" lvl="1" indent="0">
              <a:buNone/>
            </a:pPr>
            <a:endParaRPr lang="en-US" altLang="en-US" sz="2800" b="1" dirty="0"/>
          </a:p>
          <a:p>
            <a:pPr marL="114300" lvl="1" indent="0">
              <a:buNone/>
            </a:pPr>
            <a:r>
              <a:rPr lang="en-US" altLang="en-US" sz="2800" b="1" dirty="0"/>
              <a:t>Cannot have the same name as a data table stored in the same SAS library.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944B787-D86C-430B-B1A3-0C9FA749EA48}" type="slidenum">
              <a:rPr lang="en-US" altLang="en-US" sz="1400"/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178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Two-Level Table Names in Permanent Views</a:t>
            </a: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1325C5-CA27-474F-B153-9B89BC1D7D08}" type="slidenum">
              <a:rPr lang="en-US" altLang="en-US" sz="1400"/>
              <a:pPr/>
              <a:t>20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4876800" y="2819400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55303" name="AutoShape 7"/>
          <p:cNvSpPr>
            <a:spLocks/>
          </p:cNvSpPr>
          <p:nvPr/>
        </p:nvSpPr>
        <p:spPr bwMode="auto">
          <a:xfrm>
            <a:off x="5466985" y="4980478"/>
            <a:ext cx="3603625" cy="1190625"/>
          </a:xfrm>
          <a:prstGeom prst="borderCallout1">
            <a:avLst>
              <a:gd name="adj1" fmla="val 52130"/>
              <a:gd name="adj2" fmla="val -380"/>
              <a:gd name="adj3" fmla="val -84347"/>
              <a:gd name="adj4" fmla="val -19074"/>
            </a:avLst>
          </a:prstGeom>
          <a:noFill/>
          <a:ln w="38100">
            <a:solidFill>
              <a:srgbClr val="C00000"/>
            </a:solidFill>
            <a:miter lim="800000"/>
            <a:headEnd type="none" w="med" len="lg"/>
            <a:tailEnd type="triangle" w="med" len="lg"/>
          </a:ln>
        </p:spPr>
        <p:txBody>
          <a:bodyPr lIns="88900" tIns="88900" rIns="88900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 dirty="0">
                <a:solidFill>
                  <a:srgbClr val="000000"/>
                </a:solidFill>
              </a:rPr>
              <a:t>A SAS programmer might</a:t>
            </a:r>
            <a:br>
              <a:rPr lang="en-US" altLang="en-US" sz="2000" b="1" dirty="0">
                <a:solidFill>
                  <a:srgbClr val="000000"/>
                </a:solidFill>
              </a:rPr>
            </a:br>
            <a:r>
              <a:rPr lang="en-US" altLang="en-US" sz="2000" b="1" dirty="0">
                <a:solidFill>
                  <a:srgbClr val="000000"/>
                </a:solidFill>
              </a:rPr>
              <a:t>interpret this as a reference</a:t>
            </a:r>
            <a:br>
              <a:rPr lang="en-US" altLang="en-US" sz="2000" b="1" dirty="0">
                <a:solidFill>
                  <a:srgbClr val="000000"/>
                </a:solidFill>
              </a:rPr>
            </a:br>
            <a:r>
              <a:rPr lang="en-US" altLang="en-US" sz="2000" b="1" dirty="0">
                <a:solidFill>
                  <a:srgbClr val="000000"/>
                </a:solidFill>
              </a:rPr>
              <a:t>to the table </a:t>
            </a:r>
            <a:r>
              <a:rPr lang="en-US" altLang="en-US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work.Staff</a:t>
            </a:r>
            <a:r>
              <a:rPr lang="en-US" altLang="en-US" sz="20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5304" name="Rectangle 12"/>
          <p:cNvSpPr>
            <a:spLocks noChangeArrowheads="1"/>
          </p:cNvSpPr>
          <p:nvPr/>
        </p:nvSpPr>
        <p:spPr bwMode="auto">
          <a:xfrm>
            <a:off x="2209800" y="1073151"/>
            <a:ext cx="784860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ANSI Example: Omit the libref.</a:t>
            </a:r>
          </a:p>
        </p:txBody>
      </p:sp>
      <p:sp>
        <p:nvSpPr>
          <p:cNvPr id="55305" name="Animation Flag"/>
          <p:cNvSpPr txBox="1">
            <a:spLocks noChangeArrowheads="1"/>
          </p:cNvSpPr>
          <p:nvPr/>
        </p:nvSpPr>
        <p:spPr bwMode="auto">
          <a:xfrm>
            <a:off x="10096501" y="6451600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9" tIns="45719" rIns="91439" bIns="45719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...</a:t>
            </a:r>
          </a:p>
        </p:txBody>
      </p:sp>
      <p:sp>
        <p:nvSpPr>
          <p:cNvPr id="2" name="Rectangle 1"/>
          <p:cNvSpPr/>
          <p:nvPr/>
        </p:nvSpPr>
        <p:spPr>
          <a:xfrm>
            <a:off x="2467707" y="2429965"/>
            <a:ext cx="839958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test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'c:\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tmp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view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test.Level_II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Gender,Job_Title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Title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Staff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 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'II'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Emp_Term_Date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is missing;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472310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8539" y="0"/>
            <a:ext cx="10515600" cy="55806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Two-Level Table Names in Permanent Views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908539" y="1071564"/>
            <a:ext cx="10714892" cy="5024437"/>
          </a:xfrm>
        </p:spPr>
        <p:txBody>
          <a:bodyPr/>
          <a:lstStyle/>
          <a:p>
            <a:pPr marL="0" indent="0">
              <a:buNone/>
              <a:tabLst>
                <a:tab pos="2114550" algn="l"/>
                <a:tab pos="2797175" algn="l"/>
              </a:tabLst>
            </a:pPr>
            <a:r>
              <a:rPr lang="en-US" altLang="en-US" b="1" dirty="0"/>
              <a:t>SAS Enhancement</a:t>
            </a:r>
            <a:r>
              <a:rPr lang="en-US" altLang="en-US" dirty="0"/>
              <a:t>: Embed the LIBNAME statement with a </a:t>
            </a:r>
            <a:r>
              <a:rPr lang="en-US" altLang="en-US" b="1" dirty="0"/>
              <a:t>USING</a:t>
            </a:r>
            <a:r>
              <a:rPr lang="en-US" altLang="en-US" dirty="0"/>
              <a:t> clause.</a:t>
            </a:r>
          </a:p>
          <a:p>
            <a:pPr marL="0" indent="0">
              <a:buNone/>
              <a:tabLst>
                <a:tab pos="2114550" algn="l"/>
                <a:tab pos="2797175" algn="l"/>
              </a:tabLst>
            </a:pPr>
            <a:endParaRPr lang="en-US" altLang="en-US" dirty="0"/>
          </a:p>
          <a:p>
            <a:pPr marL="0" indent="0">
              <a:buNone/>
              <a:tabLst>
                <a:tab pos="2114550" algn="l"/>
                <a:tab pos="2797175" algn="l"/>
              </a:tabLst>
            </a:pPr>
            <a:endParaRPr lang="en-US" altLang="en-US" dirty="0"/>
          </a:p>
          <a:p>
            <a:pPr marL="0" indent="0">
              <a:buNone/>
              <a:tabLst>
                <a:tab pos="2114550" algn="l"/>
                <a:tab pos="2797175" algn="l"/>
              </a:tabLst>
            </a:pPr>
            <a:endParaRPr lang="en-US" altLang="en-US" dirty="0"/>
          </a:p>
          <a:p>
            <a:pPr marL="0" indent="0">
              <a:buNone/>
              <a:tabLst>
                <a:tab pos="2114550" algn="l"/>
                <a:tab pos="2797175" algn="l"/>
              </a:tabLst>
            </a:pPr>
            <a:endParaRPr lang="en-US" altLang="en-US" dirty="0"/>
          </a:p>
          <a:p>
            <a:pPr marL="0" indent="0">
              <a:buNone/>
              <a:tabLst>
                <a:tab pos="2114550" algn="l"/>
                <a:tab pos="2797175" algn="l"/>
              </a:tabLst>
            </a:pPr>
            <a:r>
              <a:rPr lang="en-US" altLang="en-US" dirty="0"/>
              <a:t>The </a:t>
            </a:r>
            <a:r>
              <a:rPr lang="en-US" altLang="en-US" b="1" dirty="0"/>
              <a:t>scope of the embedded libref is local to the view</a:t>
            </a:r>
            <a:r>
              <a:rPr lang="en-US" altLang="en-US" dirty="0"/>
              <a:t>, and it will not conflict with an identically named libref in the SAS session.</a:t>
            </a: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C1C359-4320-48EB-9F99-F23E4F6F8530}" type="slidenum">
              <a:rPr lang="en-US" altLang="en-US" sz="1400"/>
              <a:pPr/>
              <a:t>21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2292350" y="1960563"/>
            <a:ext cx="7996238" cy="989012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tIns="152400" bIns="152400"/>
          <a:lstStyle/>
          <a:p>
            <a:pPr>
              <a:spcBef>
                <a:spcPts val="500"/>
              </a:spcBef>
              <a:spcAft>
                <a:spcPts val="500"/>
              </a:spcAft>
              <a:tabLst>
                <a:tab pos="685800" algn="l"/>
              </a:tabLst>
              <a:defRPr/>
            </a:pPr>
            <a:r>
              <a:rPr lang="en-US" sz="2800" b="1" dirty="0"/>
              <a:t>CREATE VIEW</a:t>
            </a:r>
            <a:r>
              <a:rPr lang="en-US" sz="2800" dirty="0"/>
              <a:t> </a:t>
            </a:r>
            <a:r>
              <a:rPr lang="en-US" sz="2800" i="1" dirty="0"/>
              <a:t>proc-sql-view</a:t>
            </a:r>
            <a:r>
              <a:rPr lang="en-US" sz="2800" dirty="0"/>
              <a:t> </a:t>
            </a:r>
            <a:r>
              <a:rPr lang="en-US" sz="2800" b="1" dirty="0"/>
              <a:t>AS</a:t>
            </a:r>
            <a:r>
              <a:rPr lang="en-US" sz="2800" dirty="0"/>
              <a:t> </a:t>
            </a:r>
            <a:r>
              <a:rPr lang="en-US" sz="2800" i="1" dirty="0"/>
              <a:t>query-expression</a:t>
            </a:r>
            <a:r>
              <a:rPr lang="en-US" sz="2800" dirty="0"/>
              <a:t>	</a:t>
            </a:r>
            <a:r>
              <a:rPr lang="en-US" sz="2800" b="1" dirty="0"/>
              <a:t>&lt;USING</a:t>
            </a:r>
            <a:r>
              <a:rPr lang="en-US" sz="2800" dirty="0"/>
              <a:t> </a:t>
            </a:r>
            <a:r>
              <a:rPr lang="en-US" sz="2800" i="1" dirty="0"/>
              <a:t>LIBNAME-clause</a:t>
            </a:r>
            <a:r>
              <a:rPr lang="en-US" sz="2800" dirty="0"/>
              <a:t>&lt;, …</a:t>
            </a:r>
            <a:r>
              <a:rPr lang="en-US" sz="2800" i="1" dirty="0"/>
              <a:t>LIBNAME-clause</a:t>
            </a:r>
            <a:r>
              <a:rPr lang="en-US" sz="2800" dirty="0"/>
              <a:t>&gt;&gt;</a:t>
            </a:r>
            <a:r>
              <a:rPr lang="en-US" sz="2800" b="1" dirty="0"/>
              <a:t>;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6972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title"/>
          </p:nvPr>
        </p:nvSpPr>
        <p:spPr>
          <a:xfrm>
            <a:off x="846932" y="1"/>
            <a:ext cx="10515600" cy="814388"/>
          </a:xfrm>
        </p:spPr>
        <p:txBody>
          <a:bodyPr/>
          <a:lstStyle/>
          <a:p>
            <a:pPr eaLnBrk="1" hangingPunct="1"/>
            <a:r>
              <a:rPr lang="en-US" altLang="en-US" dirty="0"/>
              <a:t>Two-Level Table Names in Permanent Views</a:t>
            </a:r>
          </a:p>
        </p:txBody>
      </p:sp>
      <p:sp>
        <p:nvSpPr>
          <p:cNvPr id="74755" name="Rectangle 10"/>
          <p:cNvSpPr>
            <a:spLocks noGrp="1" noChangeArrowheads="1"/>
          </p:cNvSpPr>
          <p:nvPr>
            <p:ph idx="1"/>
          </p:nvPr>
        </p:nvSpPr>
        <p:spPr>
          <a:xfrm>
            <a:off x="1266092" y="1073151"/>
            <a:ext cx="10577146" cy="56165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r>
              <a:rPr lang="en-US" dirty="0"/>
              <a:t>Example:	Embed the LIBNAME statement with a USING clause.</a:t>
            </a:r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dirty="0"/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r>
              <a:rPr lang="en-US" sz="2000" b="1" dirty="0"/>
              <a:t>The path defined in an embedded LIBNAME statement might not be valid if the view is executed on a different operating system.</a:t>
            </a:r>
          </a:p>
          <a:p>
            <a:pPr marL="0" indent="0">
              <a:buNone/>
              <a:tabLst>
                <a:tab pos="573088" algn="l"/>
                <a:tab pos="1371600" algn="l"/>
                <a:tab pos="2114550" algn="l"/>
              </a:tabLst>
              <a:defRPr/>
            </a:pPr>
            <a:endParaRPr lang="en-US" sz="2000" dirty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9C371D-8BF2-4160-B6F9-38E75E118B90}" type="slidenum">
              <a:rPr lang="en-US" altLang="en-US" sz="1400"/>
              <a:pPr/>
              <a:t>22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7977433" y="3654548"/>
            <a:ext cx="3755299" cy="1477328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square" lIns="73152" rIns="54864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200" dirty="0"/>
              <a:t>When the view </a:t>
            </a:r>
            <a:r>
              <a:rPr lang="en-US" altLang="en-US" sz="2300" b="1" dirty="0" err="1">
                <a:latin typeface="Courier New" panose="02070309020205020404" pitchFamily="49" charset="0"/>
              </a:rPr>
              <a:t>test.Level_II</a:t>
            </a:r>
            <a:r>
              <a:rPr lang="en-US" altLang="en-US" sz="2200" dirty="0"/>
              <a:t> executes, the libref </a:t>
            </a:r>
            <a:r>
              <a:rPr lang="en-US" altLang="en-US" sz="2300" b="1" dirty="0" err="1">
                <a:latin typeface="Courier New" panose="02070309020205020404" pitchFamily="49" charset="0"/>
              </a:rPr>
              <a:t>orion</a:t>
            </a:r>
            <a:r>
              <a:rPr lang="en-US" altLang="en-US" sz="2200" b="1" dirty="0">
                <a:latin typeface="Courier New" panose="02070309020205020404" pitchFamily="49" charset="0"/>
              </a:rPr>
              <a:t> </a:t>
            </a:r>
            <a:r>
              <a:rPr lang="en-US" altLang="en-US" sz="2200" dirty="0"/>
              <a:t>always refers to the location c:\test'.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42083" y="1384640"/>
            <a:ext cx="6096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test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'c:\test'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view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test.Level_II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Gender,Job_Title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Title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scan(Job_Title,-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 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'II'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Emp_Term_Date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is missing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using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'c:\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tmp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cxnSp>
        <p:nvCxnSpPr>
          <p:cNvPr id="4" name="Straight Arrow Connector 3"/>
          <p:cNvCxnSpPr>
            <a:stCxn id="74758" idx="1"/>
          </p:cNvCxnSpPr>
          <p:nvPr/>
        </p:nvCxnSpPr>
        <p:spPr>
          <a:xfrm flipH="1" flipV="1">
            <a:off x="7112977" y="4369777"/>
            <a:ext cx="864456" cy="2343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0968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8"/>
          <p:cNvSpPr>
            <a:spLocks noGrp="1" noChangeArrowheads="1"/>
          </p:cNvSpPr>
          <p:nvPr>
            <p:ph idx="1"/>
          </p:nvPr>
        </p:nvSpPr>
        <p:spPr>
          <a:xfrm>
            <a:off x="614525" y="1078040"/>
            <a:ext cx="10723683" cy="42672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Re-create the view -- use an embedded LIBNAME statement to make it portable. 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Tom can then copy the view to any location that he chooses and use it to create his reports.</a:t>
            </a: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0392A4-4171-4C82-8EA1-5D5DF521378C}" type="slidenum">
              <a:rPr lang="en-US" altLang="en-US" sz="1400"/>
              <a:pPr/>
              <a:t>23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6284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758827"/>
          </a:xfrm>
        </p:spPr>
        <p:txBody>
          <a:bodyPr/>
          <a:lstStyle/>
          <a:p>
            <a:pPr eaLnBrk="1" hangingPunct="1"/>
            <a:r>
              <a:rPr lang="en-US" altLang="en-US" dirty="0"/>
              <a:t>Making a View Portable</a:t>
            </a: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B54035-626B-41AB-9D1D-47504A9EB706}" type="slidenum">
              <a:rPr lang="en-US" altLang="en-US" sz="1400"/>
              <a:pPr/>
              <a:t>24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905000" y="5105400"/>
            <a:ext cx="7848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/>
          </a:p>
        </p:txBody>
      </p:sp>
      <p:sp>
        <p:nvSpPr>
          <p:cNvPr id="81925" name="Text Box 7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81927" name="Text Box 10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81928" name="Text Box 13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>
              <a:latin typeface="Courier New" panose="02070309020205020404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9761" y="797511"/>
            <a:ext cx="1135086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view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orion.Tom_Zhou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Name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$25.0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Title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$15.0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Salary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"Annual Salary"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8080"/>
                </a:solidFill>
                <a:latin typeface="Lucida Console" panose="020B0609040504020204" pitchFamily="49" charset="0"/>
              </a:rPr>
              <a:t>comma10.2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((today()-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Employee_Hire_Date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365.25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YOS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'Years of Service'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a,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p,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o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Manager_ID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120102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using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“c:\users\dlm1\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dropbox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\SAS\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sasdata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\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035349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General Guidelines for Using Views</a:t>
            </a:r>
          </a:p>
        </p:txBody>
      </p:sp>
      <p:sp>
        <p:nvSpPr>
          <p:cNvPr id="8499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eaLnBrk="1" hangingPunct="1">
              <a:buNone/>
            </a:pPr>
            <a:r>
              <a:rPr lang="en-US" altLang="en-US" sz="2800" dirty="0"/>
              <a:t>Avoid ORDER BY clauses in view definitions, which force data sorting each time that the view is referenced.</a:t>
            </a:r>
          </a:p>
          <a:p>
            <a:pPr marL="457200" lvl="1" indent="0" eaLnBrk="1" hangingPunct="1">
              <a:buNone/>
            </a:pPr>
            <a:endParaRPr lang="en-US" altLang="en-US" sz="2800" dirty="0"/>
          </a:p>
          <a:p>
            <a:pPr marL="457200" lvl="1" indent="0" eaLnBrk="1" hangingPunct="1">
              <a:buNone/>
            </a:pPr>
            <a:r>
              <a:rPr lang="en-US" altLang="en-US" sz="2800" dirty="0"/>
              <a:t>When you create a permanent view with permanent tables in the FROM clause, use a USING clause to specify the location of the libraries to make your view portable.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9B6AF15-0EC9-4B84-B6FE-3BBB7CEF69F4}" type="slidenum">
              <a:rPr lang="en-US" altLang="en-US" sz="1400"/>
              <a:pPr/>
              <a:t>25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392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9469" y="0"/>
            <a:ext cx="4533900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Creating a 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75845" y="1246556"/>
            <a:ext cx="11913577" cy="4433276"/>
          </a:xfrm>
        </p:spPr>
        <p:txBody>
          <a:bodyPr/>
          <a:lstStyle/>
          <a:p>
            <a:pPr marL="692150" indent="-692150">
              <a:spcBef>
                <a:spcPct val="50000"/>
              </a:spcBef>
              <a:buNone/>
            </a:pPr>
            <a:r>
              <a:rPr lang="en-US" altLang="en-US" dirty="0"/>
              <a:t>General form of the CREATE VIEW statement:</a:t>
            </a:r>
          </a:p>
          <a:p>
            <a:pPr marL="692150" indent="-692150">
              <a:spcBef>
                <a:spcPct val="50000"/>
              </a:spcBef>
              <a:buNone/>
            </a:pPr>
            <a:endParaRPr lang="en-US" altLang="en-US" dirty="0"/>
          </a:p>
          <a:p>
            <a:pPr marL="692150" indent="-692150">
              <a:spcBef>
                <a:spcPct val="50000"/>
              </a:spcBef>
              <a:buNone/>
            </a:pPr>
            <a:endParaRPr lang="en-US" altLang="en-US" dirty="0"/>
          </a:p>
          <a:p>
            <a:pPr marL="692150" indent="-692150">
              <a:spcBef>
                <a:spcPct val="50000"/>
              </a:spcBef>
              <a:buNone/>
            </a:pPr>
            <a:endParaRPr lang="en-US" altLang="en-US" dirty="0"/>
          </a:p>
          <a:p>
            <a:pPr marL="692150" indent="-692150">
              <a:buNone/>
            </a:pPr>
            <a:r>
              <a:rPr lang="en-US" altLang="en-US" dirty="0"/>
              <a:t>	The CREATE VIEW statement differs from the CREATE TABLE statement in that a view is </a:t>
            </a:r>
            <a:r>
              <a:rPr lang="en-US" altLang="en-US" b="1" dirty="0"/>
              <a:t>always</a:t>
            </a:r>
            <a:r>
              <a:rPr lang="en-US" altLang="en-US" dirty="0"/>
              <a:t> created from the results of a query. Methods that create empty tables without extracting data are not appropriate for creating views. 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DDF1B23-3FD2-4E11-AE25-33A122714C59}" type="slidenum">
              <a:rPr lang="en-US" altLang="en-US" sz="1400"/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2779045" y="2048899"/>
            <a:ext cx="4484688" cy="104644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tIns="152400" bIns="152400">
            <a:spAutoFit/>
          </a:bodyPr>
          <a:lstStyle/>
          <a:p>
            <a:pPr>
              <a:defRPr/>
            </a:pPr>
            <a:r>
              <a:rPr lang="en-US" sz="2400" b="1" dirty="0"/>
              <a:t>CREATE VIEW</a:t>
            </a:r>
            <a:r>
              <a:rPr lang="en-US" sz="2400" dirty="0"/>
              <a:t> </a:t>
            </a:r>
            <a:r>
              <a:rPr lang="en-US" sz="2400" i="1" dirty="0"/>
              <a:t>view-name </a:t>
            </a:r>
            <a:r>
              <a:rPr lang="en-US" sz="2400" b="1" dirty="0"/>
              <a:t>AS</a:t>
            </a:r>
            <a:br>
              <a:rPr lang="en-US" sz="2400" i="1" dirty="0"/>
            </a:br>
            <a:r>
              <a:rPr lang="en-US" sz="2400" i="1" dirty="0"/>
              <a:t>        query-expression</a:t>
            </a:r>
            <a:r>
              <a:rPr lang="en-US" sz="2400" b="1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97330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466" y="0"/>
            <a:ext cx="2485292" cy="1325563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28DA4E-40BE-455A-A2C2-3DD479C48272}" type="slidenum">
              <a:rPr lang="en-US" altLang="en-US" sz="1400"/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7575" y="2106105"/>
            <a:ext cx="10436225" cy="20558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dirty="0"/>
              <a:t>Tom Zhou is a sales manager who needs access to current personnel information for his reports, in particular name, job title, salary, and years of service.</a:t>
            </a:r>
          </a:p>
          <a:p>
            <a:pPr marL="0" indent="0">
              <a:buNone/>
            </a:pPr>
            <a:br>
              <a:rPr lang="en-US" altLang="en-US" dirty="0"/>
            </a:br>
            <a:r>
              <a:rPr lang="en-US" altLang="en-US" dirty="0"/>
              <a:t>He asked for access to personnel data so that he can generate reports.</a:t>
            </a:r>
          </a:p>
        </p:txBody>
      </p:sp>
      <p:sp>
        <p:nvSpPr>
          <p:cNvPr id="3" name="Rectangle 2"/>
          <p:cNvSpPr/>
          <p:nvPr/>
        </p:nvSpPr>
        <p:spPr>
          <a:xfrm>
            <a:off x="927466" y="4942459"/>
            <a:ext cx="11003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/>
              <a:t>Tom should not be allowed access to personnel data for any employee that he does not directly supervise.</a:t>
            </a:r>
          </a:p>
        </p:txBody>
      </p:sp>
    </p:spTree>
    <p:extLst>
      <p:ext uri="{BB962C8B-B14F-4D97-AF65-F5344CB8AC3E}">
        <p14:creationId xmlns:p14="http://schemas.microsoft.com/office/powerpoint/2010/main" val="2701901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10"/>
          <p:cNvSpPr>
            <a:spLocks noGrp="1" noChangeArrowheads="1"/>
          </p:cNvSpPr>
          <p:nvPr>
            <p:ph idx="1"/>
          </p:nvPr>
        </p:nvSpPr>
        <p:spPr>
          <a:xfrm>
            <a:off x="263991" y="322103"/>
            <a:ext cx="7865015" cy="112844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 dirty="0"/>
              <a:t>The necessary data can be obtained from these tables:</a:t>
            </a:r>
          </a:p>
          <a:p>
            <a:pPr marL="0" indent="0">
              <a:buNone/>
            </a:pPr>
            <a:r>
              <a:rPr lang="en-US" altLang="en-US" dirty="0"/>
              <a:t> </a:t>
            </a:r>
            <a:endParaRPr lang="en-US" altLang="en-US" sz="1200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904450-83B2-42E7-BCA3-B56434E40609}" type="slidenum">
              <a:rPr lang="en-US" altLang="en-US" sz="1400"/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008" y="845852"/>
            <a:ext cx="1828800" cy="15078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19987" y="427115"/>
            <a:ext cx="3164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Employee_organization</a:t>
            </a:r>
            <a:r>
              <a:rPr lang="en-US" dirty="0"/>
              <a:t> (n=424)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9034" y="3203931"/>
            <a:ext cx="1887774" cy="30175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126292" y="2834599"/>
            <a:ext cx="2937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Employee_addresses</a:t>
            </a:r>
            <a:r>
              <a:rPr lang="en-US" dirty="0"/>
              <a:t> (n=424)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5248" y="1931464"/>
            <a:ext cx="2243758" cy="2743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885248" y="1562132"/>
            <a:ext cx="2642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Employee_payroll</a:t>
            </a:r>
            <a:r>
              <a:rPr lang="en-US" dirty="0"/>
              <a:t> (n=424)</a:t>
            </a:r>
          </a:p>
        </p:txBody>
      </p:sp>
    </p:spTree>
    <p:extLst>
      <p:ext uri="{BB962C8B-B14F-4D97-AF65-F5344CB8AC3E}">
        <p14:creationId xmlns:p14="http://schemas.microsoft.com/office/powerpoint/2010/main" val="2761948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5"/>
          <p:cNvSpPr>
            <a:spLocks noGrp="1" noChangeArrowheads="1"/>
          </p:cNvSpPr>
          <p:nvPr>
            <p:ph type="title"/>
          </p:nvPr>
        </p:nvSpPr>
        <p:spPr>
          <a:xfrm>
            <a:off x="4193931" y="0"/>
            <a:ext cx="3804138" cy="835269"/>
          </a:xfrm>
        </p:spPr>
        <p:txBody>
          <a:bodyPr/>
          <a:lstStyle/>
          <a:p>
            <a:pPr eaLnBrk="1" hangingPunct="1"/>
            <a:r>
              <a:rPr lang="en-US" altLang="en-US" dirty="0"/>
              <a:t>Creating a View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268036-39A5-4CB7-BFA9-2A6BF2427D2B}" type="slidenum">
              <a:rPr lang="en-US" altLang="en-US" sz="1400"/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3559" name="Rectangle 14"/>
          <p:cNvSpPr>
            <a:spLocks noChangeArrowheads="1"/>
          </p:cNvSpPr>
          <p:nvPr/>
        </p:nvSpPr>
        <p:spPr bwMode="auto">
          <a:xfrm>
            <a:off x="2136776" y="1062038"/>
            <a:ext cx="8050213" cy="154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88900" tIns="88900" rIns="88900" bIns="889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noProof="1"/>
          </a:p>
        </p:txBody>
      </p:sp>
      <p:sp>
        <p:nvSpPr>
          <p:cNvPr id="2" name="Rectangle 1"/>
          <p:cNvSpPr/>
          <p:nvPr/>
        </p:nvSpPr>
        <p:spPr>
          <a:xfrm>
            <a:off x="293016" y="1062038"/>
            <a:ext cx="1173773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view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orion.Tom_Zhou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Name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$25.0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Title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$15.0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Salary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'Annual Salary'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comma10.2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((today()-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Employee_Hire_Date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)/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365.25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YOS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'Years of Service'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o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Manager_ID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120102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/*Tom Zhou’s id*/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1320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5502" y="3044280"/>
            <a:ext cx="76084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orion.tom_zhou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131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8914"/>
          <p:cNvSpPr>
            <a:spLocks noGrp="1" noChangeArrowheads="1"/>
          </p:cNvSpPr>
          <p:nvPr>
            <p:ph type="title"/>
          </p:nvPr>
        </p:nvSpPr>
        <p:spPr>
          <a:xfrm>
            <a:off x="4047393" y="0"/>
            <a:ext cx="4481145" cy="1162051"/>
          </a:xfrm>
        </p:spPr>
        <p:txBody>
          <a:bodyPr/>
          <a:lstStyle/>
          <a:p>
            <a:pPr eaLnBrk="1" hangingPunct="1"/>
            <a:r>
              <a:rPr lang="en-US" altLang="en-US" dirty="0"/>
              <a:t>Using a View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2DAE47-DD55-4596-B0B0-A4CDCBD73613}" type="slidenum">
              <a:rPr lang="en-US" altLang="en-US" sz="1400"/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7831" y="1501098"/>
            <a:ext cx="95924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"Tom Zhou's Direct Reports"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"By Title and Years of Service"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orion.Tom_Zhou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Title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YOS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09270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Describe view  -- outputs stored query to log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63762F4-5F96-4F98-9468-8E1EC7664068}" type="slidenum">
              <a:rPr lang="en-US" altLang="en-US" sz="1400"/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77108" y="3013502"/>
            <a:ext cx="76668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view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orion.Tom_Zhou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1211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NUMBER" val="0"/>
  <p:tag name="SHAPETITLE" val="Module Title"/>
  <p:tag name="SLIDETYPE" val="Organizer"/>
  <p:tag name="SECTIONCOUNT" val="3"/>
  <p:tag name="SHAPETABLE" val="Group 7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7p3.sa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1375</Words>
  <Application>Microsoft Office PowerPoint</Application>
  <PresentationFormat>Widescreen</PresentationFormat>
  <Paragraphs>239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Lucida Console</vt:lpstr>
      <vt:lpstr>Times New Roman</vt:lpstr>
      <vt:lpstr>Office Theme</vt:lpstr>
      <vt:lpstr>PowerPoint Presentation</vt:lpstr>
      <vt:lpstr>What Is a PROC SQL View?</vt:lpstr>
      <vt:lpstr>Creating a View</vt:lpstr>
      <vt:lpstr>Example</vt:lpstr>
      <vt:lpstr>PowerPoint Presentation</vt:lpstr>
      <vt:lpstr>Creating a View</vt:lpstr>
      <vt:lpstr>PowerPoint Presentation</vt:lpstr>
      <vt:lpstr>Using a View</vt:lpstr>
      <vt:lpstr>Describe view  -- outputs stored query to log</vt:lpstr>
      <vt:lpstr>Views: Advantages</vt:lpstr>
      <vt:lpstr>Views: Disadvantages</vt:lpstr>
      <vt:lpstr>A problem with views (stored queries) Embedded libnames.</vt:lpstr>
      <vt:lpstr>PowerPoint Presentation</vt:lpstr>
      <vt:lpstr>Two-Level Table Names in Views</vt:lpstr>
      <vt:lpstr>Two-Level Table Names in Permanent Views</vt:lpstr>
      <vt:lpstr>A program</vt:lpstr>
      <vt:lpstr>Two-Level Table Names in Permanent Views</vt:lpstr>
      <vt:lpstr>Two-Level Table Names in Permanent Views</vt:lpstr>
      <vt:lpstr>Two-Level Table Names in Permanent Views</vt:lpstr>
      <vt:lpstr>Two-Level Table Names in Permanent Views</vt:lpstr>
      <vt:lpstr>Two-Level Table Names in Permanent Views</vt:lpstr>
      <vt:lpstr>Two-Level Table Names in Permanent Views</vt:lpstr>
      <vt:lpstr>PowerPoint Presentation</vt:lpstr>
      <vt:lpstr>Making a View Portable</vt:lpstr>
      <vt:lpstr>General Guidelines for Using Views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33</cp:revision>
  <dcterms:created xsi:type="dcterms:W3CDTF">2014-12-24T14:11:41Z</dcterms:created>
  <dcterms:modified xsi:type="dcterms:W3CDTF">2017-01-24T16:32:52Z</dcterms:modified>
</cp:coreProperties>
</file>