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9" r:id="rId3"/>
    <p:sldId id="260" r:id="rId4"/>
    <p:sldId id="261" r:id="rId5"/>
    <p:sldId id="262" r:id="rId6"/>
    <p:sldId id="263" r:id="rId7"/>
    <p:sldId id="269" r:id="rId8"/>
    <p:sldId id="270" r:id="rId9"/>
    <p:sldId id="272" r:id="rId10"/>
    <p:sldId id="273" r:id="rId11"/>
    <p:sldId id="277" r:id="rId12"/>
    <p:sldId id="284" r:id="rId13"/>
    <p:sldId id="278" r:id="rId14"/>
    <p:sldId id="279" r:id="rId15"/>
    <p:sldId id="280" r:id="rId16"/>
    <p:sldId id="2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1" end="16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CA221-7499-4270-A3A6-4672F7A18E8D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0D93C-F6E7-42D4-B71A-C415347D2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84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F2DFF9-A233-4458-B2E8-13A68DDA9063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31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9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3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60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561B41-5A36-4322-943A-64E3EF1E59D6}" type="slidenum">
              <a:rPr lang="en-US" altLang="en-US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66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071563"/>
            <a:ext cx="5130800" cy="4267200"/>
          </a:xfrm>
        </p:spPr>
        <p:txBody>
          <a:bodyPr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071563"/>
            <a:ext cx="5130800" cy="4267200"/>
          </a:xfrm>
        </p:spPr>
        <p:txBody>
          <a:bodyPr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4676A6-2784-44B8-AFF5-7C5598B8772A}" type="slidenum">
              <a:rPr lang="en-US" altLang="en-US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88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8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1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03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4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0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8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5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B0A09-155C-4B55-95FB-5EED9BF3B6C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F94A-7EEF-41C7-BB20-E120399B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5CE867-BBB1-481D-8A0E-B79EB49920A6}" type="slidenum">
              <a:rPr lang="en-US" altLang="en-US" sz="1400"/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8067" name="Module Title"/>
          <p:cNvSpPr>
            <a:spLocks noChangeArrowheads="1"/>
          </p:cNvSpPr>
          <p:nvPr/>
        </p:nvSpPr>
        <p:spPr bwMode="auto">
          <a:xfrm>
            <a:off x="4675676" y="80108"/>
            <a:ext cx="40375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3900"/>
              </a:lnSpc>
            </a:pPr>
            <a:r>
              <a:rPr lang="en-US" altLang="en-US" sz="3600" b="1" dirty="0">
                <a:latin typeface="+mn-lt"/>
              </a:rPr>
              <a:t>Creating Tables</a:t>
            </a:r>
          </a:p>
        </p:txBody>
      </p:sp>
      <p:sp>
        <p:nvSpPr>
          <p:cNvPr id="88075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lvl="1" indent="0">
              <a:buNone/>
            </a:pPr>
            <a:r>
              <a:rPr lang="en-US" altLang="en-US" sz="2800" dirty="0"/>
              <a:t>Create a new table by defining the column structure. 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Create a new table by copying column structure from an existing table.</a:t>
            </a:r>
          </a:p>
          <a:p>
            <a:pPr marL="114300" lvl="1" indent="0">
              <a:buNone/>
            </a:pPr>
            <a:r>
              <a:rPr lang="en-US" altLang="en-US" sz="2800" dirty="0"/>
              <a:t> </a:t>
            </a:r>
          </a:p>
          <a:p>
            <a:pPr marL="114300" lvl="1" indent="0">
              <a:buNone/>
            </a:pPr>
            <a:r>
              <a:rPr lang="en-US" altLang="en-US" sz="2800" dirty="0"/>
              <a:t>Create a new table and add data using a single query.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Load data into a table.</a:t>
            </a:r>
          </a:p>
          <a:p>
            <a:pPr marL="114300" lvl="1" indent="0">
              <a:buNone/>
            </a:pPr>
            <a:endParaRPr lang="en-US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44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3"/>
          <p:cNvSpPr>
            <a:spLocks noGrp="1" noChangeArrowheads="1"/>
          </p:cNvSpPr>
          <p:nvPr>
            <p:ph type="title"/>
          </p:nvPr>
        </p:nvSpPr>
        <p:spPr>
          <a:xfrm>
            <a:off x="846138" y="-794"/>
            <a:ext cx="10515600" cy="1325563"/>
          </a:xfrm>
          <a:noFill/>
        </p:spPr>
        <p:txBody>
          <a:bodyPr/>
          <a:lstStyle/>
          <a:p>
            <a:pPr marL="1884363" indent="-1884363"/>
            <a:r>
              <a:rPr lang="en-US" altLang="en-US" dirty="0"/>
              <a:t>Method 3: Create and Populate a Table</a:t>
            </a:r>
            <a:br>
              <a:rPr lang="en-US" altLang="en-US" dirty="0"/>
            </a:br>
            <a:r>
              <a:rPr lang="en-US" altLang="en-US" dirty="0"/>
              <a:t>with an SQL Query (Review)</a:t>
            </a: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CA9AFD-01CD-403E-868B-5FB48488FAC0}" type="slidenum">
              <a:rPr lang="en-US" altLang="en-US" sz="1400"/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6138" y="2136339"/>
            <a:ext cx="108162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work.Melbourne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Name,Salary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a.Employee_ID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City 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"Melbourne"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melbourne;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914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60"/>
          <p:cNvSpPr>
            <a:spLocks noGrp="1" noChangeArrowheads="1"/>
          </p:cNvSpPr>
          <p:nvPr>
            <p:ph type="title"/>
          </p:nvPr>
        </p:nvSpPr>
        <p:spPr>
          <a:xfrm>
            <a:off x="914400" y="35720"/>
            <a:ext cx="9768254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Adding Data to a Table, the INSERT Statement</a:t>
            </a:r>
          </a:p>
        </p:txBody>
      </p:sp>
      <p:sp>
        <p:nvSpPr>
          <p:cNvPr id="108547" name="Rectangle 61"/>
          <p:cNvSpPr>
            <a:spLocks noGrp="1" noChangeArrowheads="1"/>
          </p:cNvSpPr>
          <p:nvPr>
            <p:ph type="body" sz="half" idx="1"/>
          </p:nvPr>
        </p:nvSpPr>
        <p:spPr>
          <a:xfrm>
            <a:off x="761999" y="831056"/>
            <a:ext cx="11050249" cy="11636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/>
              <a:t>The INSERT statement can be used to add data to an empty table, or to append data to a table that already contains data, using one of three methods.</a:t>
            </a:r>
          </a:p>
        </p:txBody>
      </p:sp>
      <p:graphicFrame>
        <p:nvGraphicFramePr>
          <p:cNvPr id="90353" name="Group 24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94720370"/>
              </p:ext>
            </p:extLst>
          </p:nvPr>
        </p:nvGraphicFramePr>
        <p:xfrm>
          <a:off x="2203450" y="2281239"/>
          <a:ext cx="7753350" cy="39655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5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8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Method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Syntax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Description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6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INSERT INTO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table-name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SET column-name=value,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column-name=value,...;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One clause per row using column-value pairs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85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INSERT INTO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table-name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&lt;(column list)&gt;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VALUES (value,value,...);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One clause per row using positional 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INSERT INTO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table-name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&lt;(column list)&gt;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SELECT columns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FROM table-name;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 query returning multiple rows, and based on positional 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857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EF36A1-4BD2-4588-91EC-39259C64A20C}" type="slidenum">
              <a:rPr lang="en-US" altLang="en-US" sz="1400"/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42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3810" y="1785967"/>
            <a:ext cx="1086750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Discount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discounts;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2229" y="0"/>
            <a:ext cx="9053945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Create the example table, discounts</a:t>
            </a:r>
          </a:p>
        </p:txBody>
      </p:sp>
    </p:spTree>
    <p:extLst>
      <p:ext uri="{BB962C8B-B14F-4D97-AF65-F5344CB8AC3E}">
        <p14:creationId xmlns:p14="http://schemas.microsoft.com/office/powerpoint/2010/main" val="1124174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/>
          <p:cNvSpPr>
            <a:spLocks noGrp="1" noChangeArrowheads="1"/>
          </p:cNvSpPr>
          <p:nvPr>
            <p:ph type="title"/>
          </p:nvPr>
        </p:nvSpPr>
        <p:spPr>
          <a:xfrm>
            <a:off x="876300" y="0"/>
            <a:ext cx="10515600" cy="914401"/>
          </a:xfrm>
        </p:spPr>
        <p:txBody>
          <a:bodyPr/>
          <a:lstStyle/>
          <a:p>
            <a:pPr eaLnBrk="1" hangingPunct="1"/>
            <a:r>
              <a:rPr lang="en-US" altLang="en-US" dirty="0"/>
              <a:t>Method A: Adding Data with a SET Clause</a:t>
            </a:r>
          </a:p>
        </p:txBody>
      </p:sp>
      <p:sp>
        <p:nvSpPr>
          <p:cNvPr id="109571" name="Rectangle 4"/>
          <p:cNvSpPr>
            <a:spLocks noGrp="1" noChangeArrowheads="1"/>
          </p:cNvSpPr>
          <p:nvPr>
            <p:ph idx="1"/>
          </p:nvPr>
        </p:nvSpPr>
        <p:spPr>
          <a:xfrm>
            <a:off x="143607" y="758032"/>
            <a:ext cx="10521462" cy="98583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The SET clause requires that you add data using column name–value pairs:</a:t>
            </a: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910AF6-3729-4CC1-923D-1A143347EB1D}" type="slidenum">
              <a:rPr lang="en-US" altLang="en-US" sz="1400"/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2136776" y="1617663"/>
            <a:ext cx="7769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noProof="1"/>
          </a:p>
        </p:txBody>
      </p:sp>
      <p:sp>
        <p:nvSpPr>
          <p:cNvPr id="2" name="Rectangle 1"/>
          <p:cNvSpPr/>
          <p:nvPr/>
        </p:nvSpPr>
        <p:spPr>
          <a:xfrm>
            <a:off x="997527" y="2130431"/>
            <a:ext cx="984226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230100300006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'15MAR2007'd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,Discount=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.33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230100600018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'16MAR2007'd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Discount=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.15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discounts;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34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9755"/>
            <a:ext cx="10515600" cy="779871"/>
          </a:xfrm>
        </p:spPr>
        <p:txBody>
          <a:bodyPr/>
          <a:lstStyle/>
          <a:p>
            <a:pPr eaLnBrk="1" hangingPunct="1"/>
            <a:r>
              <a:rPr lang="en-US" altLang="en-US" dirty="0"/>
              <a:t>Method B: Adding Data with a VALUES Clause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599342" y="5088545"/>
            <a:ext cx="11069515" cy="1450367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  <a:tabLst>
                <a:tab pos="633413" algn="l"/>
              </a:tabLst>
            </a:pPr>
            <a:r>
              <a:rPr lang="en-US" altLang="en-US" dirty="0"/>
              <a:t>The VALUES clause adds data to the columns in a single row of data.  The VALUES clause must produce values in the same order as the INSERT INTO statement column list.</a:t>
            </a: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18C3E2-5ADD-49F2-AB3A-B3A6568E073F}" type="slidenum">
              <a:rPr lang="en-US" altLang="en-US" sz="1400"/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0597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76300" y="809626"/>
            <a:ext cx="1083979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Discount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230100300006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'15MAR2007'd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.33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230100600018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'16MAR2007'd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97707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4449"/>
            <a:ext cx="10515600" cy="701677"/>
          </a:xfrm>
        </p:spPr>
        <p:txBody>
          <a:bodyPr/>
          <a:lstStyle/>
          <a:p>
            <a:pPr eaLnBrk="1" hangingPunct="1"/>
            <a:r>
              <a:rPr lang="en-US" altLang="en-US" dirty="0"/>
              <a:t>Method B: Adding Data with a VALUES Clause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758297" y="5543539"/>
            <a:ext cx="10143392" cy="812811"/>
          </a:xfrm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US" altLang="en-US" sz="2400" dirty="0"/>
              <a:t>Optionally, the INSERT statement can list the columns into which data is to be inserted, in the order in which the VALUES clause will provide the data. </a:t>
            </a: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549F54-3BFC-456B-86C9-903DE345C506}" type="slidenum">
              <a:rPr lang="en-US" altLang="en-US" sz="1400"/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1621" name="Text Box 4"/>
          <p:cNvSpPr txBox="1">
            <a:spLocks noChangeArrowheads="1"/>
          </p:cNvSpPr>
          <p:nvPr/>
        </p:nvSpPr>
        <p:spPr bwMode="auto">
          <a:xfrm>
            <a:off x="2998789" y="3170238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2998789" y="3170238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11623" name="Text Box 8"/>
          <p:cNvSpPr txBox="1">
            <a:spLocks noChangeArrowheads="1"/>
          </p:cNvSpPr>
          <p:nvPr/>
        </p:nvSpPr>
        <p:spPr bwMode="auto">
          <a:xfrm>
            <a:off x="2998789" y="3170238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5018" y="597069"/>
            <a:ext cx="111972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Discount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Start_Date,End_Date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Discount)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'15MAR2007'd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230100300006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.33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'16MAR2007'd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230100600018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22042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4289"/>
            <a:ext cx="10515600" cy="833438"/>
          </a:xfrm>
        </p:spPr>
        <p:txBody>
          <a:bodyPr/>
          <a:lstStyle/>
          <a:p>
            <a:pPr eaLnBrk="1" hangingPunct="1"/>
            <a:r>
              <a:rPr lang="en-US" altLang="en-US" dirty="0"/>
              <a:t>Method C: Adding Data with a Query</a:t>
            </a: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C82814-19C0-4C02-AAD6-70E5FB2AFD98}" type="slidenum">
              <a:rPr lang="en-US" altLang="en-US" sz="1400"/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5814606"/>
            <a:ext cx="9426633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3088" lvl="2" indent="-3175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dirty="0">
                <a:solidFill>
                  <a:prstClr val="black"/>
                </a:solidFill>
              </a:rPr>
              <a:t>Query results are inserted </a:t>
            </a:r>
            <a:r>
              <a:rPr lang="en-US" altLang="en-US" sz="2400" b="1" dirty="0" err="1">
                <a:solidFill>
                  <a:prstClr val="black"/>
                </a:solidFill>
              </a:rPr>
              <a:t>positionally</a:t>
            </a:r>
            <a:r>
              <a:rPr lang="en-US" altLang="en-US" sz="2400" b="1" dirty="0">
                <a:solidFill>
                  <a:prstClr val="black"/>
                </a:solidFill>
              </a:rPr>
              <a:t>. The query must produce values in the same order as the INSERT statement column list.</a:t>
            </a:r>
          </a:p>
        </p:txBody>
      </p:sp>
      <p:sp>
        <p:nvSpPr>
          <p:cNvPr id="3" name="Rectangle 2"/>
          <p:cNvSpPr/>
          <p:nvPr/>
        </p:nvSpPr>
        <p:spPr>
          <a:xfrm>
            <a:off x="576349" y="630745"/>
            <a:ext cx="1103930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Discount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Product_ID,Discount,Start_Date,End_Date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Product_ID,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.35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orion.Product_Dim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Supplier_Name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'Pro Sportswear Inc'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95544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Creating Tables with SQL</a:t>
            </a:r>
          </a:p>
        </p:txBody>
      </p:sp>
      <p:graphicFrame>
        <p:nvGraphicFramePr>
          <p:cNvPr id="85230" name="Group 23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43324880"/>
              </p:ext>
            </p:extLst>
          </p:nvPr>
        </p:nvGraphicFramePr>
        <p:xfrm>
          <a:off x="2209800" y="1905001"/>
          <a:ext cx="7778750" cy="45642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Method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Syntax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Result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6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CREATE TABLE table-name         (column-name type(length)           &lt;, ...column-name type(length)&gt;);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Create an empty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table by manually specifying all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column attributes.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53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>
                          <a:tab pos="5207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CREATE TABLE table-name 	LIKE old-table-name;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Create an empty table by copying column attributes from an existing table using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 LIKE clause.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77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CREATE TABLE table-name AS query-expression;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Create a table and add data all in one step, using a query.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01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2E2787-6D14-4FAE-BC3E-75510FE871FC}" type="slidenum">
              <a:rPr lang="en-US" altLang="en-US" sz="1400"/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0138" name="Text Box 3"/>
          <p:cNvSpPr txBox="1">
            <a:spLocks noChangeArrowheads="1"/>
          </p:cNvSpPr>
          <p:nvPr/>
        </p:nvSpPr>
        <p:spPr bwMode="auto">
          <a:xfrm>
            <a:off x="633046" y="1066800"/>
            <a:ext cx="942535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/>
          <a:lstStyle>
            <a:lvl1pPr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27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Multiple techniques are used to create tables and insert data into tables with SQL. </a:t>
            </a:r>
          </a:p>
        </p:txBody>
      </p:sp>
      <p:sp>
        <p:nvSpPr>
          <p:cNvPr id="90139" name="Text Box 4"/>
          <p:cNvSpPr txBox="1">
            <a:spLocks noChangeArrowheads="1"/>
          </p:cNvSpPr>
          <p:nvPr/>
        </p:nvSpPr>
        <p:spPr bwMode="auto">
          <a:xfrm>
            <a:off x="2193925" y="4537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5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012223" y="0"/>
            <a:ext cx="4243753" cy="6154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Creating Tables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071564"/>
            <a:ext cx="7848600" cy="14938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/>
              <a:t>Method 1: Define the columns.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General form of the CREATE TABLE statement: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BFA3B6-2389-4A2D-99BB-9FE0C7AC2A17}" type="slidenum">
              <a:rPr lang="en-US" altLang="en-US" sz="1400"/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2842725" y="2814639"/>
            <a:ext cx="5833905" cy="147732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tIns="91440" bIns="91440">
            <a:spAutoFit/>
          </a:bodyPr>
          <a:lstStyle/>
          <a:p>
            <a:pPr>
              <a:spcBef>
                <a:spcPct val="20000"/>
              </a:spcBef>
              <a:tabLst>
                <a:tab pos="685800" algn="l"/>
              </a:tabLst>
              <a:defRPr/>
            </a:pPr>
            <a:r>
              <a:rPr lang="en-US" sz="2800" b="1" dirty="0"/>
              <a:t>CREATE TABLE </a:t>
            </a:r>
            <a:r>
              <a:rPr lang="en-US" sz="2800" i="1" dirty="0"/>
              <a:t>table-name</a:t>
            </a:r>
            <a:br>
              <a:rPr lang="en-US" sz="2800" i="1" dirty="0"/>
            </a:br>
            <a:r>
              <a:rPr lang="en-US" sz="2800" dirty="0"/>
              <a:t>	(</a:t>
            </a:r>
            <a:r>
              <a:rPr lang="en-US" sz="2800" i="1" dirty="0"/>
              <a:t>column-name type</a:t>
            </a:r>
            <a:r>
              <a:rPr lang="en-US" sz="2800" dirty="0"/>
              <a:t>(</a:t>
            </a:r>
            <a:r>
              <a:rPr lang="en-US" sz="2800" i="1" dirty="0"/>
              <a:t>length</a:t>
            </a:r>
            <a:r>
              <a:rPr lang="en-US" sz="2800" dirty="0"/>
              <a:t>)</a:t>
            </a:r>
            <a:br>
              <a:rPr lang="en-US" sz="2800" i="1" dirty="0"/>
            </a:br>
            <a:r>
              <a:rPr lang="en-US" sz="2800" i="1" dirty="0"/>
              <a:t>	&lt;, ...column-name type</a:t>
            </a:r>
            <a:r>
              <a:rPr lang="en-US" sz="2800" dirty="0"/>
              <a:t>(</a:t>
            </a:r>
            <a:r>
              <a:rPr lang="en-US" sz="2800" i="1" dirty="0"/>
              <a:t>length</a:t>
            </a:r>
            <a:r>
              <a:rPr lang="en-US" sz="2800" dirty="0"/>
              <a:t>)</a:t>
            </a:r>
            <a:r>
              <a:rPr lang="en-US" sz="2800" i="1" dirty="0"/>
              <a:t>&gt; </a:t>
            </a:r>
            <a:r>
              <a:rPr lang="en-US" sz="2800" dirty="0"/>
              <a:t>)</a:t>
            </a:r>
            <a:r>
              <a:rPr lang="en-US" sz="28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15302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98420" y="1587"/>
            <a:ext cx="7022123" cy="727075"/>
          </a:xfrm>
        </p:spPr>
        <p:txBody>
          <a:bodyPr/>
          <a:lstStyle/>
          <a:p>
            <a:pPr eaLnBrk="1" hangingPunct="1"/>
            <a:r>
              <a:rPr lang="en-US" altLang="en-US" dirty="0"/>
              <a:t>Method 1: Defining Columns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432262" y="848457"/>
            <a:ext cx="9717578" cy="1069242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  <a:tabLst>
                <a:tab pos="1490663" algn="l"/>
              </a:tabLst>
            </a:pPr>
            <a:r>
              <a:rPr lang="en-US" altLang="en-US" dirty="0"/>
              <a:t>The table definition is enclosed in parentheses.</a:t>
            </a:r>
          </a:p>
          <a:p>
            <a:pPr marL="0" indent="0">
              <a:spcBef>
                <a:spcPct val="0"/>
              </a:spcBef>
              <a:buNone/>
              <a:tabLst>
                <a:tab pos="1490663" algn="l"/>
              </a:tabLst>
            </a:pPr>
            <a:r>
              <a:rPr lang="en-US" altLang="en-US" dirty="0"/>
              <a:t>Individual column definitions are separated by commas. </a:t>
            </a: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6FB010B-98A6-40F2-9C1D-9BAEE46E7F58}" type="slidenum">
              <a:rPr lang="en-US" altLang="en-US" sz="1400"/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2167" name="AutoShape 17"/>
          <p:cNvSpPr>
            <a:spLocks/>
          </p:cNvSpPr>
          <p:nvPr/>
        </p:nvSpPr>
        <p:spPr bwMode="auto">
          <a:xfrm>
            <a:off x="8803787" y="2152649"/>
            <a:ext cx="1433512" cy="795338"/>
          </a:xfrm>
          <a:prstGeom prst="borderCallout1">
            <a:avLst>
              <a:gd name="adj1" fmla="val 48880"/>
              <a:gd name="adj2" fmla="val 995"/>
              <a:gd name="adj3" fmla="val 48880"/>
              <a:gd name="adj4" fmla="val -131537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54864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dirty="0">
                <a:solidFill>
                  <a:srgbClr val="000000"/>
                </a:solidFill>
              </a:rPr>
              <a:t>Name the</a:t>
            </a:r>
            <a:br>
              <a:rPr lang="en-US" altLang="en-US" sz="2000" b="1" dirty="0">
                <a:solidFill>
                  <a:srgbClr val="000000"/>
                </a:solidFill>
              </a:rPr>
            </a:br>
            <a:r>
              <a:rPr lang="en-US" altLang="en-US" sz="2000" b="1" dirty="0">
                <a:solidFill>
                  <a:srgbClr val="000000"/>
                </a:solidFill>
              </a:rPr>
              <a:t>new table.</a:t>
            </a:r>
          </a:p>
        </p:txBody>
      </p:sp>
      <p:sp>
        <p:nvSpPr>
          <p:cNvPr id="92168" name="AutoShape 18"/>
          <p:cNvSpPr>
            <a:spLocks/>
          </p:cNvSpPr>
          <p:nvPr/>
        </p:nvSpPr>
        <p:spPr bwMode="auto">
          <a:xfrm>
            <a:off x="8911244" y="3895582"/>
            <a:ext cx="1384300" cy="795338"/>
          </a:xfrm>
          <a:prstGeom prst="borderCallout1">
            <a:avLst>
              <a:gd name="adj1" fmla="val 49884"/>
              <a:gd name="adj2" fmla="val -1972"/>
              <a:gd name="adj3" fmla="val -9616"/>
              <a:gd name="adj4" fmla="val -39764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54864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dirty="0">
                <a:solidFill>
                  <a:srgbClr val="000000"/>
                </a:solidFill>
              </a:rPr>
              <a:t>Define the</a:t>
            </a:r>
            <a:br>
              <a:rPr lang="en-US" altLang="en-US" sz="2000" b="1" dirty="0">
                <a:solidFill>
                  <a:srgbClr val="000000"/>
                </a:solidFill>
              </a:rPr>
            </a:br>
            <a:r>
              <a:rPr lang="en-US" altLang="en-US" sz="2000" b="1" dirty="0">
                <a:solidFill>
                  <a:srgbClr val="000000"/>
                </a:solidFill>
              </a:rPr>
              <a:t>columns.</a:t>
            </a:r>
          </a:p>
        </p:txBody>
      </p:sp>
      <p:sp>
        <p:nvSpPr>
          <p:cNvPr id="2" name="Rectangle 1"/>
          <p:cNvSpPr/>
          <p:nvPr/>
        </p:nvSpPr>
        <p:spPr>
          <a:xfrm>
            <a:off x="2815244" y="2027037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Discount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discounts;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896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1277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Method 1: Defining Columns 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74702" y="685800"/>
            <a:ext cx="11052699" cy="8334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/>
              <a:t>For ANSI compliance, PROC SQL accepts the following data types in table definitions:</a:t>
            </a:r>
          </a:p>
        </p:txBody>
      </p:sp>
      <p:graphicFrame>
        <p:nvGraphicFramePr>
          <p:cNvPr id="11219" name="Group 97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59297621"/>
              </p:ext>
            </p:extLst>
          </p:nvPr>
        </p:nvGraphicFramePr>
        <p:xfrm>
          <a:off x="2209800" y="1828801"/>
          <a:ext cx="7772400" cy="48307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5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741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ANSI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Type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1" marB="8890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Resulting SAS Type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1" marB="8890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Default Length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1" marB="8890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Default Format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1" marB="8890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CHAR(n)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Character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$w.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VARCHAR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Character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$w.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INTEGER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SMALLINT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DECIMAL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FLOAT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REAL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DOUBLE PRECISION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BEST.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3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Numeric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DATE.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64009" marB="64009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325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7A5249-BB9D-4822-848D-E6AE77508D42}" type="slidenum">
              <a:rPr lang="en-US" altLang="en-US" sz="1400"/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717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3509" y="8171"/>
            <a:ext cx="10515600" cy="708025"/>
          </a:xfrm>
        </p:spPr>
        <p:txBody>
          <a:bodyPr/>
          <a:lstStyle/>
          <a:p>
            <a:pPr eaLnBrk="1" hangingPunct="1"/>
            <a:r>
              <a:rPr lang="en-US" altLang="en-US" dirty="0"/>
              <a:t>Method 1: Defining Columns</a:t>
            </a: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572D7C8-4E3F-4CA0-858B-5147AC3335E4}" type="slidenum">
              <a:rPr lang="en-US" altLang="en-US" sz="1400"/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4212" name="Text Box 8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94213" name="Text Box 10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5339" y="949910"/>
            <a:ext cx="107337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Testing_Types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Char_Column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char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Varchar_Column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varchar,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SmallInt_Column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smallint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Dec_Column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Float_Column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float,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Real_Column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real,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Date_Column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Double_Column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double precision);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testing_types;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4924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8392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Creating Tables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2016370" y="1511180"/>
            <a:ext cx="7848600" cy="616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200" dirty="0"/>
              <a:t>Method 2: Copy the table structure.</a:t>
            </a: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277F5F9-BCAA-4181-B939-DB453167C89D}" type="slidenum">
              <a:rPr lang="en-US" altLang="en-US" sz="1400"/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886687" y="2916648"/>
            <a:ext cx="4397486" cy="104644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tIns="91440" bIns="91440">
            <a:spAutoFit/>
          </a:bodyPr>
          <a:lstStyle/>
          <a:p>
            <a:pPr>
              <a:spcBef>
                <a:spcPct val="50000"/>
              </a:spcBef>
              <a:tabLst>
                <a:tab pos="685800" algn="l"/>
              </a:tabLst>
              <a:defRPr/>
            </a:pPr>
            <a:r>
              <a:rPr lang="en-US" sz="2800" b="1" dirty="0"/>
              <a:t>CREATE TABLE </a:t>
            </a:r>
            <a:r>
              <a:rPr lang="en-US" sz="2800" i="1" dirty="0"/>
              <a:t>table-name-2 </a:t>
            </a:r>
            <a:br>
              <a:rPr lang="en-US" sz="2800" i="1" dirty="0"/>
            </a:br>
            <a:r>
              <a:rPr lang="en-US" sz="2800" i="1" dirty="0"/>
              <a:t>	</a:t>
            </a:r>
            <a:r>
              <a:rPr lang="en-US" sz="2800" b="1" dirty="0"/>
              <a:t>LIKE</a:t>
            </a:r>
            <a:r>
              <a:rPr lang="en-US" sz="2800" i="1" dirty="0"/>
              <a:t> table-name-1</a:t>
            </a:r>
            <a:r>
              <a:rPr lang="en-US" sz="28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85982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Method 2: Copying Table Structure</a:t>
            </a:r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1F3386-C9F2-4F59-A5BA-08A0A879D450}" type="slidenum">
              <a:rPr lang="en-US" altLang="en-US" sz="1400"/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2413338"/>
            <a:ext cx="112288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work.New_Sales_Staff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like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new_sales_staff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839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2913064" y="0"/>
            <a:ext cx="6148143" cy="791308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Creating Tables (Review)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2209801" y="1071564"/>
            <a:ext cx="8131175" cy="129356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Method 3: Create and populate a table with an SQL query.</a:t>
            </a: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18D43AF-ABF9-493E-8482-9E62E8B9DBB2}" type="slidenum">
              <a:rPr lang="en-US" altLang="en-US" sz="1400"/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3853841" y="3820637"/>
            <a:ext cx="4492064" cy="104644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tIns="91440" bIns="91440">
            <a:spAutoFit/>
          </a:bodyPr>
          <a:lstStyle/>
          <a:p>
            <a:pPr>
              <a:spcBef>
                <a:spcPct val="50000"/>
              </a:spcBef>
              <a:tabLst>
                <a:tab pos="685800" algn="l"/>
              </a:tabLst>
              <a:defRPr/>
            </a:pPr>
            <a:r>
              <a:rPr lang="en-US" sz="2800" b="1" dirty="0"/>
              <a:t>CREATE TABLE </a:t>
            </a:r>
            <a:r>
              <a:rPr lang="en-US" sz="2800" i="1" dirty="0"/>
              <a:t>table-name </a:t>
            </a:r>
            <a:r>
              <a:rPr lang="en-US" sz="2800" b="1" dirty="0"/>
              <a:t>AS</a:t>
            </a:r>
            <a:br>
              <a:rPr lang="en-US" sz="2800" b="1" dirty="0"/>
            </a:br>
            <a:r>
              <a:rPr lang="en-US" sz="2800" i="1" dirty="0"/>
              <a:t>	query-expression</a:t>
            </a:r>
            <a:r>
              <a:rPr lang="en-US" sz="28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55238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NUMBER" val="0"/>
  <p:tag name="SHAPETITLE" val="Module Title"/>
  <p:tag name="SLIDETYPE" val="Organizer"/>
  <p:tag name="SECTIONCOUNT" val="3"/>
  <p:tag name="SHAPETABLE" val="Group 7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7p1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7p1.sa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7p2.sa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7p2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1126</Words>
  <Application>Microsoft Office PowerPoint</Application>
  <PresentationFormat>Widescreen</PresentationFormat>
  <Paragraphs>232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Lucida Console</vt:lpstr>
      <vt:lpstr>Monotype Sorts</vt:lpstr>
      <vt:lpstr>Times New Roman</vt:lpstr>
      <vt:lpstr>Office Theme</vt:lpstr>
      <vt:lpstr>PowerPoint Presentation</vt:lpstr>
      <vt:lpstr>Creating Tables with SQL</vt:lpstr>
      <vt:lpstr>Creating Tables</vt:lpstr>
      <vt:lpstr>Method 1: Defining Columns</vt:lpstr>
      <vt:lpstr>Method 1: Defining Columns </vt:lpstr>
      <vt:lpstr>Method 1: Defining Columns</vt:lpstr>
      <vt:lpstr>Creating Tables</vt:lpstr>
      <vt:lpstr>Method 2: Copying Table Structure</vt:lpstr>
      <vt:lpstr>Creating Tables (Review)</vt:lpstr>
      <vt:lpstr>Method 3: Create and Populate a Table with an SQL Query (Review)</vt:lpstr>
      <vt:lpstr>Adding Data to a Table, the INSERT Statement</vt:lpstr>
      <vt:lpstr>Create the example table, discounts</vt:lpstr>
      <vt:lpstr>Method A: Adding Data with a SET Clause</vt:lpstr>
      <vt:lpstr>Method B: Adding Data with a VALUES Clause</vt:lpstr>
      <vt:lpstr>Method B: Adding Data with a VALUES Clause</vt:lpstr>
      <vt:lpstr>Method C: Adding Data with a Query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15</cp:revision>
  <dcterms:created xsi:type="dcterms:W3CDTF">2014-12-24T14:13:39Z</dcterms:created>
  <dcterms:modified xsi:type="dcterms:W3CDTF">2017-01-24T17:54:18Z</dcterms:modified>
</cp:coreProperties>
</file>