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9" r:id="rId2"/>
    <p:sldId id="260" r:id="rId3"/>
    <p:sldId id="286" r:id="rId4"/>
    <p:sldId id="264" r:id="rId5"/>
    <p:sldId id="265" r:id="rId6"/>
    <p:sldId id="266" r:id="rId7"/>
    <p:sldId id="268" r:id="rId8"/>
    <p:sldId id="269" r:id="rId9"/>
    <p:sldId id="271" r:id="rId10"/>
    <p:sldId id="287" r:id="rId11"/>
    <p:sldId id="274" r:id="rId12"/>
    <p:sldId id="275" r:id="rId13"/>
    <p:sldId id="276" r:id="rId14"/>
    <p:sldId id="277" r:id="rId15"/>
    <p:sldId id="283" r:id="rId16"/>
    <p:sldId id="284" r:id="rId17"/>
    <p:sldId id="285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6" end="10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42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03AAFE-B835-41A6-BB2B-815972EB07DE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5C2D5-E5F7-43C2-829F-003928A6F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91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161F7E1-401E-4D78-93DC-A54A33E778FF}" type="slidenum">
              <a:rPr lang="en-US" altLang="en-US" sz="1200">
                <a:solidFill>
                  <a:srgbClr val="000000"/>
                </a:solidFill>
              </a:rPr>
              <a:pPr/>
              <a:t>5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82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22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0" y="4410075"/>
            <a:ext cx="5130800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noProof="1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72179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B9FE0DF-4536-4E43-B905-63482050A71E}" type="slidenum">
              <a:rPr lang="en-US" altLang="en-US" sz="1200">
                <a:solidFill>
                  <a:srgbClr val="000000"/>
                </a:solidFill>
              </a:rPr>
              <a:pPr/>
              <a:t>6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83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33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0" y="4410075"/>
            <a:ext cx="5130800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noProof="1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3159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DD00152-2E12-4647-82E6-DAA1543FC688}" type="slidenum">
              <a:rPr lang="en-US" altLang="en-US" sz="1200">
                <a:solidFill>
                  <a:srgbClr val="000000"/>
                </a:solidFill>
              </a:rPr>
              <a:pPr/>
              <a:t>9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84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6400" y="698500"/>
            <a:ext cx="6183313" cy="3479800"/>
          </a:xfrm>
          <a:ln/>
        </p:spPr>
      </p:sp>
      <p:sp>
        <p:nvSpPr>
          <p:cNvPr id="1843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0" y="4410075"/>
            <a:ext cx="5130800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noProof="1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8673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07ED-EE32-4840-8A19-C0F39086A086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16DAC-600B-435B-A5B0-96E483E00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375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07ED-EE32-4840-8A19-C0F39086A086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16DAC-600B-435B-A5B0-96E483E00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186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07ED-EE32-4840-8A19-C0F39086A086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16DAC-600B-435B-A5B0-96E483E00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2344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112776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071563"/>
            <a:ext cx="10464800" cy="4267200"/>
          </a:xfr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1561B41-5A36-4322-943A-64E3EF1E59D6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2214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07ED-EE32-4840-8A19-C0F39086A086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16DAC-600B-435B-A5B0-96E483E00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196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07ED-EE32-4840-8A19-C0F39086A086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16DAC-600B-435B-A5B0-96E483E00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057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07ED-EE32-4840-8A19-C0F39086A086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16DAC-600B-435B-A5B0-96E483E00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655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07ED-EE32-4840-8A19-C0F39086A086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16DAC-600B-435B-A5B0-96E483E00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108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07ED-EE32-4840-8A19-C0F39086A086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16DAC-600B-435B-A5B0-96E483E00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580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07ED-EE32-4840-8A19-C0F39086A086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16DAC-600B-435B-A5B0-96E483E00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610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07ED-EE32-4840-8A19-C0F39086A086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16DAC-600B-435B-A5B0-96E483E00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036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07ED-EE32-4840-8A19-C0F39086A086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16DAC-600B-435B-A5B0-96E483E00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761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3907ED-EE32-4840-8A19-C0F39086A086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16DAC-600B-435B-A5B0-96E483E00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594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>
          <a:xfrm>
            <a:off x="3539836" y="0"/>
            <a:ext cx="5412971" cy="1325563"/>
          </a:xfrm>
        </p:spPr>
        <p:txBody>
          <a:bodyPr/>
          <a:lstStyle/>
          <a:p>
            <a:pPr eaLnBrk="1" hangingPunct="1"/>
            <a:r>
              <a:rPr lang="en-US" altLang="en-US" b="1" dirty="0">
                <a:latin typeface="+mn-lt"/>
              </a:rPr>
              <a:t>Integrity Constraints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idx="1"/>
          </p:nvPr>
        </p:nvSpPr>
        <p:spPr>
          <a:xfrm>
            <a:off x="547255" y="1567931"/>
            <a:ext cx="10515600" cy="4351338"/>
          </a:xfrm>
        </p:spPr>
        <p:txBody>
          <a:bodyPr>
            <a:normAutofit/>
          </a:bodyPr>
          <a:lstStyle/>
          <a:p>
            <a:pPr marL="114300" lvl="1" indent="0" eaLnBrk="1" hangingPunct="1">
              <a:buNone/>
            </a:pPr>
            <a:r>
              <a:rPr lang="en-US" altLang="en-US" sz="2800" i="1" dirty="0"/>
              <a:t>Integrity constraints</a:t>
            </a:r>
            <a:r>
              <a:rPr lang="en-US" altLang="en-US" sz="2800" dirty="0"/>
              <a:t> are rules enforced when data is added to a table to guarantee data validity.</a:t>
            </a:r>
          </a:p>
          <a:p>
            <a:pPr marL="114300" lvl="1" indent="0" eaLnBrk="1" hangingPunct="1">
              <a:buNone/>
            </a:pPr>
            <a:endParaRPr lang="en-US" altLang="en-US" sz="2800" dirty="0"/>
          </a:p>
          <a:p>
            <a:pPr marL="114300" lvl="1" indent="0" eaLnBrk="1" hangingPunct="1">
              <a:buNone/>
            </a:pPr>
            <a:r>
              <a:rPr lang="en-US" altLang="en-US" sz="2800" dirty="0"/>
              <a:t>To preserve the consistency and correctness of your data, specify integrity constraints for the SAS data file.</a:t>
            </a:r>
          </a:p>
          <a:p>
            <a:pPr marL="114300" lvl="1" indent="0" eaLnBrk="1" hangingPunct="1">
              <a:buNone/>
            </a:pPr>
            <a:endParaRPr lang="en-US" altLang="en-US" sz="2800" dirty="0"/>
          </a:p>
          <a:p>
            <a:pPr marL="114300" lvl="1" indent="0" eaLnBrk="1" hangingPunct="1">
              <a:buNone/>
            </a:pPr>
            <a:r>
              <a:rPr lang="en-US" altLang="en-US" sz="2800" dirty="0"/>
              <a:t>SAS uses integrity constraints to validate data values when you insert or update columns for which you defined integrity constraints.</a:t>
            </a:r>
          </a:p>
        </p:txBody>
      </p:sp>
      <p:sp>
        <p:nvSpPr>
          <p:cNvPr id="12493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B4824AE-0512-4830-B465-2A39FF5F369D}" type="slidenum">
              <a:rPr lang="en-US" altLang="en-US" sz="1400">
                <a:solidFill>
                  <a:srgbClr val="000000"/>
                </a:solidFill>
              </a:rPr>
              <a:pPr/>
              <a:t>1</a:t>
            </a:fld>
            <a:endParaRPr lang="en-US" altLang="en-US" sz="1400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12639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2137" y="751344"/>
            <a:ext cx="10615353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b="1" dirty="0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undo_policy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optional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Discounts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(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Product_ID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num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format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>
                <a:solidFill>
                  <a:srgbClr val="008080"/>
                </a:solidFill>
                <a:latin typeface="Lucida Console" panose="020B0609040504020204" pitchFamily="49" charset="0"/>
              </a:rPr>
              <a:t>z12.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Start_Date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date,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End_Date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date,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Discount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num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format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>
                <a:solidFill>
                  <a:srgbClr val="008080"/>
                </a:solidFill>
                <a:latin typeface="Lucida Console" panose="020B0609040504020204" pitchFamily="49" charset="0"/>
              </a:rPr>
              <a:t>percent.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constraint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ok_discount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check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(Discount le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.5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))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insert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into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Discounts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values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(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240500200009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'01Mar2007'd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'31Mar2007'd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.45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values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(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220200200036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'01Mar2007'd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'31Mar2007'd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.54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values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(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220200200038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'01Mar2007'd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'31Mar2007'd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.25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=discounts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noobs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286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Troubleshooting Integrity Constraint Violations</a:t>
            </a:r>
          </a:p>
        </p:txBody>
      </p:sp>
      <p:sp>
        <p:nvSpPr>
          <p:cNvPr id="140291" name="Rectangle 7"/>
          <p:cNvSpPr>
            <a:spLocks noGrp="1" noChangeArrowheads="1"/>
          </p:cNvSpPr>
          <p:nvPr>
            <p:ph idx="1"/>
          </p:nvPr>
        </p:nvSpPr>
        <p:spPr>
          <a:xfrm>
            <a:off x="838200" y="1825625"/>
            <a:ext cx="10515600" cy="3070571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en-US" dirty="0"/>
              <a:t>When an integrity constraint is violated, the SAS log identifies which VALUES clause contained the error, and names the violated integrity constraint. </a:t>
            </a:r>
          </a:p>
          <a:p>
            <a:pPr marL="0" indent="0" eaLnBrk="1" hangingPunct="1">
              <a:buNone/>
            </a:pPr>
            <a:endParaRPr lang="en-US" altLang="en-US" dirty="0"/>
          </a:p>
          <a:p>
            <a:pPr marL="0" indent="0" eaLnBrk="1" hangingPunct="1">
              <a:buNone/>
            </a:pPr>
            <a:r>
              <a:rPr lang="en-US" altLang="en-US" dirty="0"/>
              <a:t>To correct the problem, you need more information about the violated integrity constraint.</a:t>
            </a:r>
          </a:p>
        </p:txBody>
      </p:sp>
      <p:sp>
        <p:nvSpPr>
          <p:cNvPr id="14029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3543EC2-5FA5-4B49-AE9D-B551E6468FAE}" type="slidenum">
              <a:rPr lang="en-US" altLang="en-US" sz="1400">
                <a:solidFill>
                  <a:srgbClr val="000000"/>
                </a:solidFill>
              </a:rPr>
              <a:pPr/>
              <a:t>11</a:t>
            </a:fld>
            <a:endParaRPr lang="en-US" altLang="en-US" sz="1400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91733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5"/>
          <p:cNvSpPr>
            <a:spLocks noGrp="1" noChangeArrowheads="1"/>
          </p:cNvSpPr>
          <p:nvPr>
            <p:ph type="title"/>
          </p:nvPr>
        </p:nvSpPr>
        <p:spPr>
          <a:xfrm>
            <a:off x="380999" y="74979"/>
            <a:ext cx="11488615" cy="860059"/>
          </a:xfrm>
        </p:spPr>
        <p:txBody>
          <a:bodyPr/>
          <a:lstStyle/>
          <a:p>
            <a:pPr eaLnBrk="1" hangingPunct="1"/>
            <a:r>
              <a:rPr lang="en-US" altLang="en-US" dirty="0"/>
              <a:t>Troubleshooting Integrity Constraint Violations</a:t>
            </a:r>
          </a:p>
        </p:txBody>
      </p:sp>
      <p:sp>
        <p:nvSpPr>
          <p:cNvPr id="141315" name="Rectangle 6"/>
          <p:cNvSpPr>
            <a:spLocks noGrp="1" noChangeArrowheads="1"/>
          </p:cNvSpPr>
          <p:nvPr>
            <p:ph idx="1"/>
          </p:nvPr>
        </p:nvSpPr>
        <p:spPr>
          <a:xfrm>
            <a:off x="460131" y="1361711"/>
            <a:ext cx="9522069" cy="4520344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en-US" dirty="0"/>
              <a:t>The DESCRIBE statement can display column attributes of a table as well as information about indexes and integrity constraints.</a:t>
            </a:r>
          </a:p>
          <a:p>
            <a:pPr marL="0" indent="0" eaLnBrk="1" hangingPunct="1">
              <a:buNone/>
            </a:pPr>
            <a:endParaRPr lang="en-US" altLang="en-US" dirty="0"/>
          </a:p>
          <a:p>
            <a:pPr marL="0" indent="0" eaLnBrk="1" hangingPunct="1">
              <a:buNone/>
            </a:pPr>
            <a:endParaRPr lang="en-US" altLang="en-US" dirty="0"/>
          </a:p>
          <a:p>
            <a:pPr marL="0" indent="0" eaLnBrk="1" hangingPunct="1">
              <a:buNone/>
            </a:pPr>
            <a:endParaRPr lang="en-US" altLang="en-US" dirty="0"/>
          </a:p>
          <a:p>
            <a:pPr marL="0" indent="0" eaLnBrk="1" hangingPunct="1">
              <a:buNone/>
            </a:pPr>
            <a:endParaRPr lang="en-US" altLang="en-US" dirty="0"/>
          </a:p>
          <a:p>
            <a:pPr marL="0" indent="0" eaLnBrk="1" hangingPunct="1">
              <a:buNone/>
            </a:pPr>
            <a:endParaRPr lang="en-US" altLang="en-US" dirty="0"/>
          </a:p>
          <a:p>
            <a:pPr marL="0" indent="0" eaLnBrk="1" hangingPunct="1">
              <a:buNone/>
            </a:pPr>
            <a:endParaRPr lang="en-US" altLang="en-US" dirty="0"/>
          </a:p>
          <a:p>
            <a:pPr marL="0" indent="0" eaLnBrk="1" hangingPunct="1">
              <a:buNone/>
            </a:pPr>
            <a:r>
              <a:rPr lang="en-US" altLang="en-US" dirty="0"/>
              <a:t>DESCRIBE statements produce output in the SAS log.</a:t>
            </a:r>
          </a:p>
        </p:txBody>
      </p:sp>
      <p:sp>
        <p:nvSpPr>
          <p:cNvPr id="14131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A9D5AA4-2A72-40A3-A8D9-A1D76E4D0AFE}" type="slidenum">
              <a:rPr lang="en-US" altLang="en-US" sz="1400">
                <a:solidFill>
                  <a:srgbClr val="000000"/>
                </a:solidFill>
              </a:rPr>
              <a:pPr/>
              <a:t>12</a:t>
            </a:fld>
            <a:endParaRPr lang="en-US" altLang="en-US" sz="1400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6916" name="Text Box 4"/>
          <p:cNvSpPr txBox="1">
            <a:spLocks noChangeArrowheads="1"/>
          </p:cNvSpPr>
          <p:nvPr/>
        </p:nvSpPr>
        <p:spPr bwMode="auto">
          <a:xfrm>
            <a:off x="2263775" y="2797176"/>
            <a:ext cx="7956550" cy="2265363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54864" tIns="152400" rIns="54864" bIns="152400">
            <a:spAutoFit/>
          </a:bodyPr>
          <a:lstStyle/>
          <a:p>
            <a:pPr eaLnBrk="0" fontAlgn="base" hangingPunct="0">
              <a:spcBef>
                <a:spcPct val="10000"/>
              </a:spcBef>
              <a:spcAft>
                <a:spcPct val="0"/>
              </a:spcAft>
              <a:tabLst>
                <a:tab pos="635000" algn="l"/>
                <a:tab pos="1255713" algn="l"/>
              </a:tabLst>
              <a:defRPr/>
            </a:pPr>
            <a:r>
              <a:rPr lang="en-US" sz="2400" b="1" dirty="0">
                <a:solidFill>
                  <a:srgbClr val="000000"/>
                </a:solidFill>
              </a:rPr>
              <a:t>PROC SQL;</a:t>
            </a:r>
          </a:p>
          <a:p>
            <a:pPr eaLnBrk="0" fontAlgn="base" hangingPunct="0">
              <a:spcBef>
                <a:spcPct val="10000"/>
              </a:spcBef>
              <a:spcAft>
                <a:spcPct val="0"/>
              </a:spcAft>
              <a:tabLst>
                <a:tab pos="635000" algn="l"/>
                <a:tab pos="1255713" algn="l"/>
              </a:tabLst>
              <a:defRPr/>
            </a:pPr>
            <a:r>
              <a:rPr lang="en-US" sz="2400" b="1" dirty="0">
                <a:solidFill>
                  <a:srgbClr val="000000"/>
                </a:solidFill>
              </a:rPr>
              <a:t>	DESCRIBE TABLE </a:t>
            </a:r>
            <a:r>
              <a:rPr lang="en-US" sz="2400" i="1" dirty="0">
                <a:solidFill>
                  <a:srgbClr val="000000"/>
                </a:solidFill>
              </a:rPr>
              <a:t>table-name</a:t>
            </a:r>
            <a:r>
              <a:rPr lang="en-US" sz="2400" dirty="0">
                <a:solidFill>
                  <a:srgbClr val="000000"/>
                </a:solidFill>
              </a:rPr>
              <a:t>&lt;, …</a:t>
            </a:r>
            <a:r>
              <a:rPr lang="en-US" sz="2400" i="1" dirty="0">
                <a:solidFill>
                  <a:srgbClr val="000000"/>
                </a:solidFill>
              </a:rPr>
              <a:t>table-name</a:t>
            </a:r>
            <a:r>
              <a:rPr lang="en-US" sz="2400" dirty="0">
                <a:solidFill>
                  <a:srgbClr val="000000"/>
                </a:solidFill>
              </a:rPr>
              <a:t>&gt;</a:t>
            </a:r>
            <a:r>
              <a:rPr lang="en-US" sz="2400" b="1" dirty="0">
                <a:solidFill>
                  <a:srgbClr val="000000"/>
                </a:solidFill>
              </a:rPr>
              <a:t>;</a:t>
            </a:r>
          </a:p>
          <a:p>
            <a:pPr eaLnBrk="0" fontAlgn="base" hangingPunct="0">
              <a:spcBef>
                <a:spcPct val="10000"/>
              </a:spcBef>
              <a:spcAft>
                <a:spcPct val="0"/>
              </a:spcAft>
              <a:tabLst>
                <a:tab pos="635000" algn="l"/>
                <a:tab pos="1255713" algn="l"/>
              </a:tabLst>
              <a:defRPr/>
            </a:pPr>
            <a:r>
              <a:rPr lang="en-US" sz="2400" dirty="0">
                <a:solidFill>
                  <a:srgbClr val="000000"/>
                </a:solidFill>
              </a:rPr>
              <a:t>   	</a:t>
            </a:r>
            <a:r>
              <a:rPr lang="en-US" sz="2400" b="1" dirty="0">
                <a:solidFill>
                  <a:srgbClr val="000000"/>
                </a:solidFill>
              </a:rPr>
              <a:t>DESCRIBE VIEW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i="1" dirty="0">
                <a:solidFill>
                  <a:srgbClr val="000000"/>
                </a:solidFill>
              </a:rPr>
              <a:t>proc-sql-view</a:t>
            </a:r>
            <a:r>
              <a:rPr lang="en-US" sz="2400" dirty="0">
                <a:solidFill>
                  <a:srgbClr val="000000"/>
                </a:solidFill>
              </a:rPr>
              <a:t> &lt;, …</a:t>
            </a:r>
            <a:r>
              <a:rPr lang="en-US" sz="2400" i="1" dirty="0">
                <a:solidFill>
                  <a:srgbClr val="000000"/>
                </a:solidFill>
              </a:rPr>
              <a:t>proc-sql-view</a:t>
            </a:r>
            <a:r>
              <a:rPr lang="en-US" sz="2400" dirty="0">
                <a:solidFill>
                  <a:srgbClr val="000000"/>
                </a:solidFill>
              </a:rPr>
              <a:t>&gt;</a:t>
            </a:r>
            <a:r>
              <a:rPr lang="en-US" sz="2400" b="1" dirty="0">
                <a:solidFill>
                  <a:srgbClr val="000000"/>
                </a:solidFill>
              </a:rPr>
              <a:t>;</a:t>
            </a:r>
          </a:p>
          <a:p>
            <a:pPr eaLnBrk="0" fontAlgn="base" hangingPunct="0">
              <a:spcBef>
                <a:spcPct val="10000"/>
              </a:spcBef>
              <a:spcAft>
                <a:spcPct val="0"/>
              </a:spcAft>
              <a:tabLst>
                <a:tab pos="635000" algn="l"/>
                <a:tab pos="1255713" algn="l"/>
              </a:tabLst>
              <a:defRPr/>
            </a:pPr>
            <a:r>
              <a:rPr lang="en-US" sz="2400" b="1" dirty="0">
                <a:solidFill>
                  <a:srgbClr val="000000"/>
                </a:solidFill>
              </a:rPr>
              <a:t>   	DESCRIBE TABLE CONSTRAINTS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i="1" dirty="0">
                <a:solidFill>
                  <a:srgbClr val="000000"/>
                </a:solidFill>
              </a:rPr>
              <a:t>table-name</a:t>
            </a:r>
            <a:br>
              <a:rPr lang="en-US" sz="2400" i="1" dirty="0">
                <a:solidFill>
                  <a:srgbClr val="000000"/>
                </a:solidFill>
              </a:rPr>
            </a:br>
            <a:r>
              <a:rPr lang="en-US" sz="2400" i="1" dirty="0">
                <a:solidFill>
                  <a:srgbClr val="000000"/>
                </a:solidFill>
              </a:rPr>
              <a:t>		                         &lt;,</a:t>
            </a:r>
            <a:r>
              <a:rPr lang="en-US" sz="2400" dirty="0">
                <a:solidFill>
                  <a:srgbClr val="000000"/>
                </a:solidFill>
              </a:rPr>
              <a:t> …</a:t>
            </a:r>
            <a:r>
              <a:rPr lang="en-US" sz="2400" i="1" dirty="0">
                <a:solidFill>
                  <a:srgbClr val="000000"/>
                </a:solidFill>
              </a:rPr>
              <a:t>table-name&gt;</a:t>
            </a:r>
            <a:r>
              <a:rPr lang="en-US" sz="2400" b="1" dirty="0">
                <a:solidFill>
                  <a:srgbClr val="000000"/>
                </a:solidFill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2808455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/>
              <a:t>Troubleshooting Integrity Constraint Violations</a:t>
            </a:r>
          </a:p>
        </p:txBody>
      </p:sp>
      <p:graphicFrame>
        <p:nvGraphicFramePr>
          <p:cNvPr id="164943" name="Group 79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477540959"/>
              </p:ext>
            </p:extLst>
          </p:nvPr>
        </p:nvGraphicFramePr>
        <p:xfrm>
          <a:off x="1075592" y="1705708"/>
          <a:ext cx="7772400" cy="426720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5700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023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Statement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8900" marR="88900" marT="88900" marB="889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Results Produced </a:t>
                      </a: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in the SAS Log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8900" marR="88900" marT="88900" marB="88900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72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DESCRIBE VIEW</a:t>
                      </a: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91440" marB="9144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SQL code that would create a view identical to the view being described</a:t>
                      </a: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91440" marB="91440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954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DESCRIBE TABLE</a:t>
                      </a: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91440" marB="9144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SQL code that would create a table identical to the table being described (including indexes) and a description </a:t>
                      </a:r>
                      <a:br>
                        <a:rPr kumimoji="0" lang="en-US" sz="2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en-US" sz="2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of the table’s integrity constraints</a:t>
                      </a: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91440" marB="91440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02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DESCRIBE TABLE</a:t>
                      </a:r>
                      <a:br>
                        <a:rPr kumimoji="0" lang="en-US" sz="2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en-US" sz="2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CONSTRAINTS</a:t>
                      </a: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91440" marB="9144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 description of the table’s integrity constraints</a:t>
                      </a: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91440" marB="91440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4235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2A200B7-1831-4499-A0BC-FCE5D69EAC69}" type="slidenum">
              <a:rPr lang="en-US" altLang="en-US" sz="1400">
                <a:solidFill>
                  <a:srgbClr val="000000"/>
                </a:solidFill>
              </a:rPr>
              <a:pPr/>
              <a:t>13</a:t>
            </a:fld>
            <a:endParaRPr lang="en-US" altLang="en-US" sz="1400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4766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Troubleshooting Integrity Constraint Violations</a:t>
            </a:r>
          </a:p>
        </p:txBody>
      </p:sp>
      <p:sp>
        <p:nvSpPr>
          <p:cNvPr id="14336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1E919C1-9A26-4689-A57A-3CFB6ECD8E24}" type="slidenum">
              <a:rPr lang="en-US" altLang="en-US" sz="1400">
                <a:solidFill>
                  <a:srgbClr val="000000"/>
                </a:solidFill>
              </a:rPr>
              <a:pPr/>
              <a:t>14</a:t>
            </a:fld>
            <a:endParaRPr lang="en-US" altLang="en-US" sz="1400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366" name="Text Box 9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noProof="1">
              <a:solidFill>
                <a:srgbClr val="000000"/>
              </a:solidFill>
              <a:latin typeface="SAS Monospace" panose="020B0609020202020204" pitchFamily="49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48862" y="2658070"/>
            <a:ext cx="924364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describe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constraints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Discounts;</a:t>
            </a:r>
          </a:p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3110062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0646" y="2057290"/>
            <a:ext cx="1048336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2625" lvl="2" indent="-1588">
              <a:spcBef>
                <a:spcPct val="50000"/>
              </a:spcBef>
            </a:pPr>
            <a:r>
              <a:rPr lang="en-US" altLang="en-US" sz="2800" b="1" dirty="0"/>
              <a:t>If you specify UNDO_POLICY=NONE when correcting for constraint violations, ensure that you re-submit only the corrected data rows, or you might inadvertently add unwanted duplicates of the original non-rejected rows to the table.</a:t>
            </a:r>
          </a:p>
        </p:txBody>
      </p:sp>
    </p:spTree>
    <p:extLst>
      <p:ext uri="{BB962C8B-B14F-4D97-AF65-F5344CB8AC3E}">
        <p14:creationId xmlns:p14="http://schemas.microsoft.com/office/powerpoint/2010/main" val="19428600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1" y="0"/>
            <a:ext cx="1115743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Discounts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(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Product_ID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num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format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>
                <a:solidFill>
                  <a:srgbClr val="008080"/>
                </a:solidFill>
                <a:latin typeface="Lucida Console" panose="020B0609040504020204" pitchFamily="49" charset="0"/>
              </a:rPr>
              <a:t>z12.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Start_Date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date,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End_Date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date,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Discount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num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format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>
                <a:solidFill>
                  <a:srgbClr val="008080"/>
                </a:solidFill>
                <a:latin typeface="Lucida Console" panose="020B0609040504020204" pitchFamily="49" charset="0"/>
              </a:rPr>
              <a:t>PERCENT.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constraint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ok_discount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check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(Discount le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.5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))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insert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into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Discounts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values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(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240500200009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'01Mar2007'd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'31Mar2007'd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.45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values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(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220200200036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'01Mar2007'd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'31Mar2007'd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.54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values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(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220200200038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'01Mar2007'd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'31Mar2007'd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.25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*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discounts;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6697680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50631" y="375627"/>
            <a:ext cx="869559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8000"/>
                </a:solidFill>
                <a:latin typeface="Lucida Console" panose="020B0609040504020204" pitchFamily="49" charset="0"/>
              </a:rPr>
              <a:t>/* correct second entry and re-run */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undo_policy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=none;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insert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into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Discounts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values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(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240500200009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'01Mar2007'd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'31Mar2007'd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.45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values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(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220200200036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'01Mar2007'd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'31Mar2007'd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.45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values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(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220200200038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'01Mar2007'd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'31Mar2007'd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.25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*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discounts;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74083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Integrity Constraints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US" altLang="en-US" dirty="0"/>
              <a:t>Integrity constraints </a:t>
            </a:r>
            <a:r>
              <a:rPr lang="en-US" altLang="en-US" sz="2800" dirty="0"/>
              <a:t>were added to Base SAS software in SAS 8</a:t>
            </a:r>
          </a:p>
          <a:p>
            <a:pPr marL="114300" lvl="1" indent="0" eaLnBrk="1" hangingPunct="1">
              <a:buNone/>
            </a:pPr>
            <a:r>
              <a:rPr lang="en-US" altLang="en-US" sz="2800" dirty="0"/>
              <a:t>follow ANSI standards</a:t>
            </a:r>
          </a:p>
          <a:p>
            <a:pPr marL="114300" lvl="1" indent="0" eaLnBrk="1" hangingPunct="1">
              <a:buNone/>
            </a:pPr>
            <a:r>
              <a:rPr lang="en-US" altLang="en-US" sz="2800" dirty="0"/>
              <a:t>Cannot be defined for views</a:t>
            </a:r>
          </a:p>
          <a:p>
            <a:pPr marL="114300" lvl="1" indent="0" eaLnBrk="1" hangingPunct="1">
              <a:buNone/>
            </a:pPr>
            <a:r>
              <a:rPr lang="en-US" altLang="en-US" sz="2800" dirty="0"/>
              <a:t>Can be specified when a table is created</a:t>
            </a:r>
          </a:p>
          <a:p>
            <a:pPr marL="114300" lvl="1" indent="0" eaLnBrk="1" hangingPunct="1">
              <a:buNone/>
            </a:pPr>
            <a:r>
              <a:rPr lang="en-US" altLang="en-US" sz="2800" dirty="0"/>
              <a:t>Can be added to a table that already contains data</a:t>
            </a:r>
          </a:p>
          <a:p>
            <a:pPr marL="114300" lvl="1" indent="0" eaLnBrk="1" hangingPunct="1">
              <a:buNone/>
            </a:pPr>
            <a:r>
              <a:rPr lang="en-US" altLang="en-US" sz="2800" dirty="0"/>
              <a:t>Are commonly found in large database management systems (DBMS) with frequently updated tables.</a:t>
            </a:r>
          </a:p>
        </p:txBody>
      </p:sp>
      <p:sp>
        <p:nvSpPr>
          <p:cNvPr id="12595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19A728E-5F65-416F-B828-3538B13C5B02}" type="slidenum">
              <a:rPr lang="en-US" altLang="en-US" sz="1400">
                <a:solidFill>
                  <a:srgbClr val="000000"/>
                </a:solidFill>
              </a:rPr>
              <a:pPr/>
              <a:t>2</a:t>
            </a:fld>
            <a:endParaRPr lang="en-US" altLang="en-US" sz="1400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4385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2138" y="283978"/>
            <a:ext cx="8803178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Discounts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(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Product_ID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num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format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>
                <a:solidFill>
                  <a:srgbClr val="008080"/>
                </a:solidFill>
                <a:latin typeface="Lucida Console" panose="020B0609040504020204" pitchFamily="49" charset="0"/>
              </a:rPr>
              <a:t>z12.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Start_Date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date,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End_Date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date,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Discount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num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format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>
                <a:solidFill>
                  <a:srgbClr val="008080"/>
                </a:solidFill>
                <a:latin typeface="Lucida Console" panose="020B0609040504020204" pitchFamily="49" charset="0"/>
              </a:rPr>
              <a:t>percent.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)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describe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discounts;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discounts;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insert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into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Discounts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values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(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240500200009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'01Mar2007'd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'31Mar2007'd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.45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values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(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220200200036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'01Mar2007'd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'31Mar2007'd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.54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values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(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220200200038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'01Mar2007'd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'31Mar2007'd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.25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=discounts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noobs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  <p:sp>
        <p:nvSpPr>
          <p:cNvPr id="3" name="AutoShape 25"/>
          <p:cNvSpPr>
            <a:spLocks/>
          </p:cNvSpPr>
          <p:nvPr/>
        </p:nvSpPr>
        <p:spPr bwMode="auto">
          <a:xfrm>
            <a:off x="6474793" y="4932983"/>
            <a:ext cx="1852612" cy="825500"/>
          </a:xfrm>
          <a:prstGeom prst="borderCallout2">
            <a:avLst>
              <a:gd name="adj1" fmla="val 55938"/>
              <a:gd name="adj2" fmla="val 736"/>
              <a:gd name="adj3" fmla="val 56945"/>
              <a:gd name="adj4" fmla="val 415"/>
              <a:gd name="adj5" fmla="val 22196"/>
              <a:gd name="adj6" fmla="val -110637"/>
            </a:avLst>
          </a:prstGeom>
          <a:noFill/>
          <a:ln w="38100">
            <a:solidFill>
              <a:srgbClr val="C00000"/>
            </a:solidFill>
            <a:miter lim="800000"/>
            <a:headEnd type="none" w="med" len="lg"/>
            <a:tailEnd type="triangle" w="med" len="lg"/>
          </a:ln>
        </p:spPr>
        <p:txBody>
          <a:bodyPr wrap="none" lIns="88900" tIns="88900" rIns="88900" bIns="88900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srgbClr val="000000"/>
                </a:solidFill>
              </a:rPr>
              <a:t>This could be</a:t>
            </a:r>
            <a:br>
              <a:rPr lang="en-US" altLang="en-US" sz="2000" b="1" dirty="0">
                <a:solidFill>
                  <a:srgbClr val="000000"/>
                </a:solidFill>
              </a:rPr>
            </a:br>
            <a:r>
              <a:rPr lang="en-US" altLang="en-US" sz="2000" b="1" dirty="0">
                <a:solidFill>
                  <a:srgbClr val="000000"/>
                </a:solidFill>
              </a:rPr>
              <a:t>a costly typo!</a:t>
            </a:r>
          </a:p>
        </p:txBody>
      </p:sp>
    </p:spTree>
    <p:extLst>
      <p:ext uri="{BB962C8B-B14F-4D97-AF65-F5344CB8AC3E}">
        <p14:creationId xmlns:p14="http://schemas.microsoft.com/office/powerpoint/2010/main" val="4202654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8"/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10515600" cy="706439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b="1" dirty="0">
                <a:latin typeface="+mn-lt"/>
              </a:rPr>
              <a:t>Creating Integrity Constraints with PROC SQL</a:t>
            </a:r>
          </a:p>
        </p:txBody>
      </p:sp>
      <p:sp>
        <p:nvSpPr>
          <p:cNvPr id="130051" name="Rectangle 9"/>
          <p:cNvSpPr>
            <a:spLocks noGrp="1" noChangeArrowheads="1"/>
          </p:cNvSpPr>
          <p:nvPr>
            <p:ph idx="1"/>
          </p:nvPr>
        </p:nvSpPr>
        <p:spPr>
          <a:xfrm>
            <a:off x="2209800" y="1071564"/>
            <a:ext cx="7848600" cy="46958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en-US" dirty="0"/>
              <a:t>General form of PROC SQL using integrity constraints:</a:t>
            </a:r>
          </a:p>
          <a:p>
            <a:pPr marL="0" indent="0" eaLnBrk="1" hangingPunct="1">
              <a:buNone/>
            </a:pPr>
            <a:endParaRPr lang="en-US" altLang="en-US" dirty="0"/>
          </a:p>
          <a:p>
            <a:pPr marL="0" indent="0" eaLnBrk="1" hangingPunct="1">
              <a:buNone/>
            </a:pPr>
            <a:endParaRPr lang="en-US" altLang="en-US" dirty="0"/>
          </a:p>
          <a:p>
            <a:pPr marL="0" indent="0" eaLnBrk="1" hangingPunct="1">
              <a:buNone/>
            </a:pPr>
            <a:endParaRPr lang="en-US" altLang="en-US" dirty="0"/>
          </a:p>
          <a:p>
            <a:pPr marL="0" indent="0" eaLnBrk="1" hangingPunct="1">
              <a:buNone/>
            </a:pPr>
            <a:endParaRPr lang="en-US" altLang="en-US" dirty="0"/>
          </a:p>
          <a:p>
            <a:pPr marL="0" indent="0" eaLnBrk="1" hangingPunct="1">
              <a:buNone/>
            </a:pPr>
            <a:endParaRPr lang="en-US" altLang="en-US" dirty="0"/>
          </a:p>
          <a:p>
            <a:pPr marL="0" indent="0" eaLnBrk="1" hangingPunct="1">
              <a:buNone/>
            </a:pPr>
            <a:r>
              <a:rPr lang="en-US" altLang="en-US" dirty="0"/>
              <a:t>Integrity constraints are assigned as part of the table definition.</a:t>
            </a:r>
          </a:p>
        </p:txBody>
      </p:sp>
      <p:sp>
        <p:nvSpPr>
          <p:cNvPr id="13005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5A4CF4A-D144-46F2-8D2C-32E199F71E18}" type="slidenum">
              <a:rPr lang="en-US" altLang="en-US" sz="1400">
                <a:solidFill>
                  <a:srgbClr val="000000"/>
                </a:solidFill>
              </a:rPr>
              <a:pPr/>
              <a:t>4</a:t>
            </a:fld>
            <a:endParaRPr lang="en-US" altLang="en-US" sz="1400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2473448" y="2207419"/>
            <a:ext cx="5853112" cy="1816100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0" tIns="152400" rIns="0" bIns="152400"/>
          <a:lstStyle/>
          <a:p>
            <a:pPr eaLnBrk="0" fontAlgn="base" hangingPunct="0">
              <a:spcBef>
                <a:spcPct val="10000"/>
              </a:spcBef>
              <a:spcAft>
                <a:spcPct val="0"/>
              </a:spcAft>
              <a:buClr>
                <a:srgbClr val="000000"/>
              </a:buClr>
              <a:tabLst>
                <a:tab pos="746125" algn="l"/>
              </a:tabLst>
              <a:defRPr/>
            </a:pPr>
            <a:r>
              <a:rPr lang="en-US" sz="2400" b="1" dirty="0">
                <a:solidFill>
                  <a:srgbClr val="000000"/>
                </a:solidFill>
              </a:rPr>
              <a:t> PROC SQL;</a:t>
            </a:r>
          </a:p>
          <a:p>
            <a:pPr eaLnBrk="0" fontAlgn="base" hangingPunct="0">
              <a:spcBef>
                <a:spcPct val="10000"/>
              </a:spcBef>
              <a:spcAft>
                <a:spcPct val="0"/>
              </a:spcAft>
              <a:buClr>
                <a:srgbClr val="000000"/>
              </a:buClr>
              <a:tabLst>
                <a:tab pos="746125" algn="l"/>
              </a:tabLst>
              <a:defRPr/>
            </a:pPr>
            <a:r>
              <a:rPr lang="en-US" sz="2400" dirty="0">
                <a:solidFill>
                  <a:srgbClr val="000000"/>
                </a:solidFill>
              </a:rPr>
              <a:t>	</a:t>
            </a:r>
            <a:r>
              <a:rPr lang="en-US" sz="2400" b="1" dirty="0">
                <a:solidFill>
                  <a:srgbClr val="000000"/>
                </a:solidFill>
              </a:rPr>
              <a:t>CREATE TABLE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i="1" dirty="0">
                <a:solidFill>
                  <a:srgbClr val="000000"/>
                </a:solidFill>
              </a:rPr>
              <a:t>table</a:t>
            </a:r>
          </a:p>
          <a:p>
            <a:pPr eaLnBrk="0" fontAlgn="base" hangingPunct="0">
              <a:spcBef>
                <a:spcPct val="10000"/>
              </a:spcBef>
              <a:spcAft>
                <a:spcPct val="0"/>
              </a:spcAft>
              <a:buClr>
                <a:srgbClr val="000000"/>
              </a:buClr>
              <a:tabLst>
                <a:tab pos="746125" algn="l"/>
              </a:tabLst>
              <a:defRPr/>
            </a:pPr>
            <a:r>
              <a:rPr lang="en-US" sz="2400" dirty="0">
                <a:solidFill>
                  <a:srgbClr val="000000"/>
                </a:solidFill>
              </a:rPr>
              <a:t>		        (</a:t>
            </a:r>
            <a:r>
              <a:rPr lang="en-US" sz="2400" i="1" dirty="0">
                <a:solidFill>
                  <a:srgbClr val="000000"/>
                </a:solidFill>
              </a:rPr>
              <a:t>column-specification</a:t>
            </a:r>
            <a:r>
              <a:rPr lang="en-US" sz="2400" dirty="0">
                <a:solidFill>
                  <a:srgbClr val="000000"/>
                </a:solidFill>
              </a:rPr>
              <a:t>,…</a:t>
            </a:r>
          </a:p>
          <a:p>
            <a:pPr eaLnBrk="0" fontAlgn="base" hangingPunct="0">
              <a:spcBef>
                <a:spcPct val="10000"/>
              </a:spcBef>
              <a:spcAft>
                <a:spcPct val="0"/>
              </a:spcAft>
              <a:buClr>
                <a:srgbClr val="000000"/>
              </a:buClr>
              <a:tabLst>
                <a:tab pos="746125" algn="l"/>
              </a:tabLst>
              <a:defRPr/>
            </a:pPr>
            <a:r>
              <a:rPr lang="en-US" sz="2400" dirty="0">
                <a:solidFill>
                  <a:srgbClr val="000000"/>
                </a:solidFill>
              </a:rPr>
              <a:t>		        &lt;</a:t>
            </a:r>
            <a:r>
              <a:rPr lang="en-US" sz="2400" i="1" dirty="0">
                <a:solidFill>
                  <a:srgbClr val="000000"/>
                </a:solidFill>
              </a:rPr>
              <a:t>constraint-specification</a:t>
            </a:r>
            <a:r>
              <a:rPr lang="en-US" sz="2400" dirty="0">
                <a:solidFill>
                  <a:srgbClr val="000000"/>
                </a:solidFill>
              </a:rPr>
              <a:t>,…&gt;)</a:t>
            </a:r>
            <a:r>
              <a:rPr lang="en-US" sz="2400" b="1" dirty="0">
                <a:solidFill>
                  <a:srgbClr val="000000"/>
                </a:solidFill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324231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Creating Integrity Constraints with PROC SQL</a:t>
            </a:r>
          </a:p>
        </p:txBody>
      </p:sp>
      <p:sp>
        <p:nvSpPr>
          <p:cNvPr id="13107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B6CAD84-0B0F-40ED-9CF5-CCA35A84BA50}" type="slidenum">
              <a:rPr lang="en-US" altLang="en-US" sz="1400">
                <a:solidFill>
                  <a:srgbClr val="000000"/>
                </a:solidFill>
              </a:rPr>
              <a:pPr/>
              <a:t>5</a:t>
            </a:fld>
            <a:endParaRPr lang="en-US" altLang="en-US" sz="1400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94607" y="1615269"/>
            <a:ext cx="1085919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Discounts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(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Product_ID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num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format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>
                <a:solidFill>
                  <a:srgbClr val="008080"/>
                </a:solidFill>
                <a:latin typeface="Lucida Console" panose="020B0609040504020204" pitchFamily="49" charset="0"/>
              </a:rPr>
              <a:t>z12.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Start_Date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date,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End_Date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date,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Discount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num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format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>
                <a:solidFill>
                  <a:srgbClr val="008080"/>
                </a:solidFill>
                <a:latin typeface="Lucida Console" panose="020B0609040504020204" pitchFamily="49" charset="0"/>
              </a:rPr>
              <a:t>percent.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constraint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ok_discount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check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(Discount le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.5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))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describe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discounts;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discounts;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97453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3"/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10515600" cy="602029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Integrity Constraint Violations</a:t>
            </a:r>
          </a:p>
        </p:txBody>
      </p:sp>
      <p:sp>
        <p:nvSpPr>
          <p:cNvPr id="132099" name="Rectangle 24"/>
          <p:cNvSpPr>
            <a:spLocks noGrp="1" noChangeArrowheads="1"/>
          </p:cNvSpPr>
          <p:nvPr>
            <p:ph idx="1"/>
          </p:nvPr>
        </p:nvSpPr>
        <p:spPr>
          <a:xfrm>
            <a:off x="1321778" y="805050"/>
            <a:ext cx="7848600" cy="584200"/>
          </a:xfrm>
        </p:spPr>
        <p:txBody>
          <a:bodyPr/>
          <a:lstStyle/>
          <a:p>
            <a:pPr marL="0" indent="0" eaLnBrk="1" hangingPunct="1">
              <a:buNone/>
              <a:tabLst>
                <a:tab pos="1371600" algn="l"/>
              </a:tabLst>
            </a:pPr>
            <a:r>
              <a:rPr lang="en-US" altLang="en-US" dirty="0"/>
              <a:t>Example: Insert three rows of data.</a:t>
            </a:r>
          </a:p>
        </p:txBody>
      </p:sp>
      <p:sp>
        <p:nvSpPr>
          <p:cNvPr id="13210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09CD1BD-3776-40A8-914B-3BBA40F22AC6}" type="slidenum">
              <a:rPr lang="en-US" altLang="en-US" sz="1400">
                <a:solidFill>
                  <a:srgbClr val="000000"/>
                </a:solidFill>
              </a:rPr>
              <a:pPr/>
              <a:t>6</a:t>
            </a:fld>
            <a:endParaRPr lang="en-US" altLang="en-US" sz="1400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2101" name="Text Box 4"/>
          <p:cNvSpPr txBox="1">
            <a:spLocks noChangeArrowheads="1"/>
          </p:cNvSpPr>
          <p:nvPr/>
        </p:nvSpPr>
        <p:spPr bwMode="auto">
          <a:xfrm>
            <a:off x="2208213" y="1982788"/>
            <a:ext cx="800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1663700" indent="-16637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altLang="en-US" noProof="1">
              <a:solidFill>
                <a:srgbClr val="0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1551768"/>
            <a:ext cx="936673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insert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into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Discounts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values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(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240500200009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'01Mar2007'd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'31Mar2007'd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.45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values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(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220200200036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'01Mar2007'd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'31Mar2007'd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.54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values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(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220200200038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'01Mar2007'd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'31Mar2007'd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.25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/>
              <a:t>quit</a:t>
            </a:r>
            <a:r>
              <a:rPr lang="en-US" sz="2400" dirty="0"/>
              <a:t>;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45967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en-US" altLang="en-US" b="1" dirty="0"/>
              <a:t>What should we do if there is a constraint failure?</a:t>
            </a:r>
            <a:br>
              <a:rPr lang="en-US" altLang="en-US" b="1" dirty="0"/>
            </a:br>
            <a:r>
              <a:rPr lang="en-US" altLang="en-US" b="1" dirty="0"/>
              <a:t>UNDO_POLICY Option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idx="1"/>
          </p:nvPr>
        </p:nvSpPr>
        <p:spPr>
          <a:xfrm>
            <a:off x="763386" y="2187574"/>
            <a:ext cx="10515600" cy="1262208"/>
          </a:xfrm>
        </p:spPr>
        <p:txBody>
          <a:bodyPr/>
          <a:lstStyle/>
          <a:p>
            <a:pPr marL="0" indent="0" eaLnBrk="1" hangingPunct="1">
              <a:buClrTx/>
              <a:buNone/>
            </a:pPr>
            <a:r>
              <a:rPr lang="en-US" altLang="en-US" dirty="0"/>
              <a:t>Changing the UNDO_POLICY option in PROC SQL gives you control over how UNDO is performed when integrity constrains are violated.</a:t>
            </a:r>
          </a:p>
          <a:p>
            <a:pPr marL="0" indent="0" eaLnBrk="1" hangingPunct="1">
              <a:buClrTx/>
              <a:buNone/>
            </a:pPr>
            <a:endParaRPr lang="en-US" altLang="en-US" dirty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0F4D890-3E3C-4D05-A451-EA4573B772A8}" type="slidenum">
              <a:rPr lang="en-US" altLang="en-US" sz="1400">
                <a:solidFill>
                  <a:srgbClr val="000000"/>
                </a:solidFill>
              </a:rPr>
              <a:pPr/>
              <a:t>7</a:t>
            </a:fld>
            <a:endParaRPr lang="en-US" altLang="en-US" sz="1400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3987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Controlling the UNDO_POLICY Option</a:t>
            </a:r>
          </a:p>
        </p:txBody>
      </p:sp>
      <p:sp>
        <p:nvSpPr>
          <p:cNvPr id="135171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061F417-63B6-4B85-8156-D50ADDC813EF}" type="slidenum">
              <a:rPr lang="en-US" altLang="en-US" sz="1400">
                <a:solidFill>
                  <a:srgbClr val="000000"/>
                </a:solidFill>
              </a:rPr>
              <a:pPr/>
              <a:t>8</a:t>
            </a:fld>
            <a:endParaRPr lang="en-US" altLang="en-US" sz="1400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5172" name="Rectangle 3"/>
          <p:cNvSpPr>
            <a:spLocks noChangeArrowheads="1"/>
          </p:cNvSpPr>
          <p:nvPr/>
        </p:nvSpPr>
        <p:spPr bwMode="auto">
          <a:xfrm>
            <a:off x="1418492" y="1555140"/>
            <a:ext cx="10081846" cy="5100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57200" indent="-3460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914400" indent="1588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11125" lvl="2" indent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70000"/>
            </a:pPr>
            <a:r>
              <a:rPr lang="en-US" altLang="en-US" dirty="0">
                <a:solidFill>
                  <a:srgbClr val="000000"/>
                </a:solidFill>
              </a:rPr>
              <a:t>UNDO_POLICY=REQUIRED (default)</a:t>
            </a:r>
          </a:p>
          <a:p>
            <a:pPr lvl="3" indent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000000"/>
                </a:solidFill>
              </a:rPr>
              <a:t>undoes all inserts or updates up to the point of the error. Sometimes the UNDO operation cannot be accomplished reliably.</a:t>
            </a:r>
          </a:p>
          <a:p>
            <a:pPr marL="111125" lvl="2" indent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70000"/>
            </a:pPr>
            <a:r>
              <a:rPr lang="en-US" altLang="en-US" dirty="0">
                <a:solidFill>
                  <a:srgbClr val="000000"/>
                </a:solidFill>
              </a:rPr>
              <a:t>UNDO_POLICY=NONE</a:t>
            </a:r>
          </a:p>
          <a:p>
            <a:pPr lvl="3" indent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000000"/>
                </a:solidFill>
              </a:rPr>
              <a:t>rejects only rows that violate constraints. Rows that do not violate constraints are inserted.</a:t>
            </a:r>
          </a:p>
          <a:p>
            <a:pPr marL="111125" lvl="2" indent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70000"/>
            </a:pPr>
            <a:r>
              <a:rPr lang="en-US" altLang="en-US" dirty="0">
                <a:solidFill>
                  <a:srgbClr val="000000"/>
                </a:solidFill>
              </a:rPr>
              <a:t>UNDO_POLICY=OPTIONAL</a:t>
            </a:r>
          </a:p>
          <a:p>
            <a:pPr lvl="3" indent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000000"/>
                </a:solidFill>
              </a:rPr>
              <a:t>operates in a manner similar to REQUIRED when the UNDO operation can be accomplished reliably</a:t>
            </a:r>
            <a:br>
              <a:rPr lang="en-US" altLang="en-US" dirty="0">
                <a:solidFill>
                  <a:srgbClr val="000000"/>
                </a:solidFill>
              </a:rPr>
            </a:br>
            <a:r>
              <a:rPr lang="en-US" altLang="en-US" dirty="0">
                <a:solidFill>
                  <a:srgbClr val="000000"/>
                </a:solidFill>
              </a:rPr>
              <a:t>otherwise, operates similar to NONE.</a:t>
            </a:r>
          </a:p>
        </p:txBody>
      </p:sp>
    </p:spTree>
    <p:extLst>
      <p:ext uri="{BB962C8B-B14F-4D97-AF65-F5344CB8AC3E}">
        <p14:creationId xmlns:p14="http://schemas.microsoft.com/office/powerpoint/2010/main" val="10134562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2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DE3782A-FDBE-49BB-B1F9-2B9CBC9B2BA1}" type="slidenum">
              <a:rPr lang="en-US" altLang="en-US" sz="1400">
                <a:solidFill>
                  <a:srgbClr val="000000"/>
                </a:solidFill>
              </a:rPr>
              <a:pPr/>
              <a:t>9</a:t>
            </a:fld>
            <a:endParaRPr lang="en-US" altLang="en-US" sz="1400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67611" y="211402"/>
            <a:ext cx="1004374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undo_policy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=none;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Discounts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(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Product_ID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num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format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>
                <a:solidFill>
                  <a:srgbClr val="008080"/>
                </a:solidFill>
                <a:latin typeface="Lucida Console" panose="020B0609040504020204" pitchFamily="49" charset="0"/>
              </a:rPr>
              <a:t>z12.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Start_Date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date,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End_Date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date,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Discount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num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format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>
                <a:solidFill>
                  <a:srgbClr val="008080"/>
                </a:solidFill>
                <a:latin typeface="Lucida Console" panose="020B0609040504020204" pitchFamily="49" charset="0"/>
              </a:rPr>
              <a:t>percent.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constraint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ok_discount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check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(Discount le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.5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))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insert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into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Discounts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values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(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240500200009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'01Mar2007'd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'31Mar2007'd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.45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values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(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220200200036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'01Mar2007'd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'31Mar2007'd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.54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values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(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220200200038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'01Mar2007'd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'31Mar2007'd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.25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6292891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WARE-AUD-PRESENTER-NOTES" val="sa_13.sas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Poll_Setup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</TotalTime>
  <Words>899</Words>
  <Application>Microsoft Office PowerPoint</Application>
  <PresentationFormat>Widescreen</PresentationFormat>
  <Paragraphs>197</Paragraphs>
  <Slides>17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Calibri Light</vt:lpstr>
      <vt:lpstr>Lucida Console</vt:lpstr>
      <vt:lpstr>Monotype Sorts</vt:lpstr>
      <vt:lpstr>SAS Monospace</vt:lpstr>
      <vt:lpstr>Times New Roman</vt:lpstr>
      <vt:lpstr>Office Theme</vt:lpstr>
      <vt:lpstr>Integrity Constraints</vt:lpstr>
      <vt:lpstr>Integrity Constraints</vt:lpstr>
      <vt:lpstr>PowerPoint Presentation</vt:lpstr>
      <vt:lpstr>Creating Integrity Constraints with PROC SQL</vt:lpstr>
      <vt:lpstr>Creating Integrity Constraints with PROC SQL</vt:lpstr>
      <vt:lpstr>Integrity Constraint Violations</vt:lpstr>
      <vt:lpstr>What should we do if there is a constraint failure? UNDO_POLICY Option</vt:lpstr>
      <vt:lpstr>Controlling the UNDO_POLICY Option</vt:lpstr>
      <vt:lpstr>PowerPoint Presentation</vt:lpstr>
      <vt:lpstr>PowerPoint Presentation</vt:lpstr>
      <vt:lpstr>Troubleshooting Integrity Constraint Violations</vt:lpstr>
      <vt:lpstr>Troubleshooting Integrity Constraint Violations</vt:lpstr>
      <vt:lpstr>Troubleshooting Integrity Constraint Violations</vt:lpstr>
      <vt:lpstr>Troubleshooting Integrity Constraint Violations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McGee</dc:creator>
  <cp:lastModifiedBy>Dan McGee</cp:lastModifiedBy>
  <cp:revision>14</cp:revision>
  <dcterms:created xsi:type="dcterms:W3CDTF">2014-12-24T14:15:16Z</dcterms:created>
  <dcterms:modified xsi:type="dcterms:W3CDTF">2017-01-24T21:11:02Z</dcterms:modified>
</cp:coreProperties>
</file>