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309" r:id="rId3"/>
    <p:sldId id="311" r:id="rId4"/>
    <p:sldId id="313" r:id="rId5"/>
    <p:sldId id="294" r:id="rId6"/>
    <p:sldId id="302" r:id="rId7"/>
    <p:sldId id="303" r:id="rId8"/>
    <p:sldId id="304" r:id="rId9"/>
    <p:sldId id="262" r:id="rId10"/>
    <p:sldId id="260" r:id="rId11"/>
    <p:sldId id="280" r:id="rId12"/>
    <p:sldId id="286" r:id="rId13"/>
    <p:sldId id="307" r:id="rId14"/>
    <p:sldId id="30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BE115-F63B-48CC-B1B1-324B48CEC6A0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507F7-AFFB-4474-A436-62DF12D66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3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provides better performance since the extra pass through the data (to delete duplicates) isn’t necessary.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507F7-AFFB-4474-A436-62DF12D662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76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502C89A-DFD2-4A72-A748-028C52214799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51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80B8521-3C04-46E2-B053-31F4F7FBB2D1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225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10FECE-8813-443C-B557-16C4D224007E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s106d04a</a:t>
            </a:r>
          </a:p>
        </p:txBody>
      </p:sp>
    </p:spTree>
    <p:extLst>
      <p:ext uri="{BB962C8B-B14F-4D97-AF65-F5344CB8AC3E}">
        <p14:creationId xmlns:p14="http://schemas.microsoft.com/office/powerpoint/2010/main" val="98916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FC7FF-735D-42A0-8FE4-1D8D9AD26EA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88909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5BF64-DDF6-45EE-B5A5-9F2F1D95209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77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5EA1-33DB-42BA-ACC1-24F84FA65E4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588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03CD92-EFAB-417F-BA4E-02A66DBAA96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54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FADC-1F58-47A6-950D-C0DB7D7EE8D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8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0A68-FFF6-4A98-A43D-EE3148F9794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87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275D-354C-447E-B592-89F20ECEBBB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96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8F99-620B-47E7-B2EE-4DC3D3A3598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66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C581-EE79-4227-9D1E-0888AD8F75E9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3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28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3E81-18AA-491F-AADA-6C853AE43B8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31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BECBE-C073-486F-B26C-BBF97B2F447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11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1/30/2017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8E40F3-EF87-48DE-8323-A59DBD63F20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03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B30A1C-C80B-4A4C-8FCF-3CB8B97B1C8A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Module Title"/>
          <p:cNvSpPr>
            <a:spLocks noChangeArrowheads="1"/>
          </p:cNvSpPr>
          <p:nvPr/>
        </p:nvSpPr>
        <p:spPr bwMode="auto">
          <a:xfrm>
            <a:off x="2433638" y="660400"/>
            <a:ext cx="8234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5425" lvl="0" fontAlgn="base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0066"/>
                </a:solidFill>
                <a:cs typeface="Arial" panose="020B0604020202020204" pitchFamily="34" charset="0"/>
              </a:rPr>
              <a:t>The EXCEPT Operator</a:t>
            </a:r>
          </a:p>
        </p:txBody>
      </p:sp>
      <p:sp>
        <p:nvSpPr>
          <p:cNvPr id="32783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88731" y="1465140"/>
            <a:ext cx="10515600" cy="935160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 dirty="0"/>
              <a:t>Unique rows from the first result set that are not found in the second result set are selected.</a:t>
            </a:r>
          </a:p>
        </p:txBody>
      </p: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5056188" y="3162300"/>
            <a:ext cx="1619250" cy="2546350"/>
            <a:chOff x="3840" y="1344"/>
            <a:chExt cx="1020" cy="1604"/>
          </a:xfrm>
        </p:grpSpPr>
        <p:sp>
          <p:nvSpPr>
            <p:cNvPr id="8" name="Oval 24"/>
            <p:cNvSpPr>
              <a:spLocks noChangeAspect="1" noChangeArrowheads="1"/>
            </p:cNvSpPr>
            <p:nvPr/>
          </p:nvSpPr>
          <p:spPr bwMode="auto">
            <a:xfrm rot="5400000">
              <a:off x="3852" y="1940"/>
              <a:ext cx="1008" cy="100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Oval 25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Oval 26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27"/>
            <p:cNvSpPr>
              <a:spLocks/>
            </p:cNvSpPr>
            <p:nvPr/>
          </p:nvSpPr>
          <p:spPr bwMode="auto">
            <a:xfrm>
              <a:off x="3942" y="1932"/>
              <a:ext cx="816" cy="432"/>
            </a:xfrm>
            <a:custGeom>
              <a:avLst/>
              <a:gdLst>
                <a:gd name="T0" fmla="*/ 0 w 7842"/>
                <a:gd name="T1" fmla="*/ 0 h 3598"/>
                <a:gd name="T2" fmla="*/ 0 w 7842"/>
                <a:gd name="T3" fmla="*/ 0 h 3598"/>
                <a:gd name="T4" fmla="*/ 0 w 7842"/>
                <a:gd name="T5" fmla="*/ 0 h 3598"/>
                <a:gd name="T6" fmla="*/ 0 w 7842"/>
                <a:gd name="T7" fmla="*/ 0 h 3598"/>
                <a:gd name="T8" fmla="*/ 0 w 7842"/>
                <a:gd name="T9" fmla="*/ 0 h 3598"/>
                <a:gd name="T10" fmla="*/ 0 w 7842"/>
                <a:gd name="T11" fmla="*/ 0 h 3598"/>
                <a:gd name="T12" fmla="*/ 0 w 7842"/>
                <a:gd name="T13" fmla="*/ 0 h 3598"/>
                <a:gd name="T14" fmla="*/ 0 w 7842"/>
                <a:gd name="T15" fmla="*/ 0 h 3598"/>
                <a:gd name="T16" fmla="*/ 0 w 7842"/>
                <a:gd name="T17" fmla="*/ 0 h 3598"/>
                <a:gd name="T18" fmla="*/ 0 w 7842"/>
                <a:gd name="T19" fmla="*/ 0 h 3598"/>
                <a:gd name="T20" fmla="*/ 0 w 7842"/>
                <a:gd name="T21" fmla="*/ 0 h 3598"/>
                <a:gd name="T22" fmla="*/ 0 w 7842"/>
                <a:gd name="T23" fmla="*/ 0 h 3598"/>
                <a:gd name="T24" fmla="*/ 0 w 7842"/>
                <a:gd name="T25" fmla="*/ 0 h 3598"/>
                <a:gd name="T26" fmla="*/ 0 w 7842"/>
                <a:gd name="T27" fmla="*/ 0 h 3598"/>
                <a:gd name="T28" fmla="*/ 0 w 7842"/>
                <a:gd name="T29" fmla="*/ 0 h 3598"/>
                <a:gd name="T30" fmla="*/ 0 w 7842"/>
                <a:gd name="T31" fmla="*/ 0 h 3598"/>
                <a:gd name="T32" fmla="*/ 0 w 7842"/>
                <a:gd name="T33" fmla="*/ 0 h 3598"/>
                <a:gd name="T34" fmla="*/ 0 w 7842"/>
                <a:gd name="T35" fmla="*/ 0 h 3598"/>
                <a:gd name="T36" fmla="*/ 0 w 7842"/>
                <a:gd name="T37" fmla="*/ 0 h 3598"/>
                <a:gd name="T38" fmla="*/ 0 w 7842"/>
                <a:gd name="T39" fmla="*/ 0 h 3598"/>
                <a:gd name="T40" fmla="*/ 0 w 7842"/>
                <a:gd name="T41" fmla="*/ 0 h 3598"/>
                <a:gd name="T42" fmla="*/ 0 w 7842"/>
                <a:gd name="T43" fmla="*/ 0 h 3598"/>
                <a:gd name="T44" fmla="*/ 0 w 7842"/>
                <a:gd name="T45" fmla="*/ 0 h 3598"/>
                <a:gd name="T46" fmla="*/ 0 w 7842"/>
                <a:gd name="T47" fmla="*/ 0 h 3598"/>
                <a:gd name="T48" fmla="*/ 0 w 7842"/>
                <a:gd name="T49" fmla="*/ 0 h 3598"/>
                <a:gd name="T50" fmla="*/ 0 w 7842"/>
                <a:gd name="T51" fmla="*/ 0 h 3598"/>
                <a:gd name="T52" fmla="*/ 0 w 7842"/>
                <a:gd name="T53" fmla="*/ 0 h 3598"/>
                <a:gd name="T54" fmla="*/ 0 w 7842"/>
                <a:gd name="T55" fmla="*/ 0 h 3598"/>
                <a:gd name="T56" fmla="*/ 0 w 7842"/>
                <a:gd name="T57" fmla="*/ 0 h 3598"/>
                <a:gd name="T58" fmla="*/ 0 w 7842"/>
                <a:gd name="T59" fmla="*/ 0 h 3598"/>
                <a:gd name="T60" fmla="*/ 0 w 7842"/>
                <a:gd name="T61" fmla="*/ 0 h 3598"/>
                <a:gd name="T62" fmla="*/ 0 w 7842"/>
                <a:gd name="T63" fmla="*/ 0 h 3598"/>
                <a:gd name="T64" fmla="*/ 0 w 7842"/>
                <a:gd name="T65" fmla="*/ 0 h 3598"/>
                <a:gd name="T66" fmla="*/ 0 w 7842"/>
                <a:gd name="T67" fmla="*/ 0 h 3598"/>
                <a:gd name="T68" fmla="*/ 0 w 7842"/>
                <a:gd name="T69" fmla="*/ 0 h 3598"/>
                <a:gd name="T70" fmla="*/ 0 w 7842"/>
                <a:gd name="T71" fmla="*/ 0 h 3598"/>
                <a:gd name="T72" fmla="*/ 0 w 7842"/>
                <a:gd name="T73" fmla="*/ 0 h 3598"/>
                <a:gd name="T74" fmla="*/ 0 w 7842"/>
                <a:gd name="T75" fmla="*/ 0 h 3598"/>
                <a:gd name="T76" fmla="*/ 0 w 7842"/>
                <a:gd name="T77" fmla="*/ 0 h 3598"/>
                <a:gd name="T78" fmla="*/ 0 w 7842"/>
                <a:gd name="T79" fmla="*/ 0 h 3598"/>
                <a:gd name="T80" fmla="*/ 0 w 7842"/>
                <a:gd name="T81" fmla="*/ 0 h 3598"/>
                <a:gd name="T82" fmla="*/ 0 w 7842"/>
                <a:gd name="T83" fmla="*/ 0 h 3598"/>
                <a:gd name="T84" fmla="*/ 0 w 7842"/>
                <a:gd name="T85" fmla="*/ 0 h 359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42"/>
                <a:gd name="T130" fmla="*/ 0 h 3598"/>
                <a:gd name="T131" fmla="*/ 7842 w 7842"/>
                <a:gd name="T132" fmla="*/ 3598 h 359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42" h="3598">
                  <a:moveTo>
                    <a:pt x="3972" y="0"/>
                  </a:moveTo>
                  <a:lnTo>
                    <a:pt x="4116" y="2"/>
                  </a:lnTo>
                  <a:lnTo>
                    <a:pt x="4259" y="8"/>
                  </a:lnTo>
                  <a:lnTo>
                    <a:pt x="4401" y="17"/>
                  </a:lnTo>
                  <a:lnTo>
                    <a:pt x="4542" y="31"/>
                  </a:lnTo>
                  <a:lnTo>
                    <a:pt x="4681" y="49"/>
                  </a:lnTo>
                  <a:lnTo>
                    <a:pt x="4820" y="69"/>
                  </a:lnTo>
                  <a:lnTo>
                    <a:pt x="4958" y="94"/>
                  </a:lnTo>
                  <a:lnTo>
                    <a:pt x="5094" y="122"/>
                  </a:lnTo>
                  <a:lnTo>
                    <a:pt x="5228" y="154"/>
                  </a:lnTo>
                  <a:lnTo>
                    <a:pt x="5362" y="189"/>
                  </a:lnTo>
                  <a:lnTo>
                    <a:pt x="5495" y="228"/>
                  </a:lnTo>
                  <a:lnTo>
                    <a:pt x="5625" y="270"/>
                  </a:lnTo>
                  <a:lnTo>
                    <a:pt x="5754" y="315"/>
                  </a:lnTo>
                  <a:lnTo>
                    <a:pt x="5881" y="364"/>
                  </a:lnTo>
                  <a:lnTo>
                    <a:pt x="6007" y="415"/>
                  </a:lnTo>
                  <a:lnTo>
                    <a:pt x="6131" y="470"/>
                  </a:lnTo>
                  <a:lnTo>
                    <a:pt x="6254" y="528"/>
                  </a:lnTo>
                  <a:lnTo>
                    <a:pt x="6374" y="589"/>
                  </a:lnTo>
                  <a:lnTo>
                    <a:pt x="6492" y="654"/>
                  </a:lnTo>
                  <a:lnTo>
                    <a:pt x="6609" y="721"/>
                  </a:lnTo>
                  <a:lnTo>
                    <a:pt x="6724" y="792"/>
                  </a:lnTo>
                  <a:lnTo>
                    <a:pt x="6837" y="864"/>
                  </a:lnTo>
                  <a:lnTo>
                    <a:pt x="6947" y="940"/>
                  </a:lnTo>
                  <a:lnTo>
                    <a:pt x="7056" y="1018"/>
                  </a:lnTo>
                  <a:lnTo>
                    <a:pt x="7162" y="1099"/>
                  </a:lnTo>
                  <a:lnTo>
                    <a:pt x="7266" y="1184"/>
                  </a:lnTo>
                  <a:lnTo>
                    <a:pt x="7368" y="1270"/>
                  </a:lnTo>
                  <a:lnTo>
                    <a:pt x="7468" y="1359"/>
                  </a:lnTo>
                  <a:lnTo>
                    <a:pt x="7565" y="1450"/>
                  </a:lnTo>
                  <a:lnTo>
                    <a:pt x="7660" y="1544"/>
                  </a:lnTo>
                  <a:lnTo>
                    <a:pt x="7752" y="1641"/>
                  </a:lnTo>
                  <a:lnTo>
                    <a:pt x="7842" y="1739"/>
                  </a:lnTo>
                  <a:lnTo>
                    <a:pt x="7751" y="1844"/>
                  </a:lnTo>
                  <a:lnTo>
                    <a:pt x="7659" y="1947"/>
                  </a:lnTo>
                  <a:lnTo>
                    <a:pt x="7564" y="2047"/>
                  </a:lnTo>
                  <a:lnTo>
                    <a:pt x="7466" y="2145"/>
                  </a:lnTo>
                  <a:lnTo>
                    <a:pt x="7365" y="2239"/>
                  </a:lnTo>
                  <a:lnTo>
                    <a:pt x="7262" y="2331"/>
                  </a:lnTo>
                  <a:lnTo>
                    <a:pt x="7156" y="2421"/>
                  </a:lnTo>
                  <a:lnTo>
                    <a:pt x="7048" y="2508"/>
                  </a:lnTo>
                  <a:lnTo>
                    <a:pt x="6938" y="2591"/>
                  </a:lnTo>
                  <a:lnTo>
                    <a:pt x="6824" y="2673"/>
                  </a:lnTo>
                  <a:lnTo>
                    <a:pt x="6709" y="2751"/>
                  </a:lnTo>
                  <a:lnTo>
                    <a:pt x="6591" y="2825"/>
                  </a:lnTo>
                  <a:lnTo>
                    <a:pt x="6472" y="2897"/>
                  </a:lnTo>
                  <a:lnTo>
                    <a:pt x="6350" y="2966"/>
                  </a:lnTo>
                  <a:lnTo>
                    <a:pt x="6227" y="3032"/>
                  </a:lnTo>
                  <a:lnTo>
                    <a:pt x="6101" y="3094"/>
                  </a:lnTo>
                  <a:lnTo>
                    <a:pt x="5974" y="3153"/>
                  </a:lnTo>
                  <a:lnTo>
                    <a:pt x="5844" y="3208"/>
                  </a:lnTo>
                  <a:lnTo>
                    <a:pt x="5713" y="3261"/>
                  </a:lnTo>
                  <a:lnTo>
                    <a:pt x="5580" y="3309"/>
                  </a:lnTo>
                  <a:lnTo>
                    <a:pt x="5445" y="3354"/>
                  </a:lnTo>
                  <a:lnTo>
                    <a:pt x="5308" y="3395"/>
                  </a:lnTo>
                  <a:lnTo>
                    <a:pt x="5171" y="3433"/>
                  </a:lnTo>
                  <a:lnTo>
                    <a:pt x="5032" y="3467"/>
                  </a:lnTo>
                  <a:lnTo>
                    <a:pt x="4891" y="3498"/>
                  </a:lnTo>
                  <a:lnTo>
                    <a:pt x="4749" y="3524"/>
                  </a:lnTo>
                  <a:lnTo>
                    <a:pt x="4604" y="3546"/>
                  </a:lnTo>
                  <a:lnTo>
                    <a:pt x="4460" y="3565"/>
                  </a:lnTo>
                  <a:lnTo>
                    <a:pt x="4314" y="3579"/>
                  </a:lnTo>
                  <a:lnTo>
                    <a:pt x="4167" y="3589"/>
                  </a:lnTo>
                  <a:lnTo>
                    <a:pt x="4018" y="3596"/>
                  </a:lnTo>
                  <a:lnTo>
                    <a:pt x="3869" y="3598"/>
                  </a:lnTo>
                  <a:lnTo>
                    <a:pt x="3726" y="3596"/>
                  </a:lnTo>
                  <a:lnTo>
                    <a:pt x="3582" y="3590"/>
                  </a:lnTo>
                  <a:lnTo>
                    <a:pt x="3440" y="3581"/>
                  </a:lnTo>
                  <a:lnTo>
                    <a:pt x="3299" y="3567"/>
                  </a:lnTo>
                  <a:lnTo>
                    <a:pt x="3159" y="3549"/>
                  </a:lnTo>
                  <a:lnTo>
                    <a:pt x="3020" y="3529"/>
                  </a:lnTo>
                  <a:lnTo>
                    <a:pt x="2882" y="3504"/>
                  </a:lnTo>
                  <a:lnTo>
                    <a:pt x="2747" y="3477"/>
                  </a:lnTo>
                  <a:lnTo>
                    <a:pt x="2612" y="3444"/>
                  </a:lnTo>
                  <a:lnTo>
                    <a:pt x="2478" y="3409"/>
                  </a:lnTo>
                  <a:lnTo>
                    <a:pt x="2347" y="3370"/>
                  </a:lnTo>
                  <a:lnTo>
                    <a:pt x="2216" y="3328"/>
                  </a:lnTo>
                  <a:lnTo>
                    <a:pt x="2087" y="3283"/>
                  </a:lnTo>
                  <a:lnTo>
                    <a:pt x="1959" y="3234"/>
                  </a:lnTo>
                  <a:lnTo>
                    <a:pt x="1833" y="3183"/>
                  </a:lnTo>
                  <a:lnTo>
                    <a:pt x="1710" y="3128"/>
                  </a:lnTo>
                  <a:lnTo>
                    <a:pt x="1587" y="3070"/>
                  </a:lnTo>
                  <a:lnTo>
                    <a:pt x="1467" y="3009"/>
                  </a:lnTo>
                  <a:lnTo>
                    <a:pt x="1348" y="2944"/>
                  </a:lnTo>
                  <a:lnTo>
                    <a:pt x="1231" y="2877"/>
                  </a:lnTo>
                  <a:lnTo>
                    <a:pt x="1116" y="2807"/>
                  </a:lnTo>
                  <a:lnTo>
                    <a:pt x="1004" y="2734"/>
                  </a:lnTo>
                  <a:lnTo>
                    <a:pt x="893" y="2658"/>
                  </a:lnTo>
                  <a:lnTo>
                    <a:pt x="785" y="2580"/>
                  </a:lnTo>
                  <a:lnTo>
                    <a:pt x="679" y="2499"/>
                  </a:lnTo>
                  <a:lnTo>
                    <a:pt x="574" y="2414"/>
                  </a:lnTo>
                  <a:lnTo>
                    <a:pt x="472" y="2328"/>
                  </a:lnTo>
                  <a:lnTo>
                    <a:pt x="373" y="2239"/>
                  </a:lnTo>
                  <a:lnTo>
                    <a:pt x="276" y="2148"/>
                  </a:lnTo>
                  <a:lnTo>
                    <a:pt x="181" y="2054"/>
                  </a:lnTo>
                  <a:lnTo>
                    <a:pt x="89" y="1957"/>
                  </a:lnTo>
                  <a:lnTo>
                    <a:pt x="0" y="1859"/>
                  </a:lnTo>
                  <a:lnTo>
                    <a:pt x="89" y="1754"/>
                  </a:lnTo>
                  <a:lnTo>
                    <a:pt x="182" y="1651"/>
                  </a:lnTo>
                  <a:lnTo>
                    <a:pt x="278" y="1551"/>
                  </a:lnTo>
                  <a:lnTo>
                    <a:pt x="375" y="1453"/>
                  </a:lnTo>
                  <a:lnTo>
                    <a:pt x="475" y="1359"/>
                  </a:lnTo>
                  <a:lnTo>
                    <a:pt x="579" y="1267"/>
                  </a:lnTo>
                  <a:lnTo>
                    <a:pt x="685" y="1177"/>
                  </a:lnTo>
                  <a:lnTo>
                    <a:pt x="793" y="1090"/>
                  </a:lnTo>
                  <a:lnTo>
                    <a:pt x="904" y="1007"/>
                  </a:lnTo>
                  <a:lnTo>
                    <a:pt x="1016" y="925"/>
                  </a:lnTo>
                  <a:lnTo>
                    <a:pt x="1131" y="847"/>
                  </a:lnTo>
                  <a:lnTo>
                    <a:pt x="1249" y="773"/>
                  </a:lnTo>
                  <a:lnTo>
                    <a:pt x="1369" y="701"/>
                  </a:lnTo>
                  <a:lnTo>
                    <a:pt x="1490" y="632"/>
                  </a:lnTo>
                  <a:lnTo>
                    <a:pt x="1614" y="566"/>
                  </a:lnTo>
                  <a:lnTo>
                    <a:pt x="1739" y="504"/>
                  </a:lnTo>
                  <a:lnTo>
                    <a:pt x="1867" y="445"/>
                  </a:lnTo>
                  <a:lnTo>
                    <a:pt x="1996" y="390"/>
                  </a:lnTo>
                  <a:lnTo>
                    <a:pt x="2128" y="337"/>
                  </a:lnTo>
                  <a:lnTo>
                    <a:pt x="2262" y="289"/>
                  </a:lnTo>
                  <a:lnTo>
                    <a:pt x="2396" y="245"/>
                  </a:lnTo>
                  <a:lnTo>
                    <a:pt x="2532" y="203"/>
                  </a:lnTo>
                  <a:lnTo>
                    <a:pt x="2670" y="165"/>
                  </a:lnTo>
                  <a:lnTo>
                    <a:pt x="2810" y="131"/>
                  </a:lnTo>
                  <a:lnTo>
                    <a:pt x="2950" y="100"/>
                  </a:lnTo>
                  <a:lnTo>
                    <a:pt x="3092" y="74"/>
                  </a:lnTo>
                  <a:lnTo>
                    <a:pt x="3236" y="52"/>
                  </a:lnTo>
                  <a:lnTo>
                    <a:pt x="3381" y="33"/>
                  </a:lnTo>
                  <a:lnTo>
                    <a:pt x="3527" y="19"/>
                  </a:lnTo>
                  <a:lnTo>
                    <a:pt x="3674" y="9"/>
                  </a:lnTo>
                  <a:lnTo>
                    <a:pt x="3822" y="2"/>
                  </a:lnTo>
                  <a:lnTo>
                    <a:pt x="3972" y="0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90285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Create a report that displays the employee identification number and job title of the non-Sales staff employees.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A295F2-DC70-4398-A0D9-981E6B961F86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5" name="Rectangle 13"/>
          <p:cNvSpPr>
            <a:spLocks noChangeArrowheads="1"/>
          </p:cNvSpPr>
          <p:nvPr/>
        </p:nvSpPr>
        <p:spPr bwMode="auto">
          <a:xfrm>
            <a:off x="838200" y="2556364"/>
            <a:ext cx="10811608" cy="2789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5613" indent="-34131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lvl="1" indent="0" fontAlgn="base"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</a:pPr>
            <a:r>
              <a:rPr lang="en-US" altLang="en-US" sz="2800" dirty="0">
                <a:solidFill>
                  <a:prstClr val="black"/>
                </a:solidFill>
              </a:rPr>
              <a:t>The </a:t>
            </a:r>
            <a:r>
              <a:rPr lang="en-US" altLang="en-US" sz="2800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orion.Employee_organization</a:t>
            </a:r>
            <a:r>
              <a:rPr lang="en-US" altLang="en-US" sz="2800" dirty="0">
                <a:solidFill>
                  <a:prstClr val="black"/>
                </a:solidFill>
              </a:rPr>
              <a:t> table contains information about all current Orion Star employees. </a:t>
            </a:r>
          </a:p>
          <a:p>
            <a:pPr marL="114300" lvl="1" indent="0" fontAlgn="base"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</a:pPr>
            <a:endParaRPr lang="en-US" altLang="en-US" sz="2800" dirty="0">
              <a:solidFill>
                <a:prstClr val="black"/>
              </a:solidFill>
            </a:endParaRPr>
          </a:p>
          <a:p>
            <a:pPr marL="114300" lvl="1" indent="0" fontAlgn="base"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</a:pPr>
            <a:r>
              <a:rPr lang="en-US" altLang="en-US" sz="2800" dirty="0">
                <a:solidFill>
                  <a:prstClr val="black"/>
                </a:solidFill>
              </a:rPr>
              <a:t>The </a:t>
            </a:r>
            <a:r>
              <a:rPr lang="en-US" altLang="en-US" sz="2800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orion.Sales</a:t>
            </a:r>
            <a:r>
              <a:rPr lang="en-US" altLang="en-US" sz="2800" dirty="0">
                <a:solidFill>
                  <a:prstClr val="black"/>
                </a:solidFill>
              </a:rPr>
              <a:t> table contains information about current Sales employees only.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033" y="5346061"/>
            <a:ext cx="10571380" cy="15119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5725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8"/>
          <p:cNvSpPr>
            <a:spLocks noGrp="1" noChangeArrowheads="1"/>
          </p:cNvSpPr>
          <p:nvPr>
            <p:ph idx="1"/>
          </p:nvPr>
        </p:nvSpPr>
        <p:spPr>
          <a:xfrm>
            <a:off x="762000" y="262659"/>
            <a:ext cx="10591800" cy="143510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377950" algn="l"/>
              </a:tabLst>
            </a:pPr>
            <a:r>
              <a:rPr lang="en-US" altLang="en-US" sz="2800" dirty="0"/>
              <a:t>Create a report that displays the employee identification number and job title of the employees who are not Sales staff.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2F03D90-1583-49E0-A575-6DEA00712299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62808" y="2413338"/>
            <a:ext cx="92583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except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1599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37271" y="0"/>
            <a:ext cx="3674806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What’s wrong?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5041DDF-661C-4878-BB17-83444EEAD215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8929" y="1788348"/>
            <a:ext cx="101075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'No. Non-Sales Employees'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except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9463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5735" y="80167"/>
            <a:ext cx="108031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947" y="3356862"/>
            <a:ext cx="2324100" cy="1666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5" y="3070943"/>
            <a:ext cx="2676525" cy="304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3152" y="3375027"/>
            <a:ext cx="3057525" cy="2981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6076" y="3070227"/>
            <a:ext cx="1971675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840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1168" y="1181761"/>
            <a:ext cx="109826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'No. Non-Sales Employees'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except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535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1156" y="298384"/>
            <a:ext cx="3984058" cy="1325563"/>
          </a:xfrm>
        </p:spPr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Example data sets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Step 1</a:t>
            </a:r>
            <a:endParaRPr lang="en-US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C581-EE79-4227-9D1E-0888AD8F75E9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8686" y="447042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t1(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=i) t2(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=i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=(z=w));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98" y="0"/>
            <a:ext cx="5379720" cy="95290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Step 2 -- Add a duplicate to each file.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C581-EE79-4227-9D1E-0888AD8F75E9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4189" y="1237444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done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t2;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t2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_n_=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34723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2385" y="0"/>
            <a:ext cx="6390373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Display the example data sets.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C581-EE79-4227-9D1E-0888AD8F75E9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1191" y="1616052"/>
            <a:ext cx="4324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"t1"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"t2"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t2;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latin typeface="Lucida Console" panose="020B0609040504020204" pitchFamily="49" charset="0"/>
            </a:endParaRP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3850" y="1836269"/>
            <a:ext cx="666750" cy="381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671" y="1836269"/>
            <a:ext cx="714375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191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9637" y="4052488"/>
            <a:ext cx="980478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en-US" sz="2400" b="1" dirty="0">
                <a:solidFill>
                  <a:prstClr val="black"/>
                </a:solidFill>
              </a:rPr>
              <a:t>Unique rows </a:t>
            </a:r>
            <a:r>
              <a:rPr lang="en-US" altLang="en-US" sz="2400" dirty="0">
                <a:solidFill>
                  <a:prstClr val="black"/>
                </a:solidFill>
              </a:rPr>
              <a:t>from the first table that are not found in the second table are selected.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756080" y="4935937"/>
            <a:ext cx="8938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prstClr val="black"/>
                </a:solidFill>
              </a:rPr>
              <a:t>Columns are </a:t>
            </a:r>
            <a:r>
              <a:rPr lang="en-US" altLang="en-US" sz="2400" b="1" dirty="0">
                <a:solidFill>
                  <a:prstClr val="black"/>
                </a:solidFill>
              </a:rPr>
              <a:t>matched by position </a:t>
            </a:r>
            <a:r>
              <a:rPr lang="en-US" altLang="en-US" sz="2400" dirty="0">
                <a:solidFill>
                  <a:prstClr val="black"/>
                </a:solidFill>
              </a:rPr>
              <a:t>and must be the same data type.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56080" y="5894687"/>
            <a:ext cx="100935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prstClr val="black"/>
                </a:solidFill>
              </a:rPr>
              <a:t>Column names in the final result set are determined by the first result set.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9950" y="453984"/>
            <a:ext cx="357418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t1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except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3618" y="817571"/>
            <a:ext cx="581025" cy="15811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8961" y="116169"/>
            <a:ext cx="666750" cy="3810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26829" y="116169"/>
            <a:ext cx="714375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582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3392" y="4606646"/>
            <a:ext cx="8703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CORR – overlays by name and removes columns not on both tables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882315" y="333547"/>
            <a:ext cx="37570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except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961" y="116169"/>
            <a:ext cx="666750" cy="381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6829" y="116169"/>
            <a:ext cx="714375" cy="37052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009" y="1138401"/>
            <a:ext cx="36195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838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01389" y="4497185"/>
            <a:ext cx="8752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ALL – does not remove duplicate rows  (not allowed in outer union)</a:t>
            </a:r>
          </a:p>
        </p:txBody>
      </p:sp>
      <p:sp>
        <p:nvSpPr>
          <p:cNvPr id="6" name="Rectangle 5"/>
          <p:cNvSpPr/>
          <p:nvPr/>
        </p:nvSpPr>
        <p:spPr>
          <a:xfrm>
            <a:off x="583932" y="304418"/>
            <a:ext cx="38051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except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9816" y="832549"/>
            <a:ext cx="590550" cy="19907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8586" y="116169"/>
            <a:ext cx="666750" cy="381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26829" y="116169"/>
            <a:ext cx="714375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628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0103" y="546070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except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 </a:t>
            </a:r>
            <a:r>
              <a:rPr lang="en-US" sz="2400" dirty="0">
                <a:latin typeface="Lucida Console" panose="020B0609040504020204" pitchFamily="49" charset="0"/>
              </a:rPr>
              <a:t>t2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8586" y="116169"/>
            <a:ext cx="666750" cy="381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6829" y="116169"/>
            <a:ext cx="714375" cy="37052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6167" y="1144704"/>
            <a:ext cx="34290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908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077200" cy="685800"/>
          </a:xfrm>
        </p:spPr>
        <p:txBody>
          <a:bodyPr/>
          <a:lstStyle/>
          <a:p>
            <a:pPr eaLnBrk="1" hangingPunct="1"/>
            <a:r>
              <a:rPr lang="en-US" altLang="en-US"/>
              <a:t>Flow Diagram: EXCEPT Operator</a:t>
            </a:r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72B14B5-094C-46E5-8EC0-E165D7A2602E}" type="slidenum">
              <a:rPr lang="en-US" altLang="en-US" sz="1400">
                <a:solidFill>
                  <a:prstClr val="black"/>
                </a:solidFill>
              </a:rPr>
              <a:pPr eaLnBrk="1" hangingPunct="1"/>
              <a:t>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480447" y="990600"/>
            <a:ext cx="12311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EXCEPT</a:t>
            </a: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5494338" y="1601789"/>
            <a:ext cx="1204912" cy="808037"/>
          </a:xfrm>
          <a:prstGeom prst="flowChartDecision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prstClr val="black"/>
                </a:solidFill>
              </a:rPr>
              <a:t>CORR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494338" y="2971800"/>
            <a:ext cx="1204912" cy="808038"/>
          </a:xfrm>
          <a:prstGeom prst="flowChartDecision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prstClr val="black"/>
                </a:solidFill>
              </a:rPr>
              <a:t>ALL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5295900" y="4208464"/>
            <a:ext cx="1600200" cy="79057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prstClr val="black"/>
                </a:solidFill>
              </a:rPr>
              <a:t>Remove </a:t>
            </a:r>
            <a:br>
              <a:rPr lang="en-US" altLang="en-US" sz="1800">
                <a:solidFill>
                  <a:prstClr val="black"/>
                </a:solidFill>
              </a:rPr>
            </a:br>
            <a:r>
              <a:rPr lang="en-US" altLang="en-US" sz="1800">
                <a:solidFill>
                  <a:prstClr val="black"/>
                </a:solidFill>
              </a:rPr>
              <a:t>duplicate rows.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5295900" y="5383214"/>
            <a:ext cx="1600200" cy="79057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prstClr val="black"/>
                </a:solidFill>
              </a:rPr>
              <a:t>Remove </a:t>
            </a:r>
            <a:br>
              <a:rPr lang="en-US" altLang="en-US" sz="1800">
                <a:solidFill>
                  <a:prstClr val="black"/>
                </a:solidFill>
              </a:rPr>
            </a:br>
            <a:r>
              <a:rPr lang="en-US" altLang="en-US" sz="1800">
                <a:solidFill>
                  <a:prstClr val="black"/>
                </a:solidFill>
              </a:rPr>
              <a:t>matching rows.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6851650" y="2286000"/>
            <a:ext cx="1568450" cy="941388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prstClr val="black"/>
                </a:solidFill>
              </a:rPr>
              <a:t>Remove nonmatching</a:t>
            </a:r>
            <a:br>
              <a:rPr lang="en-US" altLang="en-US" sz="1800">
                <a:solidFill>
                  <a:prstClr val="black"/>
                </a:solidFill>
              </a:rPr>
            </a:br>
            <a:r>
              <a:rPr lang="en-US" altLang="en-US" sz="1800">
                <a:solidFill>
                  <a:prstClr val="black"/>
                </a:solidFill>
              </a:rPr>
              <a:t>columns.</a:t>
            </a:r>
          </a:p>
        </p:txBody>
      </p:sp>
      <p:cxnSp>
        <p:nvCxnSpPr>
          <p:cNvPr id="37898" name="AutoShape 10"/>
          <p:cNvCxnSpPr>
            <a:cxnSpLocks noChangeShapeType="1"/>
            <a:stCxn id="37893" idx="2"/>
            <a:endCxn id="37894" idx="0"/>
          </p:cNvCxnSpPr>
          <p:nvPr/>
        </p:nvCxnSpPr>
        <p:spPr bwMode="auto">
          <a:xfrm>
            <a:off x="6097588" y="2422526"/>
            <a:ext cx="0" cy="5365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5521007" y="2459038"/>
            <a:ext cx="3943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No</a:t>
            </a:r>
          </a:p>
        </p:txBody>
      </p:sp>
      <p:cxnSp>
        <p:nvCxnSpPr>
          <p:cNvPr id="37900" name="AutoShape 12"/>
          <p:cNvCxnSpPr>
            <a:cxnSpLocks noChangeShapeType="1"/>
            <a:stCxn id="37893" idx="3"/>
            <a:endCxn id="37897" idx="0"/>
          </p:cNvCxnSpPr>
          <p:nvPr/>
        </p:nvCxnSpPr>
        <p:spPr bwMode="auto">
          <a:xfrm>
            <a:off x="6699251" y="2006600"/>
            <a:ext cx="936625" cy="279400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6151564" y="2719388"/>
            <a:ext cx="6873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6779086" y="1595438"/>
            <a:ext cx="5023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Yes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5521007" y="3716338"/>
            <a:ext cx="3943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No</a:t>
            </a:r>
          </a:p>
        </p:txBody>
      </p:sp>
      <p:cxnSp>
        <p:nvCxnSpPr>
          <p:cNvPr id="37904" name="AutoShape 16"/>
          <p:cNvCxnSpPr>
            <a:cxnSpLocks noChangeShapeType="1"/>
            <a:stCxn id="37895" idx="2"/>
            <a:endCxn id="37896" idx="0"/>
          </p:cNvCxnSpPr>
          <p:nvPr/>
        </p:nvCxnSpPr>
        <p:spPr bwMode="auto">
          <a:xfrm>
            <a:off x="6096000" y="5011739"/>
            <a:ext cx="0" cy="3587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5823475" y="6353175"/>
            <a:ext cx="548227" cy="295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End</a:t>
            </a:r>
          </a:p>
        </p:txBody>
      </p:sp>
      <p:cxnSp>
        <p:nvCxnSpPr>
          <p:cNvPr id="37906" name="AutoShape 18"/>
          <p:cNvCxnSpPr>
            <a:cxnSpLocks noChangeShapeType="1"/>
            <a:stCxn id="37896" idx="2"/>
            <a:endCxn id="37905" idx="0"/>
          </p:cNvCxnSpPr>
          <p:nvPr/>
        </p:nvCxnSpPr>
        <p:spPr bwMode="auto">
          <a:xfrm>
            <a:off x="6096000" y="6173789"/>
            <a:ext cx="1588" cy="1793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7" name="AutoShape 19"/>
          <p:cNvCxnSpPr>
            <a:cxnSpLocks noChangeShapeType="1"/>
            <a:stCxn id="37894" idx="3"/>
            <a:endCxn id="37908" idx="3"/>
          </p:cNvCxnSpPr>
          <p:nvPr/>
        </p:nvCxnSpPr>
        <p:spPr bwMode="auto">
          <a:xfrm flipH="1">
            <a:off x="6151564" y="3376614"/>
            <a:ext cx="560387" cy="1755775"/>
          </a:xfrm>
          <a:prstGeom prst="bentConnector3">
            <a:avLst>
              <a:gd name="adj1" fmla="val -11275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5999163" y="5087938"/>
            <a:ext cx="152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7391861" y="3957638"/>
            <a:ext cx="5023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Yes</a:t>
            </a:r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>
            <a:off x="6096000" y="1323975"/>
            <a:ext cx="0" cy="27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7911" name="Line 23"/>
          <p:cNvSpPr>
            <a:spLocks noChangeShapeType="1"/>
          </p:cNvSpPr>
          <p:nvPr/>
        </p:nvSpPr>
        <p:spPr bwMode="auto">
          <a:xfrm>
            <a:off x="6096000" y="3781425"/>
            <a:ext cx="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4962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5"/>
  <p:tag name="SHAPETABLE" val="Group 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6p1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6p1.sa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Demo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625</Words>
  <Application>Microsoft Office PowerPoint</Application>
  <PresentationFormat>Widescreen</PresentationFormat>
  <Paragraphs>147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Lucida Console</vt:lpstr>
      <vt:lpstr>Times New Roman</vt:lpstr>
      <vt:lpstr>1_Office Theme</vt:lpstr>
      <vt:lpstr>PowerPoint Presentation</vt:lpstr>
      <vt:lpstr>Example data sets Step 1</vt:lpstr>
      <vt:lpstr>Step 2 -- Add a duplicate to each file.</vt:lpstr>
      <vt:lpstr>Display the example data sets.</vt:lpstr>
      <vt:lpstr>PowerPoint Presentation</vt:lpstr>
      <vt:lpstr>PowerPoint Presentation</vt:lpstr>
      <vt:lpstr>PowerPoint Presentation</vt:lpstr>
      <vt:lpstr>PowerPoint Presentation</vt:lpstr>
      <vt:lpstr>Flow Diagram: EXCEPT Operator</vt:lpstr>
      <vt:lpstr>Create a report that displays the employee identification number and job title of the non-Sales staff employees.</vt:lpstr>
      <vt:lpstr>PowerPoint Presentation</vt:lpstr>
      <vt:lpstr>What’s wrong?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42</cp:revision>
  <dcterms:created xsi:type="dcterms:W3CDTF">2014-12-20T21:07:41Z</dcterms:created>
  <dcterms:modified xsi:type="dcterms:W3CDTF">2017-01-30T15:38:14Z</dcterms:modified>
</cp:coreProperties>
</file>