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2" r:id="rId3"/>
    <p:sldId id="274" r:id="rId4"/>
    <p:sldId id="275" r:id="rId5"/>
    <p:sldId id="276" r:id="rId6"/>
    <p:sldId id="277" r:id="rId7"/>
    <p:sldId id="260" r:id="rId8"/>
    <p:sldId id="261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7" end="9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BAC96-F7C6-496F-8148-92DFE0448896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29699-251E-4CDA-AD34-5AB611850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9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3BD441F-5B61-4BED-B4F6-7B5A409E0FF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64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825D08C-BA8C-42D0-89F6-B57441D0F05B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423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8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E9E4CFD-50DC-49F9-8EBD-A0FA23C138F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s106d08</a:t>
            </a:r>
          </a:p>
        </p:txBody>
      </p:sp>
    </p:spTree>
    <p:extLst>
      <p:ext uri="{BB962C8B-B14F-4D97-AF65-F5344CB8AC3E}">
        <p14:creationId xmlns:p14="http://schemas.microsoft.com/office/powerpoint/2010/main" val="428548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FC7FF-735D-42A0-8FE4-1D8D9AD26EA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55447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5BF64-DDF6-45EE-B5A5-9F2F1D95209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5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5EA1-33DB-42BA-ACC1-24F84FA65E4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29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3CD92-EFAB-417F-BA4E-02A66DBAA96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0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FADC-1F58-47A6-950D-C0DB7D7EE8D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6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0A68-FFF6-4A98-A43D-EE3148F9794D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275D-354C-447E-B592-89F20ECEBBB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73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08F99-620B-47E7-B2EE-4DC3D3A3598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2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C581-EE79-4227-9D1E-0888AD8F75E9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46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82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3E81-18AA-491F-AADA-6C853AE43B8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25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BECBE-C073-486F-B26C-BBF97B2F447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36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BDD35B-EB59-4F45-97DE-2B96CCF857E6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1/30/2017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8E40F3-EF87-48DE-8323-A59DBD63F200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7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8B27C40-6362-4A5E-A8B0-5A7548AB316D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5" name="Module Title"/>
          <p:cNvSpPr>
            <a:spLocks noChangeArrowheads="1"/>
          </p:cNvSpPr>
          <p:nvPr/>
        </p:nvSpPr>
        <p:spPr bwMode="auto">
          <a:xfrm>
            <a:off x="2433638" y="660400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5425" lvl="0" fontAlgn="base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66"/>
                </a:solidFill>
                <a:latin typeface="Arial Narrow" pitchFamily="34" charset="0"/>
              </a:rPr>
              <a:t>The INTERSECT Operator</a:t>
            </a:r>
          </a:p>
        </p:txBody>
      </p:sp>
      <p:sp>
        <p:nvSpPr>
          <p:cNvPr id="69647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43707" y="1377217"/>
            <a:ext cx="10515600" cy="495545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 dirty="0"/>
              <a:t>Common </a:t>
            </a:r>
            <a:r>
              <a:rPr lang="en-US" altLang="en-US" sz="2800" b="1" dirty="0"/>
              <a:t>unique</a:t>
            </a:r>
            <a:r>
              <a:rPr lang="en-US" altLang="en-US" sz="2800" dirty="0"/>
              <a:t> rows from both result sets are selected.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751019" y="3171093"/>
            <a:ext cx="1619250" cy="2546350"/>
            <a:chOff x="3840" y="1344"/>
            <a:chExt cx="1020" cy="1604"/>
          </a:xfrm>
        </p:grpSpPr>
        <p:sp>
          <p:nvSpPr>
            <p:cNvPr id="7" name="Oval 24"/>
            <p:cNvSpPr>
              <a:spLocks noChangeAspect="1" noChangeArrowheads="1"/>
            </p:cNvSpPr>
            <p:nvPr/>
          </p:nvSpPr>
          <p:spPr bwMode="auto">
            <a:xfrm rot="5400000">
              <a:off x="3852" y="1940"/>
              <a:ext cx="1008" cy="100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Oval 25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solidFill>
              <a:srgbClr val="FFFFFF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Oval 26"/>
            <p:cNvSpPr>
              <a:spLocks noChangeAspect="1" noChangeArrowheads="1"/>
            </p:cNvSpPr>
            <p:nvPr/>
          </p:nvSpPr>
          <p:spPr bwMode="auto">
            <a:xfrm rot="5400000">
              <a:off x="3840" y="134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7"/>
            <p:cNvSpPr>
              <a:spLocks/>
            </p:cNvSpPr>
            <p:nvPr/>
          </p:nvSpPr>
          <p:spPr bwMode="auto">
            <a:xfrm>
              <a:off x="3942" y="1932"/>
              <a:ext cx="816" cy="420"/>
            </a:xfrm>
            <a:custGeom>
              <a:avLst/>
              <a:gdLst>
                <a:gd name="T0" fmla="*/ 0 w 7842"/>
                <a:gd name="T1" fmla="*/ 0 h 3598"/>
                <a:gd name="T2" fmla="*/ 0 w 7842"/>
                <a:gd name="T3" fmla="*/ 0 h 3598"/>
                <a:gd name="T4" fmla="*/ 0 w 7842"/>
                <a:gd name="T5" fmla="*/ 0 h 3598"/>
                <a:gd name="T6" fmla="*/ 0 w 7842"/>
                <a:gd name="T7" fmla="*/ 0 h 3598"/>
                <a:gd name="T8" fmla="*/ 0 w 7842"/>
                <a:gd name="T9" fmla="*/ 0 h 3598"/>
                <a:gd name="T10" fmla="*/ 0 w 7842"/>
                <a:gd name="T11" fmla="*/ 0 h 3598"/>
                <a:gd name="T12" fmla="*/ 0 w 7842"/>
                <a:gd name="T13" fmla="*/ 0 h 3598"/>
                <a:gd name="T14" fmla="*/ 0 w 7842"/>
                <a:gd name="T15" fmla="*/ 0 h 3598"/>
                <a:gd name="T16" fmla="*/ 0 w 7842"/>
                <a:gd name="T17" fmla="*/ 0 h 3598"/>
                <a:gd name="T18" fmla="*/ 0 w 7842"/>
                <a:gd name="T19" fmla="*/ 0 h 3598"/>
                <a:gd name="T20" fmla="*/ 0 w 7842"/>
                <a:gd name="T21" fmla="*/ 0 h 3598"/>
                <a:gd name="T22" fmla="*/ 0 w 7842"/>
                <a:gd name="T23" fmla="*/ 0 h 3598"/>
                <a:gd name="T24" fmla="*/ 0 w 7842"/>
                <a:gd name="T25" fmla="*/ 0 h 3598"/>
                <a:gd name="T26" fmla="*/ 0 w 7842"/>
                <a:gd name="T27" fmla="*/ 0 h 3598"/>
                <a:gd name="T28" fmla="*/ 0 w 7842"/>
                <a:gd name="T29" fmla="*/ 0 h 3598"/>
                <a:gd name="T30" fmla="*/ 0 w 7842"/>
                <a:gd name="T31" fmla="*/ 0 h 3598"/>
                <a:gd name="T32" fmla="*/ 0 w 7842"/>
                <a:gd name="T33" fmla="*/ 0 h 3598"/>
                <a:gd name="T34" fmla="*/ 0 w 7842"/>
                <a:gd name="T35" fmla="*/ 0 h 3598"/>
                <a:gd name="T36" fmla="*/ 0 w 7842"/>
                <a:gd name="T37" fmla="*/ 0 h 3598"/>
                <a:gd name="T38" fmla="*/ 0 w 7842"/>
                <a:gd name="T39" fmla="*/ 0 h 3598"/>
                <a:gd name="T40" fmla="*/ 0 w 7842"/>
                <a:gd name="T41" fmla="*/ 0 h 3598"/>
                <a:gd name="T42" fmla="*/ 0 w 7842"/>
                <a:gd name="T43" fmla="*/ 0 h 3598"/>
                <a:gd name="T44" fmla="*/ 0 w 7842"/>
                <a:gd name="T45" fmla="*/ 0 h 3598"/>
                <a:gd name="T46" fmla="*/ 0 w 7842"/>
                <a:gd name="T47" fmla="*/ 0 h 3598"/>
                <a:gd name="T48" fmla="*/ 0 w 7842"/>
                <a:gd name="T49" fmla="*/ 0 h 3598"/>
                <a:gd name="T50" fmla="*/ 0 w 7842"/>
                <a:gd name="T51" fmla="*/ 0 h 3598"/>
                <a:gd name="T52" fmla="*/ 0 w 7842"/>
                <a:gd name="T53" fmla="*/ 0 h 3598"/>
                <a:gd name="T54" fmla="*/ 0 w 7842"/>
                <a:gd name="T55" fmla="*/ 0 h 3598"/>
                <a:gd name="T56" fmla="*/ 0 w 7842"/>
                <a:gd name="T57" fmla="*/ 0 h 3598"/>
                <a:gd name="T58" fmla="*/ 0 w 7842"/>
                <a:gd name="T59" fmla="*/ 0 h 3598"/>
                <a:gd name="T60" fmla="*/ 0 w 7842"/>
                <a:gd name="T61" fmla="*/ 0 h 3598"/>
                <a:gd name="T62" fmla="*/ 0 w 7842"/>
                <a:gd name="T63" fmla="*/ 0 h 3598"/>
                <a:gd name="T64" fmla="*/ 0 w 7842"/>
                <a:gd name="T65" fmla="*/ 0 h 3598"/>
                <a:gd name="T66" fmla="*/ 0 w 7842"/>
                <a:gd name="T67" fmla="*/ 0 h 3598"/>
                <a:gd name="T68" fmla="*/ 0 w 7842"/>
                <a:gd name="T69" fmla="*/ 0 h 3598"/>
                <a:gd name="T70" fmla="*/ 0 w 7842"/>
                <a:gd name="T71" fmla="*/ 0 h 3598"/>
                <a:gd name="T72" fmla="*/ 0 w 7842"/>
                <a:gd name="T73" fmla="*/ 0 h 3598"/>
                <a:gd name="T74" fmla="*/ 0 w 7842"/>
                <a:gd name="T75" fmla="*/ 0 h 3598"/>
                <a:gd name="T76" fmla="*/ 0 w 7842"/>
                <a:gd name="T77" fmla="*/ 0 h 3598"/>
                <a:gd name="T78" fmla="*/ 0 w 7842"/>
                <a:gd name="T79" fmla="*/ 0 h 3598"/>
                <a:gd name="T80" fmla="*/ 0 w 7842"/>
                <a:gd name="T81" fmla="*/ 0 h 3598"/>
                <a:gd name="T82" fmla="*/ 0 w 7842"/>
                <a:gd name="T83" fmla="*/ 0 h 3598"/>
                <a:gd name="T84" fmla="*/ 0 w 7842"/>
                <a:gd name="T85" fmla="*/ 0 h 359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842"/>
                <a:gd name="T130" fmla="*/ 0 h 3598"/>
                <a:gd name="T131" fmla="*/ 7842 w 7842"/>
                <a:gd name="T132" fmla="*/ 3598 h 359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842" h="3598">
                  <a:moveTo>
                    <a:pt x="3972" y="0"/>
                  </a:moveTo>
                  <a:lnTo>
                    <a:pt x="4116" y="2"/>
                  </a:lnTo>
                  <a:lnTo>
                    <a:pt x="4259" y="8"/>
                  </a:lnTo>
                  <a:lnTo>
                    <a:pt x="4401" y="17"/>
                  </a:lnTo>
                  <a:lnTo>
                    <a:pt x="4542" y="31"/>
                  </a:lnTo>
                  <a:lnTo>
                    <a:pt x="4681" y="49"/>
                  </a:lnTo>
                  <a:lnTo>
                    <a:pt x="4820" y="69"/>
                  </a:lnTo>
                  <a:lnTo>
                    <a:pt x="4958" y="94"/>
                  </a:lnTo>
                  <a:lnTo>
                    <a:pt x="5094" y="122"/>
                  </a:lnTo>
                  <a:lnTo>
                    <a:pt x="5228" y="154"/>
                  </a:lnTo>
                  <a:lnTo>
                    <a:pt x="5362" y="189"/>
                  </a:lnTo>
                  <a:lnTo>
                    <a:pt x="5495" y="228"/>
                  </a:lnTo>
                  <a:lnTo>
                    <a:pt x="5625" y="270"/>
                  </a:lnTo>
                  <a:lnTo>
                    <a:pt x="5754" y="315"/>
                  </a:lnTo>
                  <a:lnTo>
                    <a:pt x="5881" y="364"/>
                  </a:lnTo>
                  <a:lnTo>
                    <a:pt x="6007" y="415"/>
                  </a:lnTo>
                  <a:lnTo>
                    <a:pt x="6131" y="470"/>
                  </a:lnTo>
                  <a:lnTo>
                    <a:pt x="6254" y="528"/>
                  </a:lnTo>
                  <a:lnTo>
                    <a:pt x="6374" y="589"/>
                  </a:lnTo>
                  <a:lnTo>
                    <a:pt x="6492" y="654"/>
                  </a:lnTo>
                  <a:lnTo>
                    <a:pt x="6609" y="721"/>
                  </a:lnTo>
                  <a:lnTo>
                    <a:pt x="6724" y="792"/>
                  </a:lnTo>
                  <a:lnTo>
                    <a:pt x="6837" y="864"/>
                  </a:lnTo>
                  <a:lnTo>
                    <a:pt x="6947" y="940"/>
                  </a:lnTo>
                  <a:lnTo>
                    <a:pt x="7056" y="1018"/>
                  </a:lnTo>
                  <a:lnTo>
                    <a:pt x="7162" y="1099"/>
                  </a:lnTo>
                  <a:lnTo>
                    <a:pt x="7266" y="1184"/>
                  </a:lnTo>
                  <a:lnTo>
                    <a:pt x="7368" y="1270"/>
                  </a:lnTo>
                  <a:lnTo>
                    <a:pt x="7468" y="1359"/>
                  </a:lnTo>
                  <a:lnTo>
                    <a:pt x="7565" y="1450"/>
                  </a:lnTo>
                  <a:lnTo>
                    <a:pt x="7660" y="1544"/>
                  </a:lnTo>
                  <a:lnTo>
                    <a:pt x="7752" y="1641"/>
                  </a:lnTo>
                  <a:lnTo>
                    <a:pt x="7842" y="1739"/>
                  </a:lnTo>
                  <a:lnTo>
                    <a:pt x="7751" y="1844"/>
                  </a:lnTo>
                  <a:lnTo>
                    <a:pt x="7659" y="1947"/>
                  </a:lnTo>
                  <a:lnTo>
                    <a:pt x="7564" y="2047"/>
                  </a:lnTo>
                  <a:lnTo>
                    <a:pt x="7466" y="2145"/>
                  </a:lnTo>
                  <a:lnTo>
                    <a:pt x="7365" y="2239"/>
                  </a:lnTo>
                  <a:lnTo>
                    <a:pt x="7262" y="2331"/>
                  </a:lnTo>
                  <a:lnTo>
                    <a:pt x="7156" y="2421"/>
                  </a:lnTo>
                  <a:lnTo>
                    <a:pt x="7048" y="2508"/>
                  </a:lnTo>
                  <a:lnTo>
                    <a:pt x="6938" y="2591"/>
                  </a:lnTo>
                  <a:lnTo>
                    <a:pt x="6824" y="2673"/>
                  </a:lnTo>
                  <a:lnTo>
                    <a:pt x="6709" y="2751"/>
                  </a:lnTo>
                  <a:lnTo>
                    <a:pt x="6591" y="2825"/>
                  </a:lnTo>
                  <a:lnTo>
                    <a:pt x="6472" y="2897"/>
                  </a:lnTo>
                  <a:lnTo>
                    <a:pt x="6350" y="2966"/>
                  </a:lnTo>
                  <a:lnTo>
                    <a:pt x="6227" y="3032"/>
                  </a:lnTo>
                  <a:lnTo>
                    <a:pt x="6101" y="3094"/>
                  </a:lnTo>
                  <a:lnTo>
                    <a:pt x="5974" y="3153"/>
                  </a:lnTo>
                  <a:lnTo>
                    <a:pt x="5844" y="3208"/>
                  </a:lnTo>
                  <a:lnTo>
                    <a:pt x="5713" y="3261"/>
                  </a:lnTo>
                  <a:lnTo>
                    <a:pt x="5580" y="3309"/>
                  </a:lnTo>
                  <a:lnTo>
                    <a:pt x="5445" y="3354"/>
                  </a:lnTo>
                  <a:lnTo>
                    <a:pt x="5308" y="3395"/>
                  </a:lnTo>
                  <a:lnTo>
                    <a:pt x="5171" y="3433"/>
                  </a:lnTo>
                  <a:lnTo>
                    <a:pt x="5032" y="3467"/>
                  </a:lnTo>
                  <a:lnTo>
                    <a:pt x="4891" y="3498"/>
                  </a:lnTo>
                  <a:lnTo>
                    <a:pt x="4749" y="3524"/>
                  </a:lnTo>
                  <a:lnTo>
                    <a:pt x="4604" y="3546"/>
                  </a:lnTo>
                  <a:lnTo>
                    <a:pt x="4460" y="3565"/>
                  </a:lnTo>
                  <a:lnTo>
                    <a:pt x="4314" y="3579"/>
                  </a:lnTo>
                  <a:lnTo>
                    <a:pt x="4167" y="3589"/>
                  </a:lnTo>
                  <a:lnTo>
                    <a:pt x="4018" y="3596"/>
                  </a:lnTo>
                  <a:lnTo>
                    <a:pt x="3869" y="3598"/>
                  </a:lnTo>
                  <a:lnTo>
                    <a:pt x="3726" y="3596"/>
                  </a:lnTo>
                  <a:lnTo>
                    <a:pt x="3582" y="3590"/>
                  </a:lnTo>
                  <a:lnTo>
                    <a:pt x="3440" y="3581"/>
                  </a:lnTo>
                  <a:lnTo>
                    <a:pt x="3299" y="3567"/>
                  </a:lnTo>
                  <a:lnTo>
                    <a:pt x="3159" y="3549"/>
                  </a:lnTo>
                  <a:lnTo>
                    <a:pt x="3020" y="3529"/>
                  </a:lnTo>
                  <a:lnTo>
                    <a:pt x="2882" y="3504"/>
                  </a:lnTo>
                  <a:lnTo>
                    <a:pt x="2747" y="3477"/>
                  </a:lnTo>
                  <a:lnTo>
                    <a:pt x="2612" y="3444"/>
                  </a:lnTo>
                  <a:lnTo>
                    <a:pt x="2478" y="3409"/>
                  </a:lnTo>
                  <a:lnTo>
                    <a:pt x="2347" y="3370"/>
                  </a:lnTo>
                  <a:lnTo>
                    <a:pt x="2216" y="3328"/>
                  </a:lnTo>
                  <a:lnTo>
                    <a:pt x="2087" y="3283"/>
                  </a:lnTo>
                  <a:lnTo>
                    <a:pt x="1959" y="3234"/>
                  </a:lnTo>
                  <a:lnTo>
                    <a:pt x="1833" y="3183"/>
                  </a:lnTo>
                  <a:lnTo>
                    <a:pt x="1710" y="3128"/>
                  </a:lnTo>
                  <a:lnTo>
                    <a:pt x="1587" y="3070"/>
                  </a:lnTo>
                  <a:lnTo>
                    <a:pt x="1467" y="3009"/>
                  </a:lnTo>
                  <a:lnTo>
                    <a:pt x="1348" y="2944"/>
                  </a:lnTo>
                  <a:lnTo>
                    <a:pt x="1231" y="2877"/>
                  </a:lnTo>
                  <a:lnTo>
                    <a:pt x="1116" y="2807"/>
                  </a:lnTo>
                  <a:lnTo>
                    <a:pt x="1004" y="2734"/>
                  </a:lnTo>
                  <a:lnTo>
                    <a:pt x="893" y="2658"/>
                  </a:lnTo>
                  <a:lnTo>
                    <a:pt x="785" y="2580"/>
                  </a:lnTo>
                  <a:lnTo>
                    <a:pt x="679" y="2499"/>
                  </a:lnTo>
                  <a:lnTo>
                    <a:pt x="574" y="2414"/>
                  </a:lnTo>
                  <a:lnTo>
                    <a:pt x="472" y="2328"/>
                  </a:lnTo>
                  <a:lnTo>
                    <a:pt x="373" y="2239"/>
                  </a:lnTo>
                  <a:lnTo>
                    <a:pt x="276" y="2148"/>
                  </a:lnTo>
                  <a:lnTo>
                    <a:pt x="181" y="2054"/>
                  </a:lnTo>
                  <a:lnTo>
                    <a:pt x="89" y="1957"/>
                  </a:lnTo>
                  <a:lnTo>
                    <a:pt x="0" y="1859"/>
                  </a:lnTo>
                  <a:lnTo>
                    <a:pt x="89" y="1754"/>
                  </a:lnTo>
                  <a:lnTo>
                    <a:pt x="182" y="1651"/>
                  </a:lnTo>
                  <a:lnTo>
                    <a:pt x="278" y="1551"/>
                  </a:lnTo>
                  <a:lnTo>
                    <a:pt x="375" y="1453"/>
                  </a:lnTo>
                  <a:lnTo>
                    <a:pt x="475" y="1359"/>
                  </a:lnTo>
                  <a:lnTo>
                    <a:pt x="579" y="1267"/>
                  </a:lnTo>
                  <a:lnTo>
                    <a:pt x="685" y="1177"/>
                  </a:lnTo>
                  <a:lnTo>
                    <a:pt x="793" y="1090"/>
                  </a:lnTo>
                  <a:lnTo>
                    <a:pt x="904" y="1007"/>
                  </a:lnTo>
                  <a:lnTo>
                    <a:pt x="1016" y="925"/>
                  </a:lnTo>
                  <a:lnTo>
                    <a:pt x="1131" y="847"/>
                  </a:lnTo>
                  <a:lnTo>
                    <a:pt x="1249" y="773"/>
                  </a:lnTo>
                  <a:lnTo>
                    <a:pt x="1369" y="701"/>
                  </a:lnTo>
                  <a:lnTo>
                    <a:pt x="1490" y="632"/>
                  </a:lnTo>
                  <a:lnTo>
                    <a:pt x="1614" y="566"/>
                  </a:lnTo>
                  <a:lnTo>
                    <a:pt x="1739" y="504"/>
                  </a:lnTo>
                  <a:lnTo>
                    <a:pt x="1867" y="445"/>
                  </a:lnTo>
                  <a:lnTo>
                    <a:pt x="1996" y="390"/>
                  </a:lnTo>
                  <a:lnTo>
                    <a:pt x="2128" y="337"/>
                  </a:lnTo>
                  <a:lnTo>
                    <a:pt x="2262" y="289"/>
                  </a:lnTo>
                  <a:lnTo>
                    <a:pt x="2396" y="245"/>
                  </a:lnTo>
                  <a:lnTo>
                    <a:pt x="2532" y="203"/>
                  </a:lnTo>
                  <a:lnTo>
                    <a:pt x="2670" y="165"/>
                  </a:lnTo>
                  <a:lnTo>
                    <a:pt x="2810" y="131"/>
                  </a:lnTo>
                  <a:lnTo>
                    <a:pt x="2950" y="100"/>
                  </a:lnTo>
                  <a:lnTo>
                    <a:pt x="3092" y="74"/>
                  </a:lnTo>
                  <a:lnTo>
                    <a:pt x="3236" y="52"/>
                  </a:lnTo>
                  <a:lnTo>
                    <a:pt x="3381" y="33"/>
                  </a:lnTo>
                  <a:lnTo>
                    <a:pt x="3527" y="19"/>
                  </a:lnTo>
                  <a:lnTo>
                    <a:pt x="3674" y="9"/>
                  </a:lnTo>
                  <a:lnTo>
                    <a:pt x="3822" y="2"/>
                  </a:lnTo>
                  <a:lnTo>
                    <a:pt x="3972" y="0"/>
                  </a:lnTo>
                  <a:close/>
                </a:path>
              </a:pathLst>
            </a:custGeom>
            <a:solidFill>
              <a:schemeClr val="folHlink">
                <a:alpha val="79999"/>
              </a:scheme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7360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3096" y="14288"/>
            <a:ext cx="8077200" cy="685800"/>
          </a:xfrm>
        </p:spPr>
        <p:txBody>
          <a:bodyPr/>
          <a:lstStyle/>
          <a:p>
            <a:pPr eaLnBrk="1" hangingPunct="1"/>
            <a:r>
              <a:rPr lang="en-US" altLang="en-US" dirty="0"/>
              <a:t>Flow Diagram: INTERSECT Operator</a:t>
            </a:r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B40593-ADB9-45C2-B2EA-D452A65EE04B}" type="slidenum">
              <a:rPr lang="en-US" altLang="en-US" sz="1400">
                <a:solidFill>
                  <a:prstClr val="black"/>
                </a:solidFill>
              </a:rPr>
              <a:pPr eaLnBrk="1" hangingPunct="1"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5211268" y="1023938"/>
            <a:ext cx="17440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prstClr val="black"/>
                </a:solidFill>
              </a:rPr>
              <a:t>INTERSECT</a:t>
            </a: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5480051" y="1635125"/>
            <a:ext cx="1204913" cy="808038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>
                <a:solidFill>
                  <a:prstClr val="black"/>
                </a:solidFill>
              </a:rPr>
              <a:t>CORR</a:t>
            </a:r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auto">
          <a:xfrm>
            <a:off x="5480051" y="3005139"/>
            <a:ext cx="1204913" cy="808037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prstClr val="black"/>
                </a:solidFill>
              </a:rPr>
              <a:t>ALL</a:t>
            </a: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5283200" y="4241801"/>
            <a:ext cx="1600200" cy="7905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Remove 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duplicate rows.</a:t>
            </a: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5283200" y="5416551"/>
            <a:ext cx="1600200" cy="7905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Save 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matching rows.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835775" y="2262189"/>
            <a:ext cx="1481138" cy="9413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prstClr val="black"/>
                </a:solidFill>
              </a:rPr>
              <a:t>Remove nonmatching</a:t>
            </a:r>
            <a:br>
              <a:rPr lang="en-US" altLang="en-US" sz="1800">
                <a:solidFill>
                  <a:prstClr val="black"/>
                </a:solidFill>
              </a:rPr>
            </a:br>
            <a:r>
              <a:rPr lang="en-US" altLang="en-US" sz="1800">
                <a:solidFill>
                  <a:prstClr val="black"/>
                </a:solidFill>
              </a:rPr>
              <a:t>columns.</a:t>
            </a:r>
          </a:p>
        </p:txBody>
      </p:sp>
      <p:cxnSp>
        <p:nvCxnSpPr>
          <p:cNvPr id="74762" name="AutoShape 10"/>
          <p:cNvCxnSpPr>
            <a:cxnSpLocks noChangeShapeType="1"/>
            <a:stCxn id="74757" idx="2"/>
            <a:endCxn id="74758" idx="0"/>
          </p:cNvCxnSpPr>
          <p:nvPr/>
        </p:nvCxnSpPr>
        <p:spPr bwMode="auto">
          <a:xfrm>
            <a:off x="6083300" y="2455864"/>
            <a:ext cx="0" cy="5365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5527357" y="2524125"/>
            <a:ext cx="394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No</a:t>
            </a:r>
          </a:p>
        </p:txBody>
      </p:sp>
      <p:cxnSp>
        <p:nvCxnSpPr>
          <p:cNvPr id="74764" name="AutoShape 12"/>
          <p:cNvCxnSpPr>
            <a:cxnSpLocks noChangeShapeType="1"/>
            <a:stCxn id="74757" idx="3"/>
            <a:endCxn id="74761" idx="0"/>
          </p:cNvCxnSpPr>
          <p:nvPr/>
        </p:nvCxnSpPr>
        <p:spPr bwMode="auto">
          <a:xfrm>
            <a:off x="6684964" y="2039938"/>
            <a:ext cx="892175" cy="222250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65" name="Line 13"/>
          <p:cNvSpPr>
            <a:spLocks noChangeShapeType="1"/>
          </p:cNvSpPr>
          <p:nvPr/>
        </p:nvSpPr>
        <p:spPr bwMode="auto">
          <a:xfrm flipH="1">
            <a:off x="6135689" y="2752725"/>
            <a:ext cx="687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6763211" y="1628775"/>
            <a:ext cx="5023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Yes</a:t>
            </a:r>
          </a:p>
        </p:txBody>
      </p:sp>
      <p:cxnSp>
        <p:nvCxnSpPr>
          <p:cNvPr id="74767" name="AutoShape 15"/>
          <p:cNvCxnSpPr>
            <a:cxnSpLocks noChangeShapeType="1"/>
            <a:stCxn id="74758" idx="2"/>
            <a:endCxn id="74759" idx="0"/>
          </p:cNvCxnSpPr>
          <p:nvPr/>
        </p:nvCxnSpPr>
        <p:spPr bwMode="auto">
          <a:xfrm>
            <a:off x="6083300" y="3825876"/>
            <a:ext cx="0" cy="403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5495607" y="3749675"/>
            <a:ext cx="3943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No</a:t>
            </a:r>
          </a:p>
        </p:txBody>
      </p:sp>
      <p:cxnSp>
        <p:nvCxnSpPr>
          <p:cNvPr id="74769" name="AutoShape 17"/>
          <p:cNvCxnSpPr>
            <a:cxnSpLocks noChangeShapeType="1"/>
            <a:stCxn id="74759" idx="2"/>
            <a:endCxn id="74760" idx="0"/>
          </p:cNvCxnSpPr>
          <p:nvPr/>
        </p:nvCxnSpPr>
        <p:spPr bwMode="auto">
          <a:xfrm>
            <a:off x="6083300" y="5045076"/>
            <a:ext cx="0" cy="3587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5811839" y="6470650"/>
            <a:ext cx="5429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End</a:t>
            </a:r>
          </a:p>
        </p:txBody>
      </p:sp>
      <p:cxnSp>
        <p:nvCxnSpPr>
          <p:cNvPr id="74771" name="AutoShape 19"/>
          <p:cNvCxnSpPr>
            <a:cxnSpLocks noChangeShapeType="1"/>
            <a:stCxn id="74760" idx="2"/>
            <a:endCxn id="74770" idx="0"/>
          </p:cNvCxnSpPr>
          <p:nvPr/>
        </p:nvCxnSpPr>
        <p:spPr bwMode="auto">
          <a:xfrm>
            <a:off x="6083300" y="6219826"/>
            <a:ext cx="0" cy="250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72" name="AutoShape 20"/>
          <p:cNvCxnSpPr>
            <a:cxnSpLocks noChangeShapeType="1"/>
            <a:stCxn id="74758" idx="3"/>
          </p:cNvCxnSpPr>
          <p:nvPr/>
        </p:nvCxnSpPr>
        <p:spPr bwMode="auto">
          <a:xfrm flipH="1">
            <a:off x="6135689" y="3409951"/>
            <a:ext cx="561975" cy="1755775"/>
          </a:xfrm>
          <a:prstGeom prst="bentConnector3">
            <a:avLst>
              <a:gd name="adj1" fmla="val -10593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73" name="Text Box 22"/>
          <p:cNvSpPr txBox="1">
            <a:spLocks noChangeArrowheads="1"/>
          </p:cNvSpPr>
          <p:nvPr/>
        </p:nvSpPr>
        <p:spPr bwMode="auto">
          <a:xfrm>
            <a:off x="7312486" y="3990975"/>
            <a:ext cx="5023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Yes</a:t>
            </a:r>
          </a:p>
        </p:txBody>
      </p:sp>
      <p:sp>
        <p:nvSpPr>
          <p:cNvPr id="74774" name="Line 23"/>
          <p:cNvSpPr>
            <a:spLocks noChangeShapeType="1"/>
          </p:cNvSpPr>
          <p:nvPr/>
        </p:nvSpPr>
        <p:spPr bwMode="auto">
          <a:xfrm>
            <a:off x="6083300" y="1357313"/>
            <a:ext cx="0" cy="27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97169" y="0"/>
            <a:ext cx="411784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Example Data Sets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184" y="184320"/>
            <a:ext cx="47731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=i) t2(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=i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rename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=(z=w));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13453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i=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pl-PL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x=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z=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)*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t2;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t1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done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 t2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=done;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_n_=</a:t>
            </a:r>
            <a:r>
              <a:rPr lang="en-US" sz="1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"t1"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=t1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800080"/>
                </a:solidFill>
                <a:latin typeface="Lucida Console" panose="020B0609040504020204" pitchFamily="49" charset="0"/>
              </a:rPr>
              <a:t>"t2"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=t2 </a:t>
            </a:r>
            <a:r>
              <a:rPr lang="en-US" sz="1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1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1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1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0725" y="1585912"/>
            <a:ext cx="590550" cy="36861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7961" y="1585912"/>
            <a:ext cx="666750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16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046" y="2469070"/>
            <a:ext cx="609600" cy="1590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5789" y="1390078"/>
            <a:ext cx="590550" cy="3686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6080" y="1390078"/>
            <a:ext cx="666750" cy="366712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50463" y="1461022"/>
            <a:ext cx="38483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intersect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541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4075" y="2643187"/>
            <a:ext cx="323850" cy="1571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5789" y="1390078"/>
            <a:ext cx="590550" cy="3686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6080" y="1390078"/>
            <a:ext cx="666750" cy="36671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960" y="1905505"/>
            <a:ext cx="51724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intersect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corr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985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C90D-AE19-47A0-AAB8-70972FC3B290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4568" y="193651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intersect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t2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8597" y="932878"/>
            <a:ext cx="590550" cy="3686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888" y="932878"/>
            <a:ext cx="666750" cy="3667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5618" y="2226945"/>
            <a:ext cx="5715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623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A102BE-C0D7-454F-84BB-17959170D968}" type="slidenum">
              <a:rPr lang="en-US" altLang="en-US" sz="140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222500" y="3616325"/>
            <a:ext cx="78486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Font typeface="Monotype Sorts" panose="05010101010101010101" pitchFamily="2" charset="2"/>
              <a:buNone/>
            </a:pPr>
            <a:endParaRPr lang="en-US" altLang="en-US" noProof="1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1661" y="607807"/>
            <a:ext cx="1088780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lnSpc>
                <a:spcPct val="90000"/>
              </a:lnSpc>
              <a:spcBef>
                <a:spcPts val="750"/>
              </a:spcBef>
              <a:tabLst>
                <a:tab pos="1377950" algn="l"/>
              </a:tabLst>
            </a:pPr>
            <a:r>
              <a:rPr lang="en-US" altLang="en-US" sz="2800" dirty="0">
                <a:solidFill>
                  <a:prstClr val="black"/>
                </a:solidFill>
              </a:rPr>
              <a:t>Orion Star frequently hires experienced Sales staff at higher levels on the assumption that they will be more productive than inexperienced personnel.</a:t>
            </a:r>
          </a:p>
        </p:txBody>
      </p:sp>
      <p:sp>
        <p:nvSpPr>
          <p:cNvPr id="3" name="Rectangle 2"/>
          <p:cNvSpPr/>
          <p:nvPr/>
        </p:nvSpPr>
        <p:spPr>
          <a:xfrm>
            <a:off x="565639" y="2203872"/>
            <a:ext cx="10788161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>
              <a:lnSpc>
                <a:spcPct val="90000"/>
              </a:lnSpc>
              <a:spcBef>
                <a:spcPts val="750"/>
              </a:spcBef>
              <a:tabLst>
                <a:tab pos="1377950" algn="l"/>
              </a:tabLst>
            </a:pPr>
            <a:r>
              <a:rPr lang="en-US" altLang="en-US" sz="2800" dirty="0">
                <a:solidFill>
                  <a:prstClr val="black"/>
                </a:solidFill>
              </a:rPr>
              <a:t>Create a report that displays the employee identification number of current Level III and Level IV Sales staff hired in 2004, who made at least one sale by the end of 2005.</a:t>
            </a:r>
          </a:p>
        </p:txBody>
      </p:sp>
      <p:sp>
        <p:nvSpPr>
          <p:cNvPr id="4" name="Rectangle 3"/>
          <p:cNvSpPr/>
          <p:nvPr/>
        </p:nvSpPr>
        <p:spPr>
          <a:xfrm>
            <a:off x="524978" y="3932741"/>
            <a:ext cx="10061331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 defTabSz="685800">
              <a:lnSpc>
                <a:spcPct val="90000"/>
              </a:lnSpc>
              <a:spcBef>
                <a:spcPts val="375"/>
              </a:spcBef>
              <a:tabLst>
                <a:tab pos="1377950" algn="l"/>
              </a:tabLst>
            </a:pPr>
            <a:r>
              <a:rPr lang="en-US" altLang="en-US" sz="2800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orion.Order_fact</a:t>
            </a:r>
            <a:r>
              <a:rPr lang="en-US" altLang="en-US" sz="2800" dirty="0">
                <a:solidFill>
                  <a:prstClr val="black"/>
                </a:solidFill>
              </a:rPr>
              <a:t> table contains information on all sales.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24978" y="4978347"/>
            <a:ext cx="10691446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 defTabSz="685800">
              <a:lnSpc>
                <a:spcPct val="90000"/>
              </a:lnSpc>
              <a:spcBef>
                <a:spcPts val="375"/>
              </a:spcBef>
              <a:tabLst>
                <a:tab pos="1377950" algn="l"/>
              </a:tabLst>
            </a:pPr>
            <a:r>
              <a:rPr lang="en-US" altLang="en-US" sz="2800" b="1" dirty="0" err="1">
                <a:solidFill>
                  <a:prstClr val="black"/>
                </a:solidFill>
                <a:latin typeface="Courier New" panose="02070309020205020404" pitchFamily="49" charset="0"/>
              </a:rPr>
              <a:t>orion.Sales</a:t>
            </a:r>
            <a:r>
              <a:rPr lang="en-US" altLang="en-US" sz="2800" b="1" dirty="0">
                <a:solidFill>
                  <a:prstClr val="black"/>
                </a:solidFill>
              </a:rPr>
              <a:t> </a:t>
            </a:r>
            <a:r>
              <a:rPr lang="en-US" altLang="en-US" sz="2800" dirty="0">
                <a:solidFill>
                  <a:prstClr val="black"/>
                </a:solidFill>
              </a:rPr>
              <a:t>table contains information about current Sales employees, including job titles and hire dates.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86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193" y="97835"/>
            <a:ext cx="4736977" cy="62765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The INTERSECT Operator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588743" y="830261"/>
            <a:ext cx="10849708" cy="983072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377950" algn="l"/>
              </a:tabLst>
            </a:pPr>
            <a:r>
              <a:rPr lang="en-US" altLang="en-US" sz="2800" dirty="0"/>
              <a:t>Need a query that returns information from rows that exist in both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orion.Sales</a:t>
            </a:r>
            <a:r>
              <a:rPr lang="en-US" altLang="en-US" sz="2800" dirty="0"/>
              <a:t> and </a:t>
            </a:r>
            <a:r>
              <a:rPr lang="en-US" altLang="en-US" sz="2800" b="1" dirty="0" err="1">
                <a:latin typeface="Courier New" panose="02070309020205020404" pitchFamily="49" charset="0"/>
              </a:rPr>
              <a:t>orion.Order_fact</a:t>
            </a:r>
            <a:r>
              <a:rPr lang="en-US" altLang="en-US" sz="2800" dirty="0"/>
              <a:t>.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4B6687-73AC-4172-A08F-8BCD24F35BF3}" type="slidenum">
              <a:rPr lang="en-US" altLang="en-US" sz="1400">
                <a:solidFill>
                  <a:prstClr val="black"/>
                </a:solidFill>
              </a:rPr>
              <a:pPr eaLnBrk="1" hangingPunct="1"/>
              <a:t>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5" name="Text Box 11"/>
          <p:cNvSpPr txBox="1">
            <a:spLocks noChangeArrowheads="1"/>
          </p:cNvSpPr>
          <p:nvPr/>
        </p:nvSpPr>
        <p:spPr bwMode="auto">
          <a:xfrm>
            <a:off x="5451476" y="3963988"/>
            <a:ext cx="12684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FF"/>
                </a:solidFill>
              </a:rPr>
              <a:t>sales by</a:t>
            </a:r>
            <a:br>
              <a:rPr lang="en-US" altLang="en-US" sz="2000" b="1">
                <a:solidFill>
                  <a:srgbClr val="FFFFFF"/>
                </a:solidFill>
              </a:rPr>
            </a:br>
            <a:r>
              <a:rPr lang="en-US" altLang="en-US" sz="2000" b="1">
                <a:solidFill>
                  <a:srgbClr val="FFFFFF"/>
                </a:solidFill>
              </a:rPr>
              <a:t>Sales staff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819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756799" y="250729"/>
            <a:ext cx="10022569" cy="1456125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377950" algn="l"/>
              </a:tabLst>
            </a:pPr>
            <a:r>
              <a:rPr lang="en-US" altLang="en-US" sz="2800" dirty="0"/>
              <a:t>Create a report that displays the employee identification number of current Level III and Level IV Sales staff hired in 2004, who made at least one sale by the end of 2005.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E2C66A-5EAD-4157-B0AA-52A7DE9B919C}" type="slidenum">
              <a:rPr lang="en-US" altLang="en-US" sz="140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222500" y="3359150"/>
            <a:ext cx="78486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Font typeface="Monotype Sorts" panose="05010101010101010101" pitchFamily="2" charset="2"/>
              <a:buNone/>
            </a:pPr>
            <a:endParaRPr lang="en-US" altLang="en-US" noProof="1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3577" y="1943100"/>
            <a:ext cx="110378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orion.Sales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year(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Hire_date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2004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"III"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"IV"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intersect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year(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le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2005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81082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5"/>
  <p:tag name="SHAPETABLE" val="Group 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p1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p1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6p1.sas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398</Words>
  <Application>Microsoft Office PowerPoint</Application>
  <PresentationFormat>Widescreen</PresentationFormat>
  <Paragraphs>103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Courier New</vt:lpstr>
      <vt:lpstr>Lucida Console</vt:lpstr>
      <vt:lpstr>Monotype Sorts</vt:lpstr>
      <vt:lpstr>Times New Roman</vt:lpstr>
      <vt:lpstr>1_Office Theme</vt:lpstr>
      <vt:lpstr>PowerPoint Presentation</vt:lpstr>
      <vt:lpstr>Flow Diagram: INTERSECT Operator</vt:lpstr>
      <vt:lpstr>Example Data Sets</vt:lpstr>
      <vt:lpstr>PowerPoint Presentation</vt:lpstr>
      <vt:lpstr>PowerPoint Presentation</vt:lpstr>
      <vt:lpstr>PowerPoint Presentation</vt:lpstr>
      <vt:lpstr>PowerPoint Presentation</vt:lpstr>
      <vt:lpstr>The INTERSECT Operator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15</cp:revision>
  <dcterms:created xsi:type="dcterms:W3CDTF">2014-12-20T21:08:36Z</dcterms:created>
  <dcterms:modified xsi:type="dcterms:W3CDTF">2017-01-30T15:29:54Z</dcterms:modified>
</cp:coreProperties>
</file>