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  <p:sldId id="259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0" end="1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05E1B-D319-4A6C-946B-7412D1E8822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20018-713C-445A-9EB6-B285702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8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286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D1E24C-FCBF-48CB-8A52-803903932F9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286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s106d11</a:t>
            </a:r>
          </a:p>
        </p:txBody>
      </p:sp>
    </p:spTree>
    <p:extLst>
      <p:ext uri="{BB962C8B-B14F-4D97-AF65-F5344CB8AC3E}">
        <p14:creationId xmlns:p14="http://schemas.microsoft.com/office/powerpoint/2010/main" val="2359550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6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33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FC7FF-735D-42A0-8FE4-1D8D9AD26EA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2544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FADC-1F58-47A6-950D-C0DB7D7EE8D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4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0A68-FFF6-4A98-A43D-EE3148F9794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482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275D-354C-447E-B592-89F20ECEBBB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31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8F99-620B-47E7-B2EE-4DC3D3A3598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67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492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809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3E81-18AA-491F-AADA-6C853AE43B8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9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727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BECBE-C073-486F-B26C-BBF97B2F447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558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5BF64-DDF6-45EE-B5A5-9F2F1D95209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04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5EA1-33DB-42BA-ACC1-24F84FA65E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189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DCC73A7-B7D6-42BC-B760-A5E008A5F512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449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3CD92-EFAB-417F-BA4E-02A66DBAA96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28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9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2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3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0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4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6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41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A664-3D4A-42E9-A3C6-99BF71AE4FB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50931-DBFC-408A-BB63-123743AE6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5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1/30/2017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8E40F3-EF87-48DE-8323-A59DBD63F20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3020" y="5080829"/>
            <a:ext cx="93729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fontAlgn="base"/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ALL</a:t>
            </a:r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-- </a:t>
            </a:r>
            <a:r>
              <a:rPr lang="en-US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duplicate rows</a:t>
            </a:r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in the combined dataset.</a:t>
            </a:r>
            <a:b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400" b="1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CORR </a:t>
            </a:r>
            <a:r>
              <a:rPr lang="en-US" sz="2400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 -- PROC SQL </a:t>
            </a:r>
            <a:r>
              <a:rPr lang="en-US" sz="2400" b="1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matches the columns by name</a:t>
            </a:r>
            <a:r>
              <a:rPr lang="en-US" sz="2400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2394" y="0"/>
            <a:ext cx="4481945" cy="1325563"/>
          </a:xfrm>
        </p:spPr>
        <p:txBody>
          <a:bodyPr/>
          <a:lstStyle/>
          <a:p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UNION Operator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76946" y="2203128"/>
            <a:ext cx="486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Displays all rows from both the tables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968379" y="3243708"/>
            <a:ext cx="7155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Removes duplicate records from the combined dataset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464959" y="4398272"/>
            <a:ext cx="16045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ea typeface="Times New Roman" panose="02020603050405020304" pitchFamily="18" charset="0"/>
                <a:cs typeface="Arial" panose="020B0604020202020204" pitchFamily="34" charset="0"/>
              </a:rPr>
              <a:t>keywords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4929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759069" y="70900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Create a payroll report for the Level I, II, and III Orion Star employees. 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The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orion.Staff</a:t>
            </a:r>
            <a:r>
              <a:rPr lang="en-US" altLang="en-US" sz="2800" dirty="0"/>
              <a:t> table contains the job title and salary information for all Orion Star employees.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Use the UNION set operator to combine the results from each query that calculates the total paid to </a:t>
            </a:r>
            <a:r>
              <a:rPr lang="en-US" altLang="en-US" sz="2800" b="1" dirty="0"/>
              <a:t>all</a:t>
            </a:r>
            <a:r>
              <a:rPr lang="en-US" altLang="en-US" sz="2800" dirty="0"/>
              <a:t> Level I, II, and III employees.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678731-5533-4B7A-B9C9-137CA52782E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429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 Monospace" panose="020B0609020202020204" pitchFamily="49" charset="0"/>
              <a:ea typeface="+mn-ea"/>
              <a:cs typeface="+mn-cs"/>
            </a:endParaRPr>
          </a:p>
        </p:txBody>
      </p:sp>
      <p:sp>
        <p:nvSpPr>
          <p:cNvPr id="103430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 Monospace" panose="020B0609020202020204" pitchFamily="49" charset="0"/>
              <a:ea typeface="+mn-ea"/>
              <a:cs typeface="+mn-cs"/>
            </a:endParaRPr>
          </a:p>
        </p:txBody>
      </p:sp>
      <p:sp>
        <p:nvSpPr>
          <p:cNvPr id="103431" name="Rectangle 6"/>
          <p:cNvSpPr>
            <a:spLocks noChangeArrowheads="1"/>
          </p:cNvSpPr>
          <p:nvPr/>
        </p:nvSpPr>
        <p:spPr bwMode="auto">
          <a:xfrm>
            <a:off x="2130669" y="4391027"/>
            <a:ext cx="7772400" cy="1965325"/>
          </a:xfrm>
          <a:prstGeom prst="rect">
            <a:avLst/>
          </a:prstGeom>
          <a:noFill/>
          <a:ln w="38100">
            <a:noFill/>
            <a:miter lim="800000"/>
            <a:headEnd type="none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8900" tIns="50800" rIns="889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 Payroll Report for Level I, II, and III Employees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_______________________________________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</a:b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    Total Paid to ALL Level I Staff        1,234,567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</a:b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    Total Paid to ALL Level II Staff      1,456,789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</a:b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</a:rPr>
              <a:t>    Total Paid to ALL Level III Staff    2,123,456</a:t>
            </a:r>
          </a:p>
        </p:txBody>
      </p:sp>
    </p:spTree>
    <p:extLst>
      <p:ext uri="{BB962C8B-B14F-4D97-AF65-F5344CB8AC3E}">
        <p14:creationId xmlns:p14="http://schemas.microsoft.com/office/powerpoint/2010/main" val="274697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033791" y="0"/>
            <a:ext cx="4124417" cy="735704"/>
          </a:xfrm>
        </p:spPr>
        <p:txBody>
          <a:bodyPr/>
          <a:lstStyle/>
          <a:p>
            <a:pPr eaLnBrk="1" hangingPunct="1"/>
            <a:r>
              <a:rPr lang="en-US" altLang="en-US" dirty="0"/>
              <a:t>The UNION Operator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9778BB-1A7F-468A-B2CD-6028341BF92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9245" y="616492"/>
            <a:ext cx="107735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proc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sql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'Total Paid to ALL Level I Staff'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sum(Salary) format=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comma12.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	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orion.Staff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	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where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scan(Job_Title,-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 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)=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'I'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union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'Total Paid to ALL Level II Staff'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sum(Salary) format=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comma12.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	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orion.Staff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	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where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scan(Job_Title,-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 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)=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'II'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union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select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'Total Paid to ALL Level III Staff'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    sum(Salary) format=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comma12.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from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orion.Staff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	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where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 scan(Job_Title,-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,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  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)=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'III'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quit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  <a:ea typeface="+mn-ea"/>
                <a:cs typeface="+mn-cs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9740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 txBox="1">
            <a:spLocks/>
          </p:cNvSpPr>
          <p:nvPr/>
        </p:nvSpPr>
        <p:spPr>
          <a:xfrm>
            <a:off x="3572394" y="0"/>
            <a:ext cx="4481945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UNION Operator</a:t>
            </a:r>
            <a:endParaRPr lang="en-US" b="1" dirty="0">
              <a:latin typeface="+mn-lt"/>
            </a:endParaRP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360803" y="1045166"/>
            <a:ext cx="2905125" cy="5608638"/>
            <a:chOff x="6197600" y="1066800"/>
            <a:chExt cx="2904840" cy="5608638"/>
          </a:xfrm>
        </p:grpSpPr>
        <p:sp>
          <p:nvSpPr>
            <p:cNvPr id="4" name="Text Box 46"/>
            <p:cNvSpPr txBox="1">
              <a:spLocks noChangeArrowheads="1"/>
            </p:cNvSpPr>
            <p:nvPr/>
          </p:nvSpPr>
          <p:spPr bwMode="auto">
            <a:xfrm>
              <a:off x="6629400" y="1066800"/>
              <a:ext cx="736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UNION</a:t>
              </a:r>
            </a:p>
          </p:txBody>
        </p:sp>
        <p:sp>
          <p:nvSpPr>
            <p:cNvPr id="5" name="AutoShape 47"/>
            <p:cNvSpPr>
              <a:spLocks noChangeArrowheads="1"/>
            </p:cNvSpPr>
            <p:nvPr/>
          </p:nvSpPr>
          <p:spPr bwMode="auto">
            <a:xfrm>
              <a:off x="6394450" y="1635125"/>
              <a:ext cx="1204913" cy="808038"/>
            </a:xfrm>
            <a:prstGeom prst="flowChartDecision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CORR</a:t>
              </a:r>
            </a:p>
          </p:txBody>
        </p:sp>
        <p:sp>
          <p:nvSpPr>
            <p:cNvPr id="6" name="AutoShape 49"/>
            <p:cNvSpPr>
              <a:spLocks noChangeArrowheads="1"/>
            </p:cNvSpPr>
            <p:nvPr/>
          </p:nvSpPr>
          <p:spPr bwMode="auto">
            <a:xfrm>
              <a:off x="6410325" y="4241800"/>
              <a:ext cx="1174750" cy="790575"/>
            </a:xfrm>
            <a:prstGeom prst="flowChartDecision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ALL</a:t>
              </a:r>
            </a:p>
          </p:txBody>
        </p:sp>
        <p:sp>
          <p:nvSpPr>
            <p:cNvPr id="7" name="Rectangle 50"/>
            <p:cNvSpPr>
              <a:spLocks noChangeArrowheads="1"/>
            </p:cNvSpPr>
            <p:nvPr/>
          </p:nvSpPr>
          <p:spPr bwMode="auto">
            <a:xfrm>
              <a:off x="6197600" y="5416550"/>
              <a:ext cx="1600200" cy="790575"/>
            </a:xfrm>
            <a:prstGeom prst="rect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Remove</a:t>
              </a:r>
              <a:b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</a:b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duplicate rows.</a:t>
              </a:r>
            </a:p>
          </p:txBody>
        </p:sp>
        <p:cxnSp>
          <p:nvCxnSpPr>
            <p:cNvPr id="8" name="AutoShape 52"/>
            <p:cNvCxnSpPr>
              <a:cxnSpLocks noChangeShapeType="1"/>
              <a:stCxn id="5" idx="2"/>
              <a:endCxn id="21" idx="0"/>
            </p:cNvCxnSpPr>
            <p:nvPr/>
          </p:nvCxnSpPr>
          <p:spPr bwMode="auto">
            <a:xfrm>
              <a:off x="6997700" y="2455863"/>
              <a:ext cx="0" cy="554037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53"/>
            <p:cNvSpPr txBox="1">
              <a:spLocks noChangeArrowheads="1"/>
            </p:cNvSpPr>
            <p:nvPr/>
          </p:nvSpPr>
          <p:spPr bwMode="auto">
            <a:xfrm>
              <a:off x="6437313" y="2441575"/>
              <a:ext cx="476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No</a:t>
              </a:r>
            </a:p>
          </p:txBody>
        </p:sp>
        <p:cxnSp>
          <p:nvCxnSpPr>
            <p:cNvPr id="10" name="AutoShape 54"/>
            <p:cNvCxnSpPr>
              <a:cxnSpLocks noChangeShapeType="1"/>
              <a:stCxn id="5" idx="3"/>
              <a:endCxn id="22" idx="0"/>
            </p:cNvCxnSpPr>
            <p:nvPr/>
          </p:nvCxnSpPr>
          <p:spPr bwMode="auto">
            <a:xfrm>
              <a:off x="7599362" y="2039144"/>
              <a:ext cx="800609" cy="241000"/>
            </a:xfrm>
            <a:prstGeom prst="bentConnector2">
              <a:avLst/>
            </a:prstGeom>
            <a:noFill/>
            <a:ln w="25400">
              <a:solidFill>
                <a:sysClr val="windowText" lastClr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56"/>
            <p:cNvSpPr txBox="1">
              <a:spLocks noChangeArrowheads="1"/>
            </p:cNvSpPr>
            <p:nvPr/>
          </p:nvSpPr>
          <p:spPr bwMode="auto">
            <a:xfrm>
              <a:off x="7634288" y="1701800"/>
              <a:ext cx="577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Yes</a:t>
              </a:r>
            </a:p>
          </p:txBody>
        </p:sp>
        <p:cxnSp>
          <p:nvCxnSpPr>
            <p:cNvPr id="12" name="AutoShape 57"/>
            <p:cNvCxnSpPr>
              <a:cxnSpLocks noChangeShapeType="1"/>
              <a:stCxn id="21" idx="2"/>
              <a:endCxn id="6" idx="0"/>
            </p:cNvCxnSpPr>
            <p:nvPr/>
          </p:nvCxnSpPr>
          <p:spPr bwMode="auto">
            <a:xfrm>
              <a:off x="6997700" y="3794125"/>
              <a:ext cx="0" cy="434975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58"/>
            <p:cNvCxnSpPr>
              <a:cxnSpLocks noChangeShapeType="1"/>
              <a:stCxn id="6" idx="2"/>
              <a:endCxn id="7" idx="0"/>
            </p:cNvCxnSpPr>
            <p:nvPr/>
          </p:nvCxnSpPr>
          <p:spPr bwMode="auto">
            <a:xfrm>
              <a:off x="6997700" y="5045075"/>
              <a:ext cx="0" cy="358775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59"/>
            <p:cNvSpPr txBox="1">
              <a:spLocks noChangeArrowheads="1"/>
            </p:cNvSpPr>
            <p:nvPr/>
          </p:nvSpPr>
          <p:spPr bwMode="auto">
            <a:xfrm>
              <a:off x="6794500" y="6400800"/>
              <a:ext cx="4064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End</a:t>
              </a:r>
            </a:p>
          </p:txBody>
        </p:sp>
        <p:cxnSp>
          <p:nvCxnSpPr>
            <p:cNvPr id="15" name="AutoShape 60"/>
            <p:cNvCxnSpPr>
              <a:cxnSpLocks noChangeShapeType="1"/>
              <a:stCxn id="7" idx="2"/>
              <a:endCxn id="14" idx="0"/>
            </p:cNvCxnSpPr>
            <p:nvPr/>
          </p:nvCxnSpPr>
          <p:spPr bwMode="auto">
            <a:xfrm rot="5400000">
              <a:off x="6900863" y="6303962"/>
              <a:ext cx="193675" cy="1588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61"/>
            <p:cNvCxnSpPr>
              <a:cxnSpLocks noChangeShapeType="1"/>
              <a:stCxn id="6" idx="3"/>
            </p:cNvCxnSpPr>
            <p:nvPr/>
          </p:nvCxnSpPr>
          <p:spPr bwMode="auto">
            <a:xfrm flipH="1">
              <a:off x="7045325" y="4637088"/>
              <a:ext cx="552450" cy="1655762"/>
            </a:xfrm>
            <a:prstGeom prst="bentConnector3">
              <a:avLst>
                <a:gd name="adj1" fmla="val -124139"/>
              </a:avLst>
            </a:prstGeom>
            <a:noFill/>
            <a:ln w="25400">
              <a:solidFill>
                <a:sysClr val="windowText" lastClr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63"/>
            <p:cNvSpPr txBox="1">
              <a:spLocks noChangeArrowheads="1"/>
            </p:cNvSpPr>
            <p:nvPr/>
          </p:nvSpPr>
          <p:spPr bwMode="auto">
            <a:xfrm>
              <a:off x="8371626" y="5329238"/>
              <a:ext cx="37634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18" name="Line 64"/>
            <p:cNvSpPr>
              <a:spLocks noChangeShapeType="1"/>
            </p:cNvSpPr>
            <p:nvPr/>
          </p:nvSpPr>
          <p:spPr bwMode="auto">
            <a:xfrm>
              <a:off x="6997700" y="1357313"/>
              <a:ext cx="0" cy="273050"/>
            </a:xfrm>
            <a:prstGeom prst="line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9" name="Text Box 65"/>
            <p:cNvSpPr txBox="1">
              <a:spLocks noChangeArrowheads="1"/>
            </p:cNvSpPr>
            <p:nvPr/>
          </p:nvSpPr>
          <p:spPr bwMode="auto">
            <a:xfrm>
              <a:off x="6516688" y="4953000"/>
              <a:ext cx="476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No</a:t>
              </a:r>
            </a:p>
          </p:txBody>
        </p:sp>
        <p:sp>
          <p:nvSpPr>
            <p:cNvPr id="20" name="Line 69"/>
            <p:cNvSpPr>
              <a:spLocks noChangeShapeType="1"/>
            </p:cNvSpPr>
            <p:nvPr/>
          </p:nvSpPr>
          <p:spPr bwMode="auto">
            <a:xfrm flipH="1">
              <a:off x="6983413" y="2731395"/>
              <a:ext cx="712787" cy="0"/>
            </a:xfrm>
            <a:prstGeom prst="line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21" name="AutoShape 48"/>
            <p:cNvSpPr>
              <a:spLocks noChangeArrowheads="1"/>
            </p:cNvSpPr>
            <p:nvPr/>
          </p:nvSpPr>
          <p:spPr bwMode="auto">
            <a:xfrm>
              <a:off x="6327775" y="3022600"/>
              <a:ext cx="1339850" cy="758825"/>
            </a:xfrm>
            <a:prstGeom prst="flowChartProcess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lIns="9144" tIns="91440" rIns="9144" bIns="9144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Concatenate</a:t>
              </a:r>
              <a:b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</a:b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tables.</a:t>
              </a: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7697503" y="2280144"/>
              <a:ext cx="1404937" cy="941388"/>
            </a:xfrm>
            <a:prstGeom prst="rect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Remove nonmatching</a:t>
              </a:r>
              <a:b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</a:b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columns.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814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 txBox="1">
            <a:spLocks/>
          </p:cNvSpPr>
          <p:nvPr/>
        </p:nvSpPr>
        <p:spPr>
          <a:xfrm>
            <a:off x="3572394" y="0"/>
            <a:ext cx="4481945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Arial" panose="020B0604020202020204" pitchFamily="34" charset="0"/>
              </a:rPr>
              <a:t>UNION Operator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360803" y="1045166"/>
            <a:ext cx="2905125" cy="5608638"/>
            <a:chOff x="6197600" y="1066800"/>
            <a:chExt cx="2904840" cy="5608638"/>
          </a:xfrm>
        </p:grpSpPr>
        <p:sp>
          <p:nvSpPr>
            <p:cNvPr id="4" name="Text Box 46"/>
            <p:cNvSpPr txBox="1">
              <a:spLocks noChangeArrowheads="1"/>
            </p:cNvSpPr>
            <p:nvPr/>
          </p:nvSpPr>
          <p:spPr bwMode="auto">
            <a:xfrm>
              <a:off x="6629400" y="1066800"/>
              <a:ext cx="736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UNION</a:t>
              </a:r>
            </a:p>
          </p:txBody>
        </p:sp>
        <p:sp>
          <p:nvSpPr>
            <p:cNvPr id="5" name="AutoShape 47"/>
            <p:cNvSpPr>
              <a:spLocks noChangeArrowheads="1"/>
            </p:cNvSpPr>
            <p:nvPr/>
          </p:nvSpPr>
          <p:spPr bwMode="auto">
            <a:xfrm>
              <a:off x="6394450" y="1635125"/>
              <a:ext cx="1204913" cy="808038"/>
            </a:xfrm>
            <a:prstGeom prst="flowChartDecision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CORR</a:t>
              </a:r>
            </a:p>
          </p:txBody>
        </p:sp>
        <p:sp>
          <p:nvSpPr>
            <p:cNvPr id="6" name="AutoShape 49"/>
            <p:cNvSpPr>
              <a:spLocks noChangeArrowheads="1"/>
            </p:cNvSpPr>
            <p:nvPr/>
          </p:nvSpPr>
          <p:spPr bwMode="auto">
            <a:xfrm>
              <a:off x="6410325" y="4241800"/>
              <a:ext cx="1174750" cy="790575"/>
            </a:xfrm>
            <a:prstGeom prst="flowChartDecision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ALL</a:t>
              </a:r>
            </a:p>
          </p:txBody>
        </p:sp>
        <p:sp>
          <p:nvSpPr>
            <p:cNvPr id="7" name="Rectangle 50"/>
            <p:cNvSpPr>
              <a:spLocks noChangeArrowheads="1"/>
            </p:cNvSpPr>
            <p:nvPr/>
          </p:nvSpPr>
          <p:spPr bwMode="auto">
            <a:xfrm>
              <a:off x="6197600" y="5416550"/>
              <a:ext cx="1600200" cy="790575"/>
            </a:xfrm>
            <a:prstGeom prst="rect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Remove</a:t>
              </a:r>
              <a:b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</a:b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duplicate rows.</a:t>
              </a:r>
            </a:p>
          </p:txBody>
        </p:sp>
        <p:cxnSp>
          <p:nvCxnSpPr>
            <p:cNvPr id="8" name="AutoShape 52"/>
            <p:cNvCxnSpPr>
              <a:cxnSpLocks noChangeShapeType="1"/>
              <a:stCxn id="5" idx="2"/>
              <a:endCxn id="21" idx="0"/>
            </p:cNvCxnSpPr>
            <p:nvPr/>
          </p:nvCxnSpPr>
          <p:spPr bwMode="auto">
            <a:xfrm>
              <a:off x="6997700" y="2455863"/>
              <a:ext cx="0" cy="554037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53"/>
            <p:cNvSpPr txBox="1">
              <a:spLocks noChangeArrowheads="1"/>
            </p:cNvSpPr>
            <p:nvPr/>
          </p:nvSpPr>
          <p:spPr bwMode="auto">
            <a:xfrm>
              <a:off x="6437313" y="2441575"/>
              <a:ext cx="476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</a:t>
              </a:r>
            </a:p>
          </p:txBody>
        </p:sp>
        <p:cxnSp>
          <p:nvCxnSpPr>
            <p:cNvPr id="10" name="AutoShape 54"/>
            <p:cNvCxnSpPr>
              <a:cxnSpLocks noChangeShapeType="1"/>
              <a:stCxn id="5" idx="3"/>
              <a:endCxn id="22" idx="0"/>
            </p:cNvCxnSpPr>
            <p:nvPr/>
          </p:nvCxnSpPr>
          <p:spPr bwMode="auto">
            <a:xfrm>
              <a:off x="7599362" y="2039144"/>
              <a:ext cx="800609" cy="241000"/>
            </a:xfrm>
            <a:prstGeom prst="bentConnector2">
              <a:avLst/>
            </a:prstGeom>
            <a:noFill/>
            <a:ln w="25400">
              <a:solidFill>
                <a:sysClr val="windowText" lastClr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56"/>
            <p:cNvSpPr txBox="1">
              <a:spLocks noChangeArrowheads="1"/>
            </p:cNvSpPr>
            <p:nvPr/>
          </p:nvSpPr>
          <p:spPr bwMode="auto">
            <a:xfrm>
              <a:off x="7634288" y="1701800"/>
              <a:ext cx="577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Yes</a:t>
              </a:r>
            </a:p>
          </p:txBody>
        </p:sp>
        <p:cxnSp>
          <p:nvCxnSpPr>
            <p:cNvPr id="12" name="AutoShape 57"/>
            <p:cNvCxnSpPr>
              <a:cxnSpLocks noChangeShapeType="1"/>
              <a:stCxn id="21" idx="2"/>
              <a:endCxn id="6" idx="0"/>
            </p:cNvCxnSpPr>
            <p:nvPr/>
          </p:nvCxnSpPr>
          <p:spPr bwMode="auto">
            <a:xfrm>
              <a:off x="6997700" y="3794125"/>
              <a:ext cx="0" cy="434975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58"/>
            <p:cNvCxnSpPr>
              <a:cxnSpLocks noChangeShapeType="1"/>
              <a:stCxn id="6" idx="2"/>
              <a:endCxn id="7" idx="0"/>
            </p:cNvCxnSpPr>
            <p:nvPr/>
          </p:nvCxnSpPr>
          <p:spPr bwMode="auto">
            <a:xfrm>
              <a:off x="6997700" y="5045075"/>
              <a:ext cx="0" cy="358775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59"/>
            <p:cNvSpPr txBox="1">
              <a:spLocks noChangeArrowheads="1"/>
            </p:cNvSpPr>
            <p:nvPr/>
          </p:nvSpPr>
          <p:spPr bwMode="auto">
            <a:xfrm>
              <a:off x="6794500" y="6400800"/>
              <a:ext cx="4064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End</a:t>
              </a:r>
            </a:p>
          </p:txBody>
        </p:sp>
        <p:cxnSp>
          <p:nvCxnSpPr>
            <p:cNvPr id="15" name="AutoShape 60"/>
            <p:cNvCxnSpPr>
              <a:cxnSpLocks noChangeShapeType="1"/>
              <a:stCxn id="7" idx="2"/>
              <a:endCxn id="14" idx="0"/>
            </p:cNvCxnSpPr>
            <p:nvPr/>
          </p:nvCxnSpPr>
          <p:spPr bwMode="auto">
            <a:xfrm rot="5400000">
              <a:off x="6900863" y="6303962"/>
              <a:ext cx="193675" cy="1588"/>
            </a:xfrm>
            <a:prstGeom prst="straightConnector1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61"/>
            <p:cNvCxnSpPr>
              <a:cxnSpLocks noChangeShapeType="1"/>
              <a:stCxn id="6" idx="3"/>
            </p:cNvCxnSpPr>
            <p:nvPr/>
          </p:nvCxnSpPr>
          <p:spPr bwMode="auto">
            <a:xfrm flipH="1">
              <a:off x="7045325" y="4637088"/>
              <a:ext cx="552450" cy="1655762"/>
            </a:xfrm>
            <a:prstGeom prst="bentConnector3">
              <a:avLst>
                <a:gd name="adj1" fmla="val -124139"/>
              </a:avLst>
            </a:prstGeom>
            <a:noFill/>
            <a:ln w="25400">
              <a:solidFill>
                <a:sysClr val="windowText" lastClr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63"/>
            <p:cNvSpPr txBox="1">
              <a:spLocks noChangeArrowheads="1"/>
            </p:cNvSpPr>
            <p:nvPr/>
          </p:nvSpPr>
          <p:spPr bwMode="auto">
            <a:xfrm>
              <a:off x="8371626" y="5329238"/>
              <a:ext cx="37634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Yes</a:t>
              </a:r>
            </a:p>
          </p:txBody>
        </p:sp>
        <p:sp>
          <p:nvSpPr>
            <p:cNvPr id="18" name="Line 64"/>
            <p:cNvSpPr>
              <a:spLocks noChangeShapeType="1"/>
            </p:cNvSpPr>
            <p:nvPr/>
          </p:nvSpPr>
          <p:spPr bwMode="auto">
            <a:xfrm>
              <a:off x="6997700" y="1357313"/>
              <a:ext cx="0" cy="273050"/>
            </a:xfrm>
            <a:prstGeom prst="line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65"/>
            <p:cNvSpPr txBox="1">
              <a:spLocks noChangeArrowheads="1"/>
            </p:cNvSpPr>
            <p:nvPr/>
          </p:nvSpPr>
          <p:spPr bwMode="auto">
            <a:xfrm>
              <a:off x="6516688" y="4953000"/>
              <a:ext cx="476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</a:t>
              </a:r>
            </a:p>
          </p:txBody>
        </p:sp>
        <p:sp>
          <p:nvSpPr>
            <p:cNvPr id="20" name="Line 69"/>
            <p:cNvSpPr>
              <a:spLocks noChangeShapeType="1"/>
            </p:cNvSpPr>
            <p:nvPr/>
          </p:nvSpPr>
          <p:spPr bwMode="auto">
            <a:xfrm flipH="1">
              <a:off x="6983413" y="2731395"/>
              <a:ext cx="712787" cy="0"/>
            </a:xfrm>
            <a:prstGeom prst="line">
              <a:avLst/>
            </a:prstGeom>
            <a:noFill/>
            <a:ln w="25400">
              <a:solidFill>
                <a:sysClr val="windowText" lastClr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1" name="AutoShape 48"/>
            <p:cNvSpPr>
              <a:spLocks noChangeArrowheads="1"/>
            </p:cNvSpPr>
            <p:nvPr/>
          </p:nvSpPr>
          <p:spPr bwMode="auto">
            <a:xfrm>
              <a:off x="6327775" y="3022600"/>
              <a:ext cx="1339850" cy="758825"/>
            </a:xfrm>
            <a:prstGeom prst="flowChartProcess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none" lIns="9144" tIns="91440" rIns="9144" bIns="9144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Concatenate</a:t>
              </a:r>
              <a:b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</a:b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tables.</a:t>
              </a:r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7697503" y="2280144"/>
              <a:ext cx="1404937" cy="941388"/>
            </a:xfrm>
            <a:prstGeom prst="rect">
              <a:avLst/>
            </a:prstGeom>
            <a:solidFill>
              <a:srgbClr val="ED7D31"/>
            </a:solidFill>
            <a:ln w="2540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Remove nonmatching</a:t>
              </a:r>
              <a:b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</a:b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columns.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713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6007" y="335846"/>
            <a:ext cx="88779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=i) t2(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=(z=w));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13453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done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_n_=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"t1"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=t1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"t2"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=t2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773" y="937807"/>
            <a:ext cx="571500" cy="3114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1132" y="98543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99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5602" y="1316902"/>
            <a:ext cx="35840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/*union*/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8465" y="1000125"/>
            <a:ext cx="682321" cy="40233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1773" y="937807"/>
            <a:ext cx="571500" cy="3114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1132" y="98543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666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5600" y="1755339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/*reverse order of union*/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173" y="1225987"/>
            <a:ext cx="571500" cy="3114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7532" y="1273612"/>
            <a:ext cx="609600" cy="3067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9775" y="1776412"/>
            <a:ext cx="55245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98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690063"/>
            <a:ext cx="4851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/*create a table from union*/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tot1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=tot1;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673" y="1225987"/>
            <a:ext cx="571500" cy="3114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3032" y="1273612"/>
            <a:ext cx="609600" cy="3067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299" y="1273612"/>
            <a:ext cx="904875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77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800" y="1362839"/>
            <a:ext cx="335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/*the 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 option*/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50" y="1954649"/>
            <a:ext cx="266700" cy="1657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3673" y="1225987"/>
            <a:ext cx="571500" cy="31146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3032" y="1273612"/>
            <a:ext cx="6096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10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1765" y="1602939"/>
            <a:ext cx="38289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/*the all option*/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700" y="914400"/>
            <a:ext cx="542925" cy="4876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873" y="1308101"/>
            <a:ext cx="571500" cy="31722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2232" y="1356606"/>
            <a:ext cx="609600" cy="312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161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747" y="1666715"/>
            <a:ext cx="36684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/*both </a:t>
            </a:r>
            <a:r>
              <a:rPr lang="en-US" sz="20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 and all*/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237" y="833437"/>
            <a:ext cx="314325" cy="4886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873" y="1308101"/>
            <a:ext cx="571500" cy="31722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2232" y="1356606"/>
            <a:ext cx="609600" cy="312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7954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d1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342</Words>
  <Application>Microsoft Office PowerPoint</Application>
  <PresentationFormat>Widescreen</PresentationFormat>
  <Paragraphs>151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Bookman Old Style</vt:lpstr>
      <vt:lpstr>Calibri</vt:lpstr>
      <vt:lpstr>Calibri Light</vt:lpstr>
      <vt:lpstr>Courier New</vt:lpstr>
      <vt:lpstr>Lucida Console</vt:lpstr>
      <vt:lpstr>SAS Monospace</vt:lpstr>
      <vt:lpstr>Times New Roman</vt:lpstr>
      <vt:lpstr>Office Theme</vt:lpstr>
      <vt:lpstr>1_Office Theme</vt:lpstr>
      <vt:lpstr>UNION Operator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UNION Operator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8</cp:revision>
  <dcterms:created xsi:type="dcterms:W3CDTF">2017-01-25T15:56:47Z</dcterms:created>
  <dcterms:modified xsi:type="dcterms:W3CDTF">2017-01-30T16:11:19Z</dcterms:modified>
</cp:coreProperties>
</file>