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79" r:id="rId3"/>
    <p:sldId id="280" r:id="rId4"/>
    <p:sldId id="281" r:id="rId5"/>
    <p:sldId id="283" r:id="rId6"/>
    <p:sldId id="282" r:id="rId7"/>
    <p:sldId id="259" r:id="rId8"/>
    <p:sldId id="263" r:id="rId9"/>
    <p:sldId id="272" r:id="rId10"/>
    <p:sldId id="273" r:id="rId11"/>
    <p:sldId id="264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7" end="12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28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2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54BB99-D1C5-4EF3-8CB9-1DFCF58FF9C7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1042D4-9392-481E-B47B-876084EA1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201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ADCE9C3-33E3-4B13-932E-37FF15F31FE0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7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149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7E93392-C035-406F-8961-32F1FE8CB3FE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8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There are no data sets that contain specific job titles for the Admin employees. Therefore, there is a step in the s106d14 program that creates the four WORK tables that are needed for this example.</a:t>
            </a:r>
          </a:p>
        </p:txBody>
      </p:sp>
    </p:spTree>
    <p:extLst>
      <p:ext uri="{BB962C8B-B14F-4D97-AF65-F5344CB8AC3E}">
        <p14:creationId xmlns:p14="http://schemas.microsoft.com/office/powerpoint/2010/main" val="3072220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02E3C94-4DA7-4469-93B0-4973750A2A51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11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64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There are no data sets that contain specific job titles for the Admin employees. Therefore, there is a step in the s106d14 program that creates the four WORK tables that are needed for this example.</a:t>
            </a:r>
          </a:p>
        </p:txBody>
      </p:sp>
    </p:spTree>
    <p:extLst>
      <p:ext uri="{BB962C8B-B14F-4D97-AF65-F5344CB8AC3E}">
        <p14:creationId xmlns:p14="http://schemas.microsoft.com/office/powerpoint/2010/main" val="4237525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655AD93-C7CA-4AA2-9DBB-74661A02896A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12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69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Use the techniques discussed in the "Additional PROC SQL Features" chapter to benchmark different techniques.</a:t>
            </a:r>
          </a:p>
        </p:txBody>
      </p:sp>
    </p:spTree>
    <p:extLst>
      <p:ext uri="{BB962C8B-B14F-4D97-AF65-F5344CB8AC3E}">
        <p14:creationId xmlns:p14="http://schemas.microsoft.com/office/powerpoint/2010/main" val="987266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F4387-0B5A-4E3A-8EF2-A82046C4C0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A5D7B-EBB1-4D51-B544-2A266238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506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F4387-0B5A-4E3A-8EF2-A82046C4C0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A5D7B-EBB1-4D51-B544-2A266238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33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F4387-0B5A-4E3A-8EF2-A82046C4C0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A5D7B-EBB1-4D51-B544-2A266238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31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11277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071563"/>
            <a:ext cx="10464800" cy="42672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D0D726-B11D-49AA-ADD9-B3012F11460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251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F4387-0B5A-4E3A-8EF2-A82046C4C0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A5D7B-EBB1-4D51-B544-2A266238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29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F4387-0B5A-4E3A-8EF2-A82046C4C0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A5D7B-EBB1-4D51-B544-2A266238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856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F4387-0B5A-4E3A-8EF2-A82046C4C0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A5D7B-EBB1-4D51-B544-2A266238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27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F4387-0B5A-4E3A-8EF2-A82046C4C0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A5D7B-EBB1-4D51-B544-2A266238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272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F4387-0B5A-4E3A-8EF2-A82046C4C0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A5D7B-EBB1-4D51-B544-2A266238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15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F4387-0B5A-4E3A-8EF2-A82046C4C0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A5D7B-EBB1-4D51-B544-2A266238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869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F4387-0B5A-4E3A-8EF2-A82046C4C0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A5D7B-EBB1-4D51-B544-2A266238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199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F4387-0B5A-4E3A-8EF2-A82046C4C0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A5D7B-EBB1-4D51-B544-2A266238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612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F4387-0B5A-4E3A-8EF2-A82046C4C0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A5D7B-EBB1-4D51-B544-2A266238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196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D4BDDAE-889E-42B3-B1A3-D3D6E762523E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1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1619" name="Module Title"/>
          <p:cNvSpPr>
            <a:spLocks noChangeArrowheads="1"/>
          </p:cNvSpPr>
          <p:nvPr/>
        </p:nvSpPr>
        <p:spPr bwMode="auto">
          <a:xfrm>
            <a:off x="2433638" y="660400"/>
            <a:ext cx="8234362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ts val="39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3600" i="0" u="none" strike="noStrike" cap="none" normalizeH="0" baseline="0" dirty="0">
                <a:ln>
                  <a:noFill/>
                </a:ln>
                <a:solidFill>
                  <a:srgbClr val="000066"/>
                </a:solidFill>
                <a:latin typeface="Arial Narrow" pitchFamily="34" charset="0"/>
              </a:rPr>
              <a:t>The OUTER UNION Operator</a:t>
            </a:r>
            <a:endParaRPr lang="en-US" altLang="en-US" sz="3600" dirty="0">
              <a:solidFill>
                <a:srgbClr val="000066"/>
              </a:solidFill>
              <a:latin typeface="Arial Narrow" panose="020B0606020202030204" pitchFamily="34" charset="0"/>
            </a:endParaRPr>
          </a:p>
        </p:txBody>
      </p:sp>
      <p:sp>
        <p:nvSpPr>
          <p:cNvPr id="111631" name="MO Picture" hidden="1"/>
          <p:cNvSpPr>
            <a:spLocks noChangeArrowheads="1"/>
          </p:cNvSpPr>
          <p:nvPr/>
        </p:nvSpPr>
        <p:spPr bwMode="auto">
          <a:xfrm>
            <a:off x="1524000" y="0"/>
            <a:ext cx="0" cy="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 type="none" w="med" len="lg"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093177" y="1309688"/>
            <a:ext cx="10486292" cy="103450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lvl="1" indent="0">
              <a:buFont typeface="Arial" panose="020B0604020202020204" pitchFamily="34" charset="0"/>
              <a:buNone/>
            </a:pPr>
            <a:r>
              <a:rPr lang="en-US" altLang="en-US" sz="2800" dirty="0"/>
              <a:t>All rows from both result sets, unique as well as non-unique, are selected.</a:t>
            </a:r>
          </a:p>
          <a:p>
            <a:pPr marL="114300" lvl="1" indent="0">
              <a:buFont typeface="Arial" panose="020B0604020202020204" pitchFamily="34" charset="0"/>
              <a:buNone/>
            </a:pPr>
            <a:endParaRPr lang="en-US" altLang="en-US" sz="2800" dirty="0"/>
          </a:p>
          <a:p>
            <a:pPr marL="114300" lvl="1" indent="0">
              <a:buFont typeface="Arial" panose="020B0604020202020204" pitchFamily="34" charset="0"/>
              <a:buNone/>
            </a:pPr>
            <a:r>
              <a:rPr lang="en-US" altLang="en-US" sz="2800" b="1" dirty="0"/>
              <a:t>Columns are not overlaid</a:t>
            </a:r>
            <a:r>
              <a:rPr lang="en-US" altLang="en-US" sz="2800" dirty="0"/>
              <a:t>.</a:t>
            </a:r>
          </a:p>
        </p:txBody>
      </p: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5335835" y="3454400"/>
            <a:ext cx="3429000" cy="3267075"/>
            <a:chOff x="3096" y="1554"/>
            <a:chExt cx="2160" cy="2058"/>
          </a:xfrm>
        </p:grpSpPr>
        <p:sp>
          <p:nvSpPr>
            <p:cNvPr id="7" name="Line 18"/>
            <p:cNvSpPr>
              <a:spLocks noChangeShapeType="1"/>
            </p:cNvSpPr>
            <p:nvPr/>
          </p:nvSpPr>
          <p:spPr bwMode="auto">
            <a:xfrm flipH="1">
              <a:off x="4176" y="1920"/>
              <a:ext cx="0" cy="13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8" name="Oval 19"/>
            <p:cNvSpPr>
              <a:spLocks noChangeAspect="1" noChangeArrowheads="1"/>
            </p:cNvSpPr>
            <p:nvPr/>
          </p:nvSpPr>
          <p:spPr bwMode="auto">
            <a:xfrm rot="5400000">
              <a:off x="4248" y="2604"/>
              <a:ext cx="1008" cy="1008"/>
            </a:xfrm>
            <a:prstGeom prst="ellipse">
              <a:avLst/>
            </a:prstGeom>
            <a:solidFill>
              <a:srgbClr val="99CCFF">
                <a:alpha val="79999"/>
              </a:srgbClr>
            </a:solidFill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9" name="Oval 20"/>
            <p:cNvSpPr>
              <a:spLocks noChangeAspect="1" noChangeArrowheads="1"/>
            </p:cNvSpPr>
            <p:nvPr/>
          </p:nvSpPr>
          <p:spPr bwMode="auto">
            <a:xfrm rot="5400000">
              <a:off x="3096" y="1554"/>
              <a:ext cx="1008" cy="1008"/>
            </a:xfrm>
            <a:prstGeom prst="ellipse">
              <a:avLst/>
            </a:prstGeom>
            <a:solidFill>
              <a:schemeClr val="folHlink">
                <a:alpha val="79999"/>
              </a:schemeClr>
            </a:solidFill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611665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447" y="0"/>
            <a:ext cx="9585960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This is, I think, a bit more tedious in SQL </a:t>
            </a:r>
          </a:p>
        </p:txBody>
      </p:sp>
      <p:sp>
        <p:nvSpPr>
          <p:cNvPr id="3" name="Rectangle 2"/>
          <p:cNvSpPr/>
          <p:nvPr/>
        </p:nvSpPr>
        <p:spPr>
          <a:xfrm>
            <a:off x="1" y="2142936"/>
            <a:ext cx="1219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admin_i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,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Salary,scan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(Job_Title,-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' '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level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orion.staff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contains 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'Secretary'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or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contains 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'Office A'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calculated level=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"I"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244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876300" y="1"/>
            <a:ext cx="10515600" cy="729762"/>
          </a:xfrm>
        </p:spPr>
        <p:txBody>
          <a:bodyPr/>
          <a:lstStyle/>
          <a:p>
            <a:pPr eaLnBrk="1" hangingPunct="1"/>
            <a:r>
              <a:rPr lang="en-US" altLang="en-US" dirty="0"/>
              <a:t>The OUTER UNION Operator with CORR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6A33F39-70D1-44B1-961E-8A7F67D8A140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11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8793" name="Rectangle 16"/>
          <p:cNvSpPr>
            <a:spLocks noChangeArrowheads="1"/>
          </p:cNvSpPr>
          <p:nvPr/>
        </p:nvSpPr>
        <p:spPr bwMode="auto">
          <a:xfrm>
            <a:off x="2209800" y="1066800"/>
            <a:ext cx="7848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Monotype Sorts" panose="05010101010101010101" pitchFamily="2" charset="2"/>
              <a:buNone/>
            </a:pPr>
            <a:r>
              <a:rPr lang="en-US" altLang="en-US" dirty="0">
                <a:solidFill>
                  <a:srgbClr val="000000"/>
                </a:solidFill>
              </a:rPr>
              <a:t>The OUTER UNION operator with the CORR keyword</a:t>
            </a:r>
          </a:p>
        </p:txBody>
      </p:sp>
      <p:sp>
        <p:nvSpPr>
          <p:cNvPr id="2" name="Rectangle 1"/>
          <p:cNvSpPr/>
          <p:nvPr/>
        </p:nvSpPr>
        <p:spPr>
          <a:xfrm>
            <a:off x="876300" y="1782396"/>
            <a:ext cx="1020200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work.Admin_I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union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corr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work.Admin_II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union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corr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work.Admin_III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union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corr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work.Admin_IV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31045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1389184" y="0"/>
            <a:ext cx="9211408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SQL Set Operators versus the DATA Step</a:t>
            </a:r>
          </a:p>
        </p:txBody>
      </p:sp>
      <p:sp>
        <p:nvSpPr>
          <p:cNvPr id="5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D276E73-FD0D-4E3D-BADD-76D8454EEE3D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12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17981" name="Group 2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651651"/>
              </p:ext>
            </p:extLst>
          </p:nvPr>
        </p:nvGraphicFramePr>
        <p:xfrm>
          <a:off x="1600200" y="987425"/>
          <a:ext cx="8382000" cy="50673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9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Key Points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0" marB="889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SQL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0" marB="889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DATA Step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0" marB="8890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42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Number of tables processed simultaneously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0" marB="889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Limited to two tables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0" marB="889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Not limited by </a:t>
                      </a:r>
                      <a:b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SAS; limited only </a:t>
                      </a:r>
                      <a:b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by system resources.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0" marB="889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85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Column handling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0" marB="889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Depends on the SET operator and keywords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0" marB="889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All columns from all data sets are included </a:t>
                      </a:r>
                      <a:b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in output data set(s), unless specified using data set options or program logic.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0" marB="8890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85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Duplicate row handling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0" marB="889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Depends on the SET operator and keywords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0" marB="889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All rows are output unless specified using data set options or program logic.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0" marB="8890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0942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66007" y="335846"/>
            <a:ext cx="887799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l-PL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t1(</a:t>
            </a:r>
            <a:r>
              <a:rPr lang="pl-PL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=i) t2(</a:t>
            </a:r>
            <a:r>
              <a:rPr lang="pl-PL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=i </a:t>
            </a:r>
            <a:r>
              <a:rPr lang="pl-PL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rename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=(z=w));</a:t>
            </a:r>
          </a:p>
          <a:p>
            <a:pPr lvl="0"/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13453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lvl="0"/>
            <a:r>
              <a:rPr lang="pl-PL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i= </a:t>
            </a:r>
            <a:r>
              <a:rPr lang="pl-PL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x=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z=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t1;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t2;</a:t>
            </a:r>
          </a:p>
          <a:p>
            <a:pPr lvl="0"/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pl-PL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i= </a:t>
            </a:r>
            <a:r>
              <a:rPr lang="pl-PL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4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6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x=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z=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t1;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x=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z=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t2;</a:t>
            </a:r>
          </a:p>
          <a:p>
            <a:pPr lvl="0"/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t1;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t1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=done;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done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t2;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t2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=done;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_n_=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endParaRPr lang="en-US" sz="1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0"/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"t1"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=t1 </a:t>
            </a:r>
            <a:r>
              <a:rPr lang="en-US" sz="1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noobs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sz="1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"t2"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=t2 </a:t>
            </a:r>
            <a:r>
              <a:rPr lang="en-US" sz="1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noobs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sz="1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1200" dirty="0">
              <a:solidFill>
                <a:prstClr val="black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1773" y="937807"/>
            <a:ext cx="571500" cy="31146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1132" y="985432"/>
            <a:ext cx="60960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928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1872" y="1604135"/>
            <a:ext cx="273359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/*outer union*/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t1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outer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union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t2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438" y="737883"/>
            <a:ext cx="971550" cy="4895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1773" y="937807"/>
            <a:ext cx="571500" cy="31146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51132" y="985432"/>
            <a:ext cx="60960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546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6488" y="1723519"/>
            <a:ext cx="400950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/*outer union </a:t>
            </a:r>
            <a:r>
              <a:rPr lang="en-US" sz="200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corr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*/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t1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outer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union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corr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t2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5475" y="995362"/>
            <a:ext cx="781050" cy="48672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1773" y="937807"/>
            <a:ext cx="571500" cy="31146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51132" y="985432"/>
            <a:ext cx="60960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241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6889" y="1522288"/>
            <a:ext cx="706858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tot;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t1 t2;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"Data step with set statement results"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tot;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5521" y="742544"/>
            <a:ext cx="3324225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668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43792" y="2168987"/>
            <a:ext cx="8039793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The ALL Option is not allowed</a:t>
            </a:r>
          </a:p>
        </p:txBody>
      </p:sp>
    </p:spTree>
    <p:extLst>
      <p:ext uri="{BB962C8B-B14F-4D97-AF65-F5344CB8AC3E}">
        <p14:creationId xmlns:p14="http://schemas.microsoft.com/office/powerpoint/2010/main" val="1953951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Rectangle 12"/>
          <p:cNvSpPr>
            <a:spLocks noGrp="1" noChangeArrowheads="1"/>
          </p:cNvSpPr>
          <p:nvPr>
            <p:ph idx="1"/>
          </p:nvPr>
        </p:nvSpPr>
        <p:spPr>
          <a:xfrm>
            <a:off x="490451" y="1071564"/>
            <a:ext cx="9567949" cy="5481637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Write a query to display the </a:t>
            </a:r>
            <a:r>
              <a:rPr lang="en-US" altLang="en-US" b="1" dirty="0"/>
              <a:t>employee ID numbers</a:t>
            </a:r>
            <a:r>
              <a:rPr lang="en-US" altLang="en-US" dirty="0"/>
              <a:t>,</a:t>
            </a:r>
            <a:br>
              <a:rPr lang="en-US" altLang="en-US" dirty="0"/>
            </a:br>
            <a:r>
              <a:rPr lang="en-US" altLang="en-US" b="1" dirty="0"/>
              <a:t>job titles</a:t>
            </a:r>
            <a:r>
              <a:rPr lang="en-US" altLang="en-US" dirty="0"/>
              <a:t>, and </a:t>
            </a:r>
            <a:r>
              <a:rPr lang="en-US" altLang="en-US" b="1" dirty="0"/>
              <a:t>salaries</a:t>
            </a:r>
            <a:r>
              <a:rPr lang="en-US" altLang="en-US" dirty="0"/>
              <a:t> for all </a:t>
            </a:r>
            <a:r>
              <a:rPr lang="en-US" altLang="en-US" b="1" dirty="0"/>
              <a:t>Administrative staff</a:t>
            </a:r>
            <a:r>
              <a:rPr lang="en-US" altLang="en-US" dirty="0"/>
              <a:t>. </a:t>
            </a:r>
          </a:p>
          <a:p>
            <a:pPr marL="0" indent="0" eaLnBrk="1" hangingPunct="1">
              <a:buNone/>
            </a:pPr>
            <a:r>
              <a:rPr lang="en-US" altLang="en-US" dirty="0"/>
              <a:t>The data is in four separate data sets with identical structures. </a:t>
            </a:r>
          </a:p>
          <a:p>
            <a:pPr marL="0" indent="0" eaLnBrk="1" hangingPunct="1">
              <a:buNone/>
            </a:pPr>
            <a:endParaRPr lang="en-US" alt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B071264-68F8-4372-A17F-AF5C1ABA4799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7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3669" name="Rectangle 9"/>
          <p:cNvSpPr>
            <a:spLocks noChangeArrowheads="1"/>
          </p:cNvSpPr>
          <p:nvPr/>
        </p:nvSpPr>
        <p:spPr bwMode="auto">
          <a:xfrm>
            <a:off x="2209800" y="2209801"/>
            <a:ext cx="7848600" cy="323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70000"/>
              <a:buFont typeface="Wingdings" panose="05000000000000000000" pitchFamily="2" charset="2"/>
              <a:buNone/>
            </a:pPr>
            <a:endParaRPr lang="en-US" altLang="en-US" sz="2800" b="1" noProof="1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113670" name="Rectangle 10"/>
          <p:cNvSpPr>
            <a:spLocks noChangeArrowheads="1"/>
          </p:cNvSpPr>
          <p:nvPr/>
        </p:nvSpPr>
        <p:spPr bwMode="auto">
          <a:xfrm>
            <a:off x="2209800" y="1066800"/>
            <a:ext cx="78486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155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3" name="Rectangle 12"/>
          <p:cNvSpPr>
            <a:spLocks noGrp="1" noChangeArrowheads="1"/>
          </p:cNvSpPr>
          <p:nvPr>
            <p:ph idx="1"/>
          </p:nvPr>
        </p:nvSpPr>
        <p:spPr>
          <a:xfrm>
            <a:off x="2051539" y="2173288"/>
            <a:ext cx="7848600" cy="293504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The data is in four separate data sets </a:t>
            </a:r>
            <a:br>
              <a:rPr lang="en-US" altLang="en-US" dirty="0"/>
            </a:br>
            <a:r>
              <a:rPr lang="en-US" altLang="en-US" dirty="0"/>
              <a:t>with identical structures:</a:t>
            </a:r>
          </a:p>
          <a:p>
            <a:pPr marL="457200" lvl="1" indent="0" eaLnBrk="1" hangingPunct="1">
              <a:buNone/>
            </a:pPr>
            <a:r>
              <a:rPr lang="en-US" altLang="en-US" sz="2800" b="1" dirty="0" err="1">
                <a:latin typeface="Courier New" panose="02070309020205020404" pitchFamily="49" charset="0"/>
              </a:rPr>
              <a:t>work.Admin_I</a:t>
            </a:r>
            <a:endParaRPr lang="en-US" altLang="en-US" sz="2800" b="1" dirty="0">
              <a:latin typeface="Courier New" panose="02070309020205020404" pitchFamily="49" charset="0"/>
            </a:endParaRPr>
          </a:p>
          <a:p>
            <a:pPr marL="457200" lvl="1" indent="0" eaLnBrk="1" hangingPunct="1">
              <a:buNone/>
            </a:pPr>
            <a:r>
              <a:rPr lang="en-US" altLang="en-US" sz="2800" b="1" dirty="0" err="1">
                <a:latin typeface="Courier New" panose="02070309020205020404" pitchFamily="49" charset="0"/>
              </a:rPr>
              <a:t>work.Admin_II</a:t>
            </a:r>
            <a:endParaRPr lang="en-US" altLang="en-US" sz="2800" b="1" dirty="0">
              <a:latin typeface="Courier New" panose="02070309020205020404" pitchFamily="49" charset="0"/>
            </a:endParaRPr>
          </a:p>
          <a:p>
            <a:pPr marL="457200" lvl="1" indent="0" eaLnBrk="1" hangingPunct="1">
              <a:buNone/>
            </a:pPr>
            <a:r>
              <a:rPr lang="en-US" altLang="en-US" sz="2800" b="1" dirty="0" err="1">
                <a:latin typeface="Courier New" panose="02070309020205020404" pitchFamily="49" charset="0"/>
              </a:rPr>
              <a:t>work.Admin_III</a:t>
            </a:r>
            <a:endParaRPr lang="en-US" altLang="en-US" b="1" dirty="0">
              <a:latin typeface="Courier New" panose="02070309020205020404" pitchFamily="49" charset="0"/>
            </a:endParaRPr>
          </a:p>
          <a:p>
            <a:pPr marL="457200" lvl="1" indent="0" eaLnBrk="1" hangingPunct="1">
              <a:buNone/>
            </a:pPr>
            <a:r>
              <a:rPr lang="en-US" altLang="en-US" sz="2800" b="1" dirty="0" err="1">
                <a:latin typeface="Courier New" panose="02070309020205020404" pitchFamily="49" charset="0"/>
              </a:rPr>
              <a:t>work.Admin_IV</a:t>
            </a:r>
            <a:endParaRPr lang="en-US" altLang="en-US" sz="2800" b="1" noProof="1">
              <a:latin typeface="Courier New" panose="020703090202050204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4B5827F-352A-44E2-940A-1F8DD5DB25EB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8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7765" name="Rectangle 9"/>
          <p:cNvSpPr>
            <a:spLocks noChangeArrowheads="1"/>
          </p:cNvSpPr>
          <p:nvPr/>
        </p:nvSpPr>
        <p:spPr bwMode="auto">
          <a:xfrm>
            <a:off x="2209800" y="2173288"/>
            <a:ext cx="7848600" cy="323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70000"/>
              <a:buFont typeface="Wingdings" panose="05000000000000000000" pitchFamily="2" charset="2"/>
              <a:buNone/>
            </a:pPr>
            <a:endParaRPr lang="en-US" altLang="en-US" sz="2800" b="1" noProof="1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117766" name="Rectangle 10"/>
          <p:cNvSpPr>
            <a:spLocks noChangeArrowheads="1"/>
          </p:cNvSpPr>
          <p:nvPr/>
        </p:nvSpPr>
        <p:spPr bwMode="auto">
          <a:xfrm>
            <a:off x="2209800" y="1066800"/>
            <a:ext cx="78486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3238" y="245036"/>
            <a:ext cx="11447585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en-US" sz="2800" dirty="0">
                <a:solidFill>
                  <a:prstClr val="black"/>
                </a:solidFill>
              </a:rPr>
              <a:t>Write a query to display the employee ID numbers, job titles, and salaries for all Administrative staff. </a:t>
            </a:r>
          </a:p>
        </p:txBody>
      </p:sp>
    </p:spTree>
    <p:extLst>
      <p:ext uri="{BB962C8B-B14F-4D97-AF65-F5344CB8AC3E}">
        <p14:creationId xmlns:p14="http://schemas.microsoft.com/office/powerpoint/2010/main" val="2164271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7393" y="2230713"/>
            <a:ext cx="1180806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work.Admin_I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work.Admin_II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work.Admin_III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work.Admin_IV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orion.staff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contains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'Secretary'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or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      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contains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'Office A'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level=scan(Job_Title,-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 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level =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'I'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work.Admin_I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else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level=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'II'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work.Admin_II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else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level=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'III'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work.Admin_III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else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Admin_IV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level;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03331" y="0"/>
            <a:ext cx="5712069" cy="1325563"/>
          </a:xfrm>
        </p:spPr>
        <p:txBody>
          <a:bodyPr/>
          <a:lstStyle/>
          <a:p>
            <a:r>
              <a:rPr lang="en-US" dirty="0"/>
              <a:t>Create Admin datasets</a:t>
            </a:r>
          </a:p>
        </p:txBody>
      </p:sp>
    </p:spTree>
    <p:extLst>
      <p:ext uri="{BB962C8B-B14F-4D97-AF65-F5344CB8AC3E}">
        <p14:creationId xmlns:p14="http://schemas.microsoft.com/office/powerpoint/2010/main" val="8576272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Organizer"/>
  <p:tag name="SECTIONCOUNT" val="5"/>
  <p:tag name="SHAPETABLE" val="Group 8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</TotalTime>
  <Words>563</Words>
  <Application>Microsoft Office PowerPoint</Application>
  <PresentationFormat>Widescreen</PresentationFormat>
  <Paragraphs>131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Arial Narrow</vt:lpstr>
      <vt:lpstr>Calibri</vt:lpstr>
      <vt:lpstr>Calibri Light</vt:lpstr>
      <vt:lpstr>Courier New</vt:lpstr>
      <vt:lpstr>Lucida Console</vt:lpstr>
      <vt:lpstr>Monotype Sorts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ALL Option is not allowed</vt:lpstr>
      <vt:lpstr>PowerPoint Presentation</vt:lpstr>
      <vt:lpstr>PowerPoint Presentation</vt:lpstr>
      <vt:lpstr>Create Admin datasets</vt:lpstr>
      <vt:lpstr>This is, I think, a bit more tedious in SQL </vt:lpstr>
      <vt:lpstr>The OUTER UNION Operator with CORR</vt:lpstr>
      <vt:lpstr>SQL Set Operators versus the DATA Step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23</cp:revision>
  <dcterms:created xsi:type="dcterms:W3CDTF">2014-12-22T20:21:23Z</dcterms:created>
  <dcterms:modified xsi:type="dcterms:W3CDTF">2017-01-30T17:25:03Z</dcterms:modified>
</cp:coreProperties>
</file>