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3" r:id="rId4"/>
    <p:sldId id="264" r:id="rId5"/>
    <p:sldId id="266" r:id="rId6"/>
    <p:sldId id="275" r:id="rId7"/>
    <p:sldId id="277" r:id="rId8"/>
    <p:sldId id="28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99DA0-E526-427D-A1EB-D6DF71625731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3B75D3-06D6-450B-A83E-4EC21F323A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0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5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5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62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11277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071563"/>
            <a:ext cx="10464800" cy="4267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70C79F-F3AE-4E28-B9B1-789E323319AB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895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3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2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5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39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2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5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D10D2-9146-4248-B452-D6D41666B9BF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BDC2D-63F3-4422-A701-DF5ED775EB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2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C8BF351-DD76-42A1-8B90-14F1059D634F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Module Title"/>
          <p:cNvSpPr>
            <a:spLocks noChangeArrowheads="1"/>
          </p:cNvSpPr>
          <p:nvPr/>
        </p:nvSpPr>
        <p:spPr bwMode="auto">
          <a:xfrm>
            <a:off x="1866290" y="3043114"/>
            <a:ext cx="8320697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latin typeface="+mn-lt"/>
              </a:rPr>
              <a:t>Setting SQL Procedure Options</a:t>
            </a:r>
          </a:p>
        </p:txBody>
      </p:sp>
      <p:sp>
        <p:nvSpPr>
          <p:cNvPr id="16397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579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754924" y="347298"/>
            <a:ext cx="6116515" cy="42618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Controlling Processing 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499614" y="1433697"/>
            <a:ext cx="11189677" cy="4262437"/>
          </a:xfrm>
        </p:spPr>
        <p:txBody>
          <a:bodyPr>
            <a:noAutofit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PROC SQL </a:t>
            </a:r>
            <a:r>
              <a:rPr lang="en-US" altLang="en-US" b="1" dirty="0"/>
              <a:t>options</a:t>
            </a:r>
            <a:r>
              <a:rPr lang="en-US" altLang="en-US" dirty="0"/>
              <a:t> give you finer control over your SQL processes: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Syntax checking without executing your code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Expanding SQL statements to their fully-qualified values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Restricting the number of rows processed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Providing system utilization statistics for query tuning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29F5F3-2DA9-4AD5-8D83-FCD171C1443F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03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5931" y="-27780"/>
            <a:ext cx="10515600" cy="792712"/>
          </a:xfrm>
        </p:spPr>
        <p:txBody>
          <a:bodyPr/>
          <a:lstStyle/>
          <a:p>
            <a:r>
              <a:rPr lang="en-US" altLang="en-US" dirty="0"/>
              <a:t>Controlling Processing, Selected options</a:t>
            </a:r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BC99FC-B299-4292-AB83-8D5066710032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472" name="Group 2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96840"/>
              </p:ext>
            </p:extLst>
          </p:nvPr>
        </p:nvGraphicFramePr>
        <p:xfrm>
          <a:off x="1651977" y="1297782"/>
          <a:ext cx="7772400" cy="43688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Option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Effect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INOBS=n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sets a limit of n rows from each source table that contributes to a query.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OUTOBS=n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restricts the number of rows that a query outputs (displays or writes to a table).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NOSTIMER|STIMER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controls whether or not PROC SQL writes resource utilization statistics to the SAS log.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550" name="Text Box 233"/>
          <p:cNvSpPr txBox="1">
            <a:spLocks noChangeArrowheads="1"/>
          </p:cNvSpPr>
          <p:nvPr/>
        </p:nvSpPr>
        <p:spPr bwMode="auto">
          <a:xfrm>
            <a:off x="9093201" y="6464300"/>
            <a:ext cx="14890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srgbClr val="000000"/>
                </a:solidFill>
              </a:rPr>
              <a:t>continued...</a:t>
            </a:r>
          </a:p>
        </p:txBody>
      </p:sp>
    </p:spTree>
    <p:extLst>
      <p:ext uri="{BB962C8B-B14F-4D97-AF65-F5344CB8AC3E}">
        <p14:creationId xmlns:p14="http://schemas.microsoft.com/office/powerpoint/2010/main" val="2488692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31" name="Group 1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304848179"/>
              </p:ext>
            </p:extLst>
          </p:nvPr>
        </p:nvGraphicFramePr>
        <p:xfrm>
          <a:off x="2197100" y="1146175"/>
          <a:ext cx="7785100" cy="3759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8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Option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Effect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PRINT|NOPRINT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controls whether the results of a SELECT statement are displayed in the OUTPUT window. 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NONUMBER|NUMBER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controls whether the row number is displayed as the first column in query output.  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NODOUBLE|DOUBLE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controls whether the report is double-spaced.</a:t>
                      </a:r>
                      <a:endParaRPr kumimoji="0" 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00" marB="8890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920FEC-24F7-4D70-A28C-2703B1D60A4C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73" name="Text Box 164"/>
          <p:cNvSpPr txBox="1">
            <a:spLocks noChangeArrowheads="1"/>
          </p:cNvSpPr>
          <p:nvPr/>
        </p:nvSpPr>
        <p:spPr bwMode="auto">
          <a:xfrm>
            <a:off x="9093201" y="6464300"/>
            <a:ext cx="14890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srgbClr val="000000"/>
                </a:solidFill>
              </a:rPr>
              <a:t>continued...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5931" y="-27780"/>
            <a:ext cx="10515600" cy="792712"/>
          </a:xfrm>
        </p:spPr>
        <p:txBody>
          <a:bodyPr/>
          <a:lstStyle/>
          <a:p>
            <a:r>
              <a:rPr lang="en-US" altLang="en-US" dirty="0"/>
              <a:t>Controlling Processing, Selected options</a:t>
            </a:r>
          </a:p>
        </p:txBody>
      </p:sp>
    </p:spTree>
    <p:extLst>
      <p:ext uri="{BB962C8B-B14F-4D97-AF65-F5344CB8AC3E}">
        <p14:creationId xmlns:p14="http://schemas.microsoft.com/office/powerpoint/2010/main" val="77890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Use the RESET statement to add or change PROC SQL options without re-invoking the procedure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A53A034-F147-4AEF-9E10-3BD3362E680E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5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700464" y="3006726"/>
            <a:ext cx="2806700" cy="738664"/>
          </a:xfrm>
          <a:prstGeom prst="rect">
            <a:avLst/>
          </a:prstGeom>
          <a:noFill/>
          <a:ln w="28575">
            <a:noFill/>
            <a:miter lim="800000"/>
            <a:headEnd type="none" w="med" len="lg"/>
            <a:tailEnd type="none" w="med" len="lg"/>
          </a:ln>
          <a:effectLst/>
        </p:spPr>
        <p:txBody>
          <a:bodyPr lIns="88900" tIns="152400" rIns="88900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RESET</a:t>
            </a:r>
            <a:r>
              <a:rPr lang="en-US" sz="28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cs typeface="Arial" panose="020B0604020202020204" pitchFamily="34" charset="0"/>
              </a:rPr>
              <a:t>option(s)</a:t>
            </a:r>
            <a:r>
              <a:rPr lang="en-US" sz="2800" b="1" dirty="0">
                <a:solidFill>
                  <a:srgbClr val="000000"/>
                </a:solidFill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65052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en-US" dirty="0"/>
              <a:t>Controlling Processing, Read ten rows from </a:t>
            </a:r>
            <a:r>
              <a:rPr lang="en-US" altLang="en-US" b="1" dirty="0" err="1">
                <a:latin typeface="Courier New" panose="02070309020205020404" pitchFamily="49" charset="0"/>
              </a:rPr>
              <a:t>orion.Price_List</a:t>
            </a:r>
            <a:endParaRPr lang="en-US" altLang="en-US" dirty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AEEB255-5199-4A7C-8E5A-1EC94E4047FC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6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4719" y="1712415"/>
            <a:ext cx="108057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inobs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orion.Price_List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 - INOBS=10"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Unit_Cost_Price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format=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comma8.2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Unit_Sales_Price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format=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comma8.2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Unit_Sales_Price-Unit_Cost_Price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Margin format=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comma8.2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orion.Price_List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3807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15108" y="242644"/>
            <a:ext cx="10515600" cy="640250"/>
          </a:xfrm>
        </p:spPr>
        <p:txBody>
          <a:bodyPr>
            <a:normAutofit fontScale="90000"/>
          </a:bodyPr>
          <a:lstStyle/>
          <a:p>
            <a:r>
              <a:rPr lang="en-US" altLang="en-US" b="1" dirty="0">
                <a:latin typeface="+mn-lt"/>
              </a:rPr>
              <a:t>Controlling Processing. Join all rows, but limit output to the 10 most profitable customers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926B73-E5EF-49B7-849C-142F15E60725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7685" y="1782396"/>
            <a:ext cx="111046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"10 Most Profitable Customers"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sum(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Unit_Sales_Price-Unit_Cost_Price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Profit_2007 format=</a:t>
            </a:r>
            <a:r>
              <a:rPr lang="en-US" sz="2400" dirty="0">
                <a:solidFill>
                  <a:srgbClr val="008080"/>
                </a:solidFill>
                <a:latin typeface="Lucida Console" panose="020B0609040504020204" pitchFamily="49" charset="0"/>
              </a:rPr>
              <a:t>comma8.2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orion.Price_List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orion.Order_Fact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o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p.Product_ID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o.Product_id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year(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 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2007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Customer_ID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Profit_2007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734816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42925"/>
            <a:ext cx="1128053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number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"Top 10 Employee's 2007 Charitable Donations"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Sum(Qtr1,Qtr2, Qtr3,Qtr4)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Donation_Total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a,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orion.Employee_donations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d.Employee_ID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Donation_Total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reset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nonumber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outobs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9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"Top 9 Employee's 2007 Charitable Donations"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Sum(Qtr1,Qtr2, Qtr3,Qtr4)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Donation_Total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a,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orion.Employee_donations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a.Employee_ID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d.Employee_ID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	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order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Donation_Total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desc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Employee_Name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334899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4"/>
  <p:tag name="SHAPETABLE" val="Group 6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</TotalTime>
  <Words>408</Words>
  <Application>Microsoft Office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Lucida Console</vt:lpstr>
      <vt:lpstr>Monotype Sorts</vt:lpstr>
      <vt:lpstr>Times New Roman</vt:lpstr>
      <vt:lpstr>Office Theme</vt:lpstr>
      <vt:lpstr>PowerPoint Presentation</vt:lpstr>
      <vt:lpstr>Controlling Processing  </vt:lpstr>
      <vt:lpstr>Controlling Processing, Selected options</vt:lpstr>
      <vt:lpstr>Controlling Processing, Selected options</vt:lpstr>
      <vt:lpstr>Use the RESET statement to add or change PROC SQL options without re-invoking the procedure</vt:lpstr>
      <vt:lpstr>Controlling Processing, Read ten rows from orion.Price_List</vt:lpstr>
      <vt:lpstr>Controlling Processing. Join all rows, but limit output to the 10 most profitable customers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14</cp:revision>
  <dcterms:created xsi:type="dcterms:W3CDTF">2014-12-24T14:20:13Z</dcterms:created>
  <dcterms:modified xsi:type="dcterms:W3CDTF">2017-01-30T19:36:13Z</dcterms:modified>
</cp:coreProperties>
</file>