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9" r:id="rId3"/>
    <p:sldId id="260" r:id="rId4"/>
    <p:sldId id="283" r:id="rId5"/>
    <p:sldId id="262" r:id="rId6"/>
    <p:sldId id="263" r:id="rId7"/>
    <p:sldId id="264" r:id="rId8"/>
    <p:sldId id="278" r:id="rId9"/>
    <p:sldId id="266" r:id="rId10"/>
    <p:sldId id="268" r:id="rId11"/>
    <p:sldId id="270" r:id="rId12"/>
    <p:sldId id="272" r:id="rId13"/>
    <p:sldId id="284" r:id="rId14"/>
    <p:sldId id="277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9" end="15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B73E0-FD6E-439F-BFDD-BC4908A2FD0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B36A6-297B-4C20-BEEF-F377FF6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2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6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1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9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9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4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3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78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94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7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8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35D83-867F-4FB0-9261-E63F3B6EFBD4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32575-7880-4F39-981D-BA75C09A7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49C41D-B7E5-4A6E-8B32-5DCE803F739A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1" name="Module Title"/>
          <p:cNvSpPr>
            <a:spLocks noChangeArrowheads="1"/>
          </p:cNvSpPr>
          <p:nvPr/>
        </p:nvSpPr>
        <p:spPr bwMode="auto">
          <a:xfrm>
            <a:off x="1624746" y="2410070"/>
            <a:ext cx="8234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002060"/>
                </a:solidFill>
              </a:rPr>
              <a:t>Dictionary Tables and Views, obtain information about SAS files</a:t>
            </a:r>
          </a:p>
        </p:txBody>
      </p:sp>
      <p:sp>
        <p:nvSpPr>
          <p:cNvPr id="43021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3903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Exploring Dictionary Information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26BDF9-4ECE-4900-B395-760A825A4060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10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8" name="Text Box 7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54280" name="AutoShape 6"/>
          <p:cNvSpPr>
            <a:spLocks/>
          </p:cNvSpPr>
          <p:nvPr/>
        </p:nvSpPr>
        <p:spPr bwMode="auto">
          <a:xfrm>
            <a:off x="1489931" y="4898789"/>
            <a:ext cx="4084637" cy="1311275"/>
          </a:xfrm>
          <a:prstGeom prst="borderCallout1">
            <a:avLst>
              <a:gd name="adj1" fmla="val 48986"/>
              <a:gd name="adj2" fmla="val 100315"/>
              <a:gd name="adj3" fmla="val -76532"/>
              <a:gd name="adj4" fmla="val 121399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>Table names (</a:t>
            </a:r>
            <a:r>
              <a:rPr lang="en-US" altLang="en-US" sz="2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memnames</a:t>
            </a:r>
            <a:r>
              <a:rPr lang="en-US" altLang="en-US" dirty="0">
                <a:solidFill>
                  <a:srgbClr val="000000"/>
                </a:solidFill>
              </a:rPr>
              <a:t>) are also stored in uppercase in dictionary tables.</a:t>
            </a:r>
            <a:endParaRPr lang="en-US" altLang="en-US" sz="2000" b="1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66646" y="1690688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Name,Type,Length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'ORION'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'EMPLOYEE_ADDRESSES'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4446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2832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Using Dictionary Information, Which tables contain the </a:t>
            </a:r>
            <a:r>
              <a:rPr lang="en-US" altLang="en-US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dirty="0"/>
              <a:t> column?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711C7EC-AAEB-498C-BC26-F316F56C62EC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11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28" name="Line 12"/>
          <p:cNvSpPr>
            <a:spLocks noChangeShapeType="1"/>
          </p:cNvSpPr>
          <p:nvPr/>
        </p:nvSpPr>
        <p:spPr bwMode="auto">
          <a:xfrm flipV="1">
            <a:off x="4422530" y="3554413"/>
            <a:ext cx="25645" cy="75844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8900" tIns="88900" rIns="88900" bIns="8890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56329" name="Text Box 11"/>
          <p:cNvSpPr txBox="1">
            <a:spLocks noChangeArrowheads="1"/>
          </p:cNvSpPr>
          <p:nvPr/>
        </p:nvSpPr>
        <p:spPr bwMode="auto">
          <a:xfrm>
            <a:off x="1887416" y="4312855"/>
            <a:ext cx="7769225" cy="16764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Because different tables might use different cases</a:t>
            </a:r>
            <a:br>
              <a:rPr lang="en-US" altLang="en-US">
                <a:solidFill>
                  <a:srgbClr val="000000"/>
                </a:solidFill>
              </a:rPr>
            </a:br>
            <a:r>
              <a:rPr lang="en-US" altLang="en-US">
                <a:solidFill>
                  <a:srgbClr val="000000"/>
                </a:solidFill>
              </a:rPr>
              <a:t>for same-named columns, you can use the UPCASE</a:t>
            </a:r>
            <a:br>
              <a:rPr lang="en-US" altLang="en-US">
                <a:solidFill>
                  <a:srgbClr val="000000"/>
                </a:solidFill>
              </a:rPr>
            </a:br>
            <a:r>
              <a:rPr lang="en-US" altLang="en-US">
                <a:solidFill>
                  <a:srgbClr val="000000"/>
                </a:solidFill>
              </a:rPr>
              <a:t>function for comparisons, but this significantly degrades the performance of the query.</a:t>
            </a:r>
            <a:endParaRPr lang="en-US" altLang="en-US" sz="2000" b="1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87416" y="1637437"/>
            <a:ext cx="94663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name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'ORION'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(name)=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'EMPLOYEE_ID'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		</a:t>
            </a:r>
          </a:p>
        </p:txBody>
      </p:sp>
    </p:spTree>
    <p:extLst>
      <p:ext uri="{BB962C8B-B14F-4D97-AF65-F5344CB8AC3E}">
        <p14:creationId xmlns:p14="http://schemas.microsoft.com/office/powerpoint/2010/main" val="3198544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-16729"/>
            <a:ext cx="10515600" cy="900967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2"/>
                </a:solidFill>
              </a:rPr>
              <a:t>Dictionary Information in Other SAS Processes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068388"/>
            <a:ext cx="7848600" cy="5103812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dirty="0"/>
              <a:t>To use dictionary table metadata in other procedures or in a DATA step:</a:t>
            </a:r>
          </a:p>
          <a:p>
            <a:pPr marL="114300" lvl="1" indent="0" eaLnBrk="1" hangingPunct="1">
              <a:buNone/>
            </a:pPr>
            <a:r>
              <a:rPr lang="en-US" altLang="en-US" sz="2800" dirty="0"/>
              <a:t>use the SAS-provided views based on the dictionary tables in the </a:t>
            </a:r>
            <a:r>
              <a:rPr lang="en-US" altLang="en-US" sz="2800" dirty="0" err="1"/>
              <a:t>Sashelp</a:t>
            </a:r>
            <a:r>
              <a:rPr lang="en-US" altLang="en-US" sz="2800" dirty="0"/>
              <a:t> library </a:t>
            </a:r>
          </a:p>
          <a:p>
            <a:pPr marL="114300" lvl="1" indent="0" eaLnBrk="1" hangingPunct="1">
              <a:buNone/>
            </a:pPr>
            <a:r>
              <a:rPr lang="en-US" altLang="en-US" sz="2800" dirty="0"/>
              <a:t>create a PROC SQL view based on a dictionary table</a:t>
            </a:r>
          </a:p>
          <a:p>
            <a:pPr marL="0" indent="0" eaLnBrk="1" hangingPunct="1">
              <a:buNone/>
            </a:pPr>
            <a:r>
              <a:rPr lang="en-US" altLang="en-US" dirty="0"/>
              <a:t>Most of the </a:t>
            </a:r>
            <a:r>
              <a:rPr lang="en-US" altLang="en-US" dirty="0" err="1"/>
              <a:t>Sashelp</a:t>
            </a:r>
            <a:r>
              <a:rPr lang="en-US" altLang="en-US" dirty="0"/>
              <a:t> library metadata view names are similar to dictionary table names, but are shortened to eight characters or less. They begin with the letter </a:t>
            </a:r>
            <a:r>
              <a:rPr lang="en-US" altLang="en-US" b="1" dirty="0">
                <a:solidFill>
                  <a:schemeClr val="tx2"/>
                </a:solidFill>
                <a:latin typeface="Courier New" panose="02070309020205020404" pitchFamily="49" charset="0"/>
              </a:rPr>
              <a:t>v</a:t>
            </a:r>
            <a:r>
              <a:rPr lang="en-US" altLang="en-US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and do not end in </a:t>
            </a:r>
            <a:r>
              <a:rPr lang="en-US" altLang="en-US" b="1" dirty="0">
                <a:solidFill>
                  <a:schemeClr val="tx2"/>
                </a:solidFill>
                <a:latin typeface="Courier New" panose="02070309020205020404" pitchFamily="49" charset="0"/>
              </a:rPr>
              <a:t>s</a:t>
            </a:r>
            <a:r>
              <a:rPr lang="en-US" altLang="en-US" dirty="0"/>
              <a:t>. For example:</a:t>
            </a:r>
          </a:p>
          <a:p>
            <a:pPr marL="0" indent="0" algn="ctr" eaLnBrk="1" hangingPunct="1">
              <a:buNone/>
            </a:pPr>
            <a:r>
              <a:rPr lang="en-US" altLang="en-US" b="1" dirty="0" err="1">
                <a:latin typeface="Courier New" panose="02070309020205020404" pitchFamily="49" charset="0"/>
              </a:rPr>
              <a:t>dictionary.table</a:t>
            </a:r>
            <a:r>
              <a:rPr lang="en-US" altLang="en-US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s</a:t>
            </a:r>
            <a:r>
              <a:rPr lang="en-US" altLang="en-US" b="1" dirty="0">
                <a:latin typeface="Courier New" panose="02070309020205020404" pitchFamily="49" charset="0"/>
              </a:rPr>
              <a:t> = </a:t>
            </a:r>
            <a:r>
              <a:rPr lang="en-US" altLang="en-US" b="1" dirty="0" err="1">
                <a:latin typeface="Courier New" panose="02070309020205020404" pitchFamily="49" charset="0"/>
              </a:rPr>
              <a:t>sashelp.</a:t>
            </a:r>
            <a:r>
              <a:rPr lang="en-US" altLang="en-US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v</a:t>
            </a:r>
            <a:r>
              <a:rPr lang="en-US" altLang="en-US" b="1" dirty="0" err="1">
                <a:latin typeface="Courier New" panose="02070309020205020404" pitchFamily="49" charset="0"/>
              </a:rPr>
              <a:t>table</a:t>
            </a:r>
            <a:endParaRPr lang="en-US" altLang="en-US" b="1" dirty="0">
              <a:latin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A5A6CB1-55BD-43D1-87A1-D84C81CBA659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12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124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9091" y="2828836"/>
            <a:ext cx="94266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sashelp.vtable;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sashelp.vtable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"ORION"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6521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3238" y="2136339"/>
            <a:ext cx="110871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name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"FRAM"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(name) contains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91094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7249" y="2521059"/>
            <a:ext cx="1107281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, name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"FRAM"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   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(label) contains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chol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1896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7585"/>
            <a:ext cx="6951785" cy="808892"/>
          </a:xfrm>
        </p:spPr>
        <p:txBody>
          <a:bodyPr/>
          <a:lstStyle/>
          <a:p>
            <a:pPr eaLnBrk="1" hangingPunct="1"/>
            <a:r>
              <a:rPr lang="en-US" altLang="en-US" dirty="0"/>
              <a:t>Dictionary Tables: Overview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641838" y="1071563"/>
            <a:ext cx="9416562" cy="53022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Dictionary tables are </a:t>
            </a:r>
            <a:r>
              <a:rPr lang="en-US" altLang="en-US" b="1" dirty="0"/>
              <a:t>read-only</a:t>
            </a:r>
            <a:r>
              <a:rPr lang="en-US" altLang="en-US" dirty="0"/>
              <a:t> SAS views that contain session metadata, such as information about SAS libraries, data sets, and external files in use or available in the current SAS session.</a:t>
            </a:r>
          </a:p>
          <a:p>
            <a:pPr marL="114300" lvl="1" indent="0" eaLnBrk="1" hangingPunct="1">
              <a:buNone/>
            </a:pPr>
            <a:endParaRPr lang="en-US" altLang="en-US" dirty="0"/>
          </a:p>
          <a:p>
            <a:pPr marL="114300" lvl="1" indent="0" eaLnBrk="1" hangingPunct="1">
              <a:buNone/>
            </a:pPr>
            <a:r>
              <a:rPr lang="en-US" altLang="en-US" dirty="0"/>
              <a:t>Created at SAS session initialization</a:t>
            </a:r>
          </a:p>
          <a:p>
            <a:pPr marL="114300" lvl="1" indent="0" eaLnBrk="1" hangingPunct="1">
              <a:buNone/>
            </a:pPr>
            <a:r>
              <a:rPr lang="en-US" altLang="en-US" dirty="0"/>
              <a:t>Updated automatically by SAS</a:t>
            </a:r>
          </a:p>
          <a:p>
            <a:pPr marL="114300" lvl="1" indent="0" eaLnBrk="1" hangingPunct="1">
              <a:buNone/>
            </a:pPr>
            <a:r>
              <a:rPr lang="en-US" altLang="en-US" dirty="0"/>
              <a:t>Limited to </a:t>
            </a:r>
            <a:r>
              <a:rPr lang="en-US" altLang="en-US" b="1" dirty="0"/>
              <a:t>read-only</a:t>
            </a:r>
            <a:r>
              <a:rPr lang="en-US" altLang="en-US" dirty="0"/>
              <a:t> access.</a:t>
            </a:r>
          </a:p>
          <a:p>
            <a:pPr marL="0" indent="0" eaLnBrk="1" hangingPunct="1">
              <a:buNone/>
            </a:pPr>
            <a:endParaRPr lang="en-US" altLang="en-US" sz="1000" dirty="0"/>
          </a:p>
          <a:p>
            <a:pPr marL="0" indent="0" eaLnBrk="1" hangingPunct="1">
              <a:buNone/>
            </a:pPr>
            <a:r>
              <a:rPr lang="en-US" altLang="en-US" b="1" dirty="0"/>
              <a:t>You can query dictionary tables with PROC SQL.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F503B7-7565-4CAA-A910-51373B4E37A4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2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676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814146" y="0"/>
            <a:ext cx="6881446" cy="707537"/>
          </a:xfrm>
        </p:spPr>
        <p:txBody>
          <a:bodyPr/>
          <a:lstStyle/>
          <a:p>
            <a:pPr eaLnBrk="1" hangingPunct="1"/>
            <a:r>
              <a:rPr lang="en-US" altLang="en-US" dirty="0"/>
              <a:t>Dictionary Tables: Overview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615461" y="707537"/>
            <a:ext cx="10835054" cy="4351338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altLang="en-US" dirty="0"/>
              <a:t>The metadata available in dictionary tables includes information about :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SAS data sets and other SAS files available in </a:t>
            </a:r>
            <a:br>
              <a:rPr lang="en-US" altLang="en-US" sz="2800" dirty="0"/>
            </a:b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SAS libraries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Any allocated external files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SAS session metadata:</a:t>
            </a:r>
          </a:p>
          <a:p>
            <a:pPr marL="800100" lvl="2" indent="0" eaLnBrk="1" hangingPunct="1">
              <a:buNone/>
            </a:pPr>
            <a:r>
              <a:rPr lang="en-US" altLang="en-US" sz="2800" dirty="0"/>
              <a:t>System option names and settings</a:t>
            </a:r>
          </a:p>
          <a:p>
            <a:pPr marL="800100" lvl="2" indent="0" eaLnBrk="1" hangingPunct="1">
              <a:buNone/>
            </a:pPr>
            <a:r>
              <a:rPr lang="en-US" altLang="en-US" sz="2800" dirty="0"/>
              <a:t>Macro variable names and values</a:t>
            </a:r>
          </a:p>
          <a:p>
            <a:pPr marL="800100" lvl="2" indent="0" eaLnBrk="1" hangingPunct="1">
              <a:buNone/>
            </a:pPr>
            <a:r>
              <a:rPr lang="en-US" altLang="en-US" sz="2800" dirty="0"/>
              <a:t>Title text</a:t>
            </a:r>
          </a:p>
          <a:p>
            <a:pPr marL="800100" lvl="2" indent="0" eaLnBrk="1" hangingPunct="1">
              <a:buNone/>
            </a:pPr>
            <a:r>
              <a:rPr lang="en-US" altLang="en-US" sz="2800" dirty="0"/>
              <a:t>Footnote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2E6B34C-0EDC-46C4-8551-A2E258A5788D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78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31767" y="385860"/>
            <a:ext cx="86369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dictionary.dictionaries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dictionary.dictionaries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dictionary.dictionaries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dictionary.libnames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dictionary.libnames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dictionary.tables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dictionary.tables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"NH9"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66581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83058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Metadata about SAS Libraries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409700" y="1656008"/>
            <a:ext cx="7848600" cy="444585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DICTIONARY.LIBNAMES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ct val="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general information about SAS libraries</a:t>
            </a:r>
          </a:p>
          <a:p>
            <a:pPr marL="0" indent="0" eaLnBrk="1" hangingPunct="1"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DICTIONARY.MEMBERS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ct val="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general information about SAS library members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DICTIONARY.TABLES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ct val="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detailed information about tables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DICTIONARY.VIEWS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ct val="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detailed information about all data views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DICTIONARY.CATALOGS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ct val="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information about catalog entries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DICTIONARY.COLUMNS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ct val="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detailed information about all columns in all tables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6688BB-D0F8-45AD-9301-2AC9AA4E8A2B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5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8763001" y="6324601"/>
            <a:ext cx="1495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i="1">
                <a:solidFill>
                  <a:srgbClr val="000000"/>
                </a:solidFill>
              </a:rPr>
              <a:t>continued...</a:t>
            </a:r>
          </a:p>
        </p:txBody>
      </p:sp>
    </p:spTree>
    <p:extLst>
      <p:ext uri="{BB962C8B-B14F-4D97-AF65-F5344CB8AC3E}">
        <p14:creationId xmlns:p14="http://schemas.microsoft.com/office/powerpoint/2010/main" val="397442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29506" y="0"/>
            <a:ext cx="9316915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Metadata about Indexes and Constraints</a:t>
            </a:r>
            <a:endParaRPr lang="en-US" altLang="en-US" b="0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1269024" y="1555139"/>
            <a:ext cx="7848600" cy="4769462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DICTIONARY.INDEXES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ts val="30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indexes defined for tables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</a:rPr>
              <a:t>DICTIONARY.TABLE_CONSTRAINTS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ts val="300"/>
              </a:spcBef>
              <a:buNone/>
            </a:pPr>
            <a:r>
              <a:rPr lang="en-US" altLang="en-US" dirty="0"/>
              <a:t>integrity constraints in all tables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</a:rPr>
              <a:t>DICTIONARY.CHECK_CONSTRAINTS</a:t>
            </a:r>
          </a:p>
          <a:p>
            <a:pPr marL="230188" lvl="2" indent="0" eaLnBrk="1" hangingPunct="1">
              <a:spcBef>
                <a:spcPts val="300"/>
              </a:spcBef>
              <a:buNone/>
            </a:pPr>
            <a:r>
              <a:rPr lang="en-US" altLang="en-US" dirty="0"/>
              <a:t>check constraints in all tables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</a:rPr>
              <a:t>DICTIONARY.REFERENTIAL_CONSTRAINTS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ts val="300"/>
              </a:spcBef>
              <a:buNone/>
            </a:pPr>
            <a:r>
              <a:rPr lang="en-US" altLang="en-US" dirty="0"/>
              <a:t>referential constraints in all tables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</a:rPr>
              <a:t>DICTIONARY.CONSTRAINT_COLUMN_USAGE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ts val="300"/>
              </a:spcBef>
              <a:buNone/>
            </a:pPr>
            <a:r>
              <a:rPr lang="en-US" altLang="en-US" dirty="0"/>
              <a:t>columns that are referenced by integrity constraints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</a:rPr>
              <a:t>DICTIONARY.CONSTRAINT_TABLE_USAGE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30188" lvl="2" indent="0" eaLnBrk="1" hangingPunct="1">
              <a:spcBef>
                <a:spcPts val="300"/>
              </a:spcBef>
              <a:buNone/>
            </a:pPr>
            <a:r>
              <a:rPr lang="en-US" altLang="en-US" dirty="0"/>
              <a:t> tables that use integrity constraints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DDD83D0-DCEB-4738-A885-C2243EE126CC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6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7" name="Text Box 4"/>
          <p:cNvSpPr txBox="1">
            <a:spLocks noChangeArrowheads="1"/>
          </p:cNvSpPr>
          <p:nvPr/>
        </p:nvSpPr>
        <p:spPr bwMode="auto">
          <a:xfrm>
            <a:off x="8763001" y="6324601"/>
            <a:ext cx="1495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i="1">
                <a:solidFill>
                  <a:srgbClr val="000000"/>
                </a:solidFill>
              </a:rPr>
              <a:t>continued...</a:t>
            </a:r>
          </a:p>
        </p:txBody>
      </p:sp>
    </p:spTree>
    <p:extLst>
      <p:ext uri="{BB962C8B-B14F-4D97-AF65-F5344CB8AC3E}">
        <p14:creationId xmlns:p14="http://schemas.microsoft.com/office/powerpoint/2010/main" val="110190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Metadata about the SAS Session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101969" y="1924419"/>
            <a:ext cx="7848600" cy="3614736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</a:rPr>
              <a:t>DICTIONARY.</a:t>
            </a: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MACROS</a:t>
            </a:r>
          </a:p>
          <a:p>
            <a:pPr marL="228600" lvl="2" indent="0" eaLnBrk="1" hangingPunct="1">
              <a:spcBef>
                <a:spcPts val="30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macro</a:t>
            </a:r>
            <a:r>
              <a:rPr lang="en-US" altLang="en-US" dirty="0"/>
              <a:t> variables names and values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</a:rPr>
              <a:t>DICTIONARY.</a:t>
            </a: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OPTIONS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28600" lvl="2" indent="0" eaLnBrk="1" hangingPunct="1">
              <a:spcBef>
                <a:spcPts val="30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current settings of SAS system options 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</a:rPr>
              <a:t>DICTIONARY.</a:t>
            </a: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TITLES</a:t>
            </a:r>
            <a:endParaRPr lang="en-US" altLang="en-US" dirty="0">
              <a:solidFill>
                <a:srgbClr val="80008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228600" lvl="2" indent="0" eaLnBrk="1" hangingPunct="1">
              <a:spcBef>
                <a:spcPts val="30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text currently assigned to titles and footnotes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altLang="en-US" sz="2800" b="1" dirty="0">
                <a:solidFill>
                  <a:srgbClr val="80008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DICTIONARY.EXTFILES</a:t>
            </a:r>
            <a:r>
              <a:rPr lang="en-US" altLang="en-US" dirty="0"/>
              <a:t>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228600" lvl="2" indent="0" eaLnBrk="1" hangingPunct="1">
              <a:spcBef>
                <a:spcPts val="300"/>
              </a:spcBef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currently assigned </a:t>
            </a:r>
            <a:r>
              <a:rPr lang="en-US" altLang="en-US" dirty="0" err="1">
                <a:cs typeface="Times New Roman" panose="02020603050405020304" pitchFamily="18" charset="0"/>
              </a:rPr>
              <a:t>filerefs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8B26ED-DB09-4AF3-B831-7212F9EE688C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7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702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8675" y="2828836"/>
            <a:ext cx="831532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dictionary.libnames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6229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35201" y="0"/>
            <a:ext cx="7772400" cy="1325563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Exploring Dictionary Information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B5C7B5-C2BB-4322-8246-BFECC6FF61D9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9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31" name="AutoShape 9"/>
          <p:cNvSpPr>
            <a:spLocks/>
          </p:cNvSpPr>
          <p:nvPr/>
        </p:nvSpPr>
        <p:spPr bwMode="auto">
          <a:xfrm>
            <a:off x="6173787" y="4912188"/>
            <a:ext cx="2970213" cy="1289050"/>
          </a:xfrm>
          <a:prstGeom prst="borderCallout1">
            <a:avLst>
              <a:gd name="adj1" fmla="val -1088"/>
              <a:gd name="adj2" fmla="val 50856"/>
              <a:gd name="adj3" fmla="val -46491"/>
              <a:gd name="adj4" fmla="val -2727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>Library names are 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stored in uppercase 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in dictionary tables.</a:t>
            </a:r>
            <a:endParaRPr lang="en-US" altLang="en-US" sz="2000" b="1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2988" y="2767281"/>
            <a:ext cx="81010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memname,nobs,nvar,crdate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dictionary.tables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'ORION'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459483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4"/>
  <p:tag name="SHAPETABLE" val="Group 6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563</Words>
  <Application>Microsoft Office PowerPoint</Application>
  <PresentationFormat>Widescreen</PresentationFormat>
  <Paragraphs>141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Lucida Console</vt:lpstr>
      <vt:lpstr>Times New Roman</vt:lpstr>
      <vt:lpstr>Office Theme</vt:lpstr>
      <vt:lpstr>PowerPoint Presentation</vt:lpstr>
      <vt:lpstr>Dictionary Tables: Overview</vt:lpstr>
      <vt:lpstr>Dictionary Tables: Overview</vt:lpstr>
      <vt:lpstr>PowerPoint Presentation</vt:lpstr>
      <vt:lpstr>Metadata about SAS Libraries</vt:lpstr>
      <vt:lpstr>Metadata about Indexes and Constraints</vt:lpstr>
      <vt:lpstr>Metadata about the SAS Session</vt:lpstr>
      <vt:lpstr>PowerPoint Presentation</vt:lpstr>
      <vt:lpstr>Exploring Dictionary Information</vt:lpstr>
      <vt:lpstr>Exploring Dictionary Information</vt:lpstr>
      <vt:lpstr>Using Dictionary Information, Which tables contain the Employee_ID column? </vt:lpstr>
      <vt:lpstr>Dictionary Information in Other SAS Processes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17</cp:revision>
  <dcterms:created xsi:type="dcterms:W3CDTF">2014-12-24T14:21:50Z</dcterms:created>
  <dcterms:modified xsi:type="dcterms:W3CDTF">2017-01-30T20:06:14Z</dcterms:modified>
</cp:coreProperties>
</file>