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7" r:id="rId2"/>
    <p:sldId id="259" r:id="rId3"/>
    <p:sldId id="260" r:id="rId4"/>
    <p:sldId id="261" r:id="rId5"/>
    <p:sldId id="262" r:id="rId6"/>
    <p:sldId id="319" r:id="rId7"/>
    <p:sldId id="321" r:id="rId8"/>
    <p:sldId id="263" r:id="rId9"/>
    <p:sldId id="264" r:id="rId10"/>
    <p:sldId id="272" r:id="rId11"/>
    <p:sldId id="274" r:id="rId12"/>
    <p:sldId id="277" r:id="rId13"/>
    <p:sldId id="278" r:id="rId14"/>
    <p:sldId id="279" r:id="rId15"/>
    <p:sldId id="280" r:id="rId16"/>
    <p:sldId id="281" r:id="rId17"/>
    <p:sldId id="287" r:id="rId18"/>
    <p:sldId id="288" r:id="rId19"/>
    <p:sldId id="289" r:id="rId20"/>
    <p:sldId id="292" r:id="rId21"/>
    <p:sldId id="295" r:id="rId22"/>
    <p:sldId id="296" r:id="rId23"/>
    <p:sldId id="297" r:id="rId24"/>
    <p:sldId id="298" r:id="rId25"/>
    <p:sldId id="300" r:id="rId26"/>
    <p:sldId id="305" r:id="rId27"/>
    <p:sldId id="307" r:id="rId28"/>
    <p:sldId id="308" r:id="rId29"/>
    <p:sldId id="309" r:id="rId30"/>
    <p:sldId id="310" r:id="rId31"/>
    <p:sldId id="312" r:id="rId32"/>
    <p:sldId id="313" r:id="rId33"/>
    <p:sldId id="315" r:id="rId34"/>
    <p:sldId id="320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27" end="3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9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07AE9-4FE6-4C94-B70D-F50275652671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7CE1FB-D419-4B9F-A6FF-FC3E8B94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5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C0E6AB2-34DB-447B-9391-CBFB401CA65B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07341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C5012C8-AF66-4BA6-B669-2551D577CDB0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899731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/>
              <a:t>The ANSI specification requires SQL to provide a mechanism for passing data values returned by a query to the host system. In PROC SQL, the host (SAS) receives data from a query as macro variable values.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CE1FB-D419-4B9F-A6FF-FC3E8B942EE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63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F259E2E-7982-4BAA-878D-B85AECEF880C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Only one!</a:t>
            </a:r>
          </a:p>
        </p:txBody>
      </p:sp>
    </p:spTree>
    <p:extLst>
      <p:ext uri="{BB962C8B-B14F-4D97-AF65-F5344CB8AC3E}">
        <p14:creationId xmlns:p14="http://schemas.microsoft.com/office/powerpoint/2010/main" val="3152202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Write your program to be self-modifying, and automate </a:t>
            </a:r>
            <a:br>
              <a:rPr lang="en-US" altLang="en-US" dirty="0"/>
            </a:br>
            <a:r>
              <a:rPr lang="en-US" altLang="en-US" dirty="0"/>
              <a:t>the entire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CE1FB-D419-4B9F-A6FF-FC3E8B942EE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74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87B6D2-777B-4CA2-8D05-9BAC46774897}" type="slidenum">
              <a:rPr lang="en-US" altLang="en-US" sz="1200"/>
              <a:pPr eaLnBrk="1" hangingPunct="1"/>
              <a:t>33</a:t>
            </a:fld>
            <a:endParaRPr lang="en-US" altLang="en-US" sz="1200"/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164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5EA7-A80A-4C64-AEBC-14FDB7D7B38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2B8A1-62FB-412E-A5B3-9EF7D022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4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5EA7-A80A-4C64-AEBC-14FDB7D7B38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2B8A1-62FB-412E-A5B3-9EF7D022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27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5EA7-A80A-4C64-AEBC-14FDB7D7B38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2B8A1-62FB-412E-A5B3-9EF7D022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954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071563"/>
            <a:ext cx="51308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071563"/>
            <a:ext cx="51308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885FBC2-F449-4CAA-9AF2-6F924413D101}" type="slidenum">
              <a:rPr lang="en-US" altLang="en-US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58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5EA7-A80A-4C64-AEBC-14FDB7D7B38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2B8A1-62FB-412E-A5B3-9EF7D022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9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5EA7-A80A-4C64-AEBC-14FDB7D7B38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2B8A1-62FB-412E-A5B3-9EF7D022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79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5EA7-A80A-4C64-AEBC-14FDB7D7B38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2B8A1-62FB-412E-A5B3-9EF7D022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2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5EA7-A80A-4C64-AEBC-14FDB7D7B38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2B8A1-62FB-412E-A5B3-9EF7D022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00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5EA7-A80A-4C64-AEBC-14FDB7D7B38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2B8A1-62FB-412E-A5B3-9EF7D022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22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5EA7-A80A-4C64-AEBC-14FDB7D7B38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2B8A1-62FB-412E-A5B3-9EF7D022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07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5EA7-A80A-4C64-AEBC-14FDB7D7B38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2B8A1-62FB-412E-A5B3-9EF7D022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93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5EA7-A80A-4C64-AEBC-14FDB7D7B38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2B8A1-62FB-412E-A5B3-9EF7D022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4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E5EA7-A80A-4C64-AEBC-14FDB7D7B38E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2B8A1-62FB-412E-A5B3-9EF7D0224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60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90B557E-682B-4F47-A80C-5737AA4BD890}" type="slidenum">
              <a:rPr lang="en-US" altLang="en-US" sz="1400"/>
              <a:pPr eaLnBrk="1" hangingPunct="1"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6563" name="Module Title"/>
          <p:cNvSpPr>
            <a:spLocks noChangeArrowheads="1"/>
          </p:cNvSpPr>
          <p:nvPr/>
        </p:nvSpPr>
        <p:spPr bwMode="auto">
          <a:xfrm>
            <a:off x="2326179" y="2596485"/>
            <a:ext cx="6269181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3900"/>
              </a:lnSpc>
            </a:pPr>
            <a:r>
              <a:rPr lang="en-US" altLang="en-US" sz="4400" b="1" dirty="0">
                <a:latin typeface="+mn-lt"/>
              </a:rPr>
              <a:t>Interfacing </a:t>
            </a:r>
            <a:r>
              <a:rPr lang="en-US" altLang="en-US" sz="4400" b="1" dirty="0" err="1">
                <a:latin typeface="+mn-lt"/>
              </a:rPr>
              <a:t>Proc</a:t>
            </a:r>
            <a:r>
              <a:rPr lang="en-US" altLang="en-US" sz="4400" b="1" dirty="0">
                <a:latin typeface="+mn-lt"/>
              </a:rPr>
              <a:t> SQL And the Macro Language</a:t>
            </a:r>
          </a:p>
        </p:txBody>
      </p:sp>
      <p:sp>
        <p:nvSpPr>
          <p:cNvPr id="66573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2070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4724" y="-4269"/>
            <a:ext cx="10515600" cy="63719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Displaying Macro Variable Values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068388"/>
            <a:ext cx="9144000" cy="971427"/>
          </a:xfrm>
        </p:spPr>
        <p:txBody>
          <a:bodyPr>
            <a:normAutofit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en-US" altLang="en-US" dirty="0"/>
              <a:t>Use the %PUT statement to display the resolved macro variable value along with descriptive text in the SAS log.</a:t>
            </a:r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E5786E4-5041-4B0E-A090-0512896E096B}" type="slidenum">
              <a:rPr lang="en-US" altLang="en-US" sz="1400"/>
              <a:pPr eaLnBrk="1" hangingPunct="1"/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3862754" y="2306120"/>
            <a:ext cx="1757212" cy="677108"/>
          </a:xfrm>
          <a:prstGeom prst="rect">
            <a:avLst/>
          </a:prstGeom>
          <a:solidFill>
            <a:srgbClr val="FFFFFF"/>
          </a:soli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tIns="152400" bIns="152400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b="1" dirty="0">
                <a:latin typeface="Arial"/>
              </a:rPr>
              <a:t>%PUT </a:t>
            </a:r>
            <a:r>
              <a:rPr lang="en-US" sz="2400" i="1" dirty="0">
                <a:latin typeface="Arial"/>
              </a:rPr>
              <a:t>text</a:t>
            </a:r>
            <a:r>
              <a:rPr lang="en-US" sz="2400" b="1" dirty="0">
                <a:latin typeface="Arial"/>
              </a:rPr>
              <a:t>;</a:t>
            </a:r>
          </a:p>
        </p:txBody>
      </p:sp>
      <p:sp>
        <p:nvSpPr>
          <p:cNvPr id="2" name="Rectangle 1"/>
          <p:cNvSpPr/>
          <p:nvPr/>
        </p:nvSpPr>
        <p:spPr>
          <a:xfrm>
            <a:off x="1154724" y="3848484"/>
            <a:ext cx="105994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bigsalary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=5000000;</a:t>
            </a:r>
          </a:p>
          <a:p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The value of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bigsalary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is &amp;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bigsalary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75499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Resolving Symbolic References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0C8F8D1-4E61-49E2-A3CE-9E704041328F}" type="slidenum">
              <a:rPr lang="en-US" altLang="en-US" sz="1400"/>
              <a:pPr eaLnBrk="1" hangingPunct="1"/>
              <a:t>11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1690688"/>
            <a:ext cx="821201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datasetname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Employee_Payroll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bigsalary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=100000;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options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symbolgen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"Salaries &gt; &amp;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bigsalary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Salary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orion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datasetname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 &gt;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bigsalary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705215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 SQL and Macro Variables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PROC SQL creates or updates macro variables using an </a:t>
            </a:r>
            <a:r>
              <a:rPr lang="en-US" altLang="en-US" sz="2800" b="1" dirty="0"/>
              <a:t>INTO clause</a:t>
            </a:r>
            <a:r>
              <a:rPr lang="en-US" altLang="en-US" sz="2800" dirty="0"/>
              <a:t>. 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The </a:t>
            </a:r>
            <a:r>
              <a:rPr lang="en-US" altLang="en-US" sz="2800" b="1" dirty="0"/>
              <a:t>INTO</a:t>
            </a:r>
            <a:r>
              <a:rPr lang="en-US" altLang="en-US" sz="2800" dirty="0"/>
              <a:t> clause has </a:t>
            </a:r>
            <a:r>
              <a:rPr lang="en-US" altLang="en-US" sz="2800" b="1" dirty="0"/>
              <a:t>three syntaxes</a:t>
            </a:r>
            <a:r>
              <a:rPr lang="en-US" altLang="en-US" sz="2800" dirty="0"/>
              <a:t>, and </a:t>
            </a:r>
            <a:r>
              <a:rPr lang="en-US" altLang="en-US" sz="2800" b="1" dirty="0"/>
              <a:t>each produces a different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C2880E8-5708-44D2-89AD-0C11A8586D38}" type="slidenum">
              <a:rPr lang="en-US" altLang="en-US" sz="1400"/>
              <a:pPr eaLnBrk="1" hangingPunct="1"/>
              <a:t>12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593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1"/>
          <p:cNvSpPr>
            <a:spLocks noGrp="1" noChangeArrowheads="1"/>
          </p:cNvSpPr>
          <p:nvPr>
            <p:ph type="title"/>
          </p:nvPr>
        </p:nvSpPr>
        <p:spPr>
          <a:xfrm>
            <a:off x="943708" y="1"/>
            <a:ext cx="10515600" cy="791308"/>
          </a:xfrm>
        </p:spPr>
        <p:txBody>
          <a:bodyPr/>
          <a:lstStyle/>
          <a:p>
            <a:pPr eaLnBrk="1" hangingPunct="1"/>
            <a:r>
              <a:rPr lang="en-US" altLang="en-US" dirty="0"/>
              <a:t>PROC SQL and Macro Variables: </a:t>
            </a:r>
            <a:r>
              <a:rPr lang="en-US" altLang="en-US" b="1" dirty="0"/>
              <a:t>Syntax 1</a:t>
            </a:r>
          </a:p>
        </p:txBody>
      </p:sp>
      <p:sp>
        <p:nvSpPr>
          <p:cNvPr id="88067" name="Rectangle 12"/>
          <p:cNvSpPr>
            <a:spLocks noGrp="1" noChangeArrowheads="1"/>
          </p:cNvSpPr>
          <p:nvPr>
            <p:ph idx="1"/>
          </p:nvPr>
        </p:nvSpPr>
        <p:spPr>
          <a:xfrm>
            <a:off x="838200" y="1071563"/>
            <a:ext cx="10890738" cy="5484812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US" altLang="en-US" b="1" dirty="0"/>
              <a:t>Syntax 1</a:t>
            </a:r>
            <a:r>
              <a:rPr lang="en-US" altLang="en-US" dirty="0"/>
              <a:t> places values from the </a:t>
            </a:r>
            <a:r>
              <a:rPr lang="en-US" altLang="en-US" b="1" dirty="0"/>
              <a:t>first</a:t>
            </a:r>
            <a:r>
              <a:rPr lang="en-US" altLang="en-US" dirty="0"/>
              <a:t> </a:t>
            </a:r>
            <a:r>
              <a:rPr lang="en-US" altLang="en-US" b="1" dirty="0"/>
              <a:t>row </a:t>
            </a:r>
            <a:r>
              <a:rPr lang="en-US" altLang="en-US" dirty="0"/>
              <a:t>returned by </a:t>
            </a:r>
            <a:br>
              <a:rPr lang="en-US" altLang="en-US" dirty="0"/>
            </a:br>
            <a:r>
              <a:rPr lang="en-US" altLang="en-US" dirty="0"/>
              <a:t>an SQL query into macro variable(s). Data from additional rows returned by the query is ignored.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spcBef>
                <a:spcPct val="0"/>
              </a:spcBef>
              <a:buNone/>
            </a:pPr>
            <a:r>
              <a:rPr lang="en-US" altLang="en-US" dirty="0"/>
              <a:t>The value from the first column in the SELECT list is placed in the first macro variable listed in the INTO clause, and so on.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339ABAB-D0E8-4478-98C5-D4FF5127595F}" type="slidenum">
              <a:rPr lang="en-US" altLang="en-US" sz="1400"/>
              <a:pPr eaLnBrk="1" hangingPunct="1"/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2412024" y="2401710"/>
            <a:ext cx="7646376" cy="1600438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tIns="152400" bIns="152400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625475" algn="l"/>
              </a:tabLst>
              <a:defRPr/>
            </a:pPr>
            <a:r>
              <a:rPr lang="en-US" sz="2800" b="1" dirty="0">
                <a:latin typeface="Arial"/>
              </a:rPr>
              <a:t>SELECT</a:t>
            </a:r>
            <a:r>
              <a:rPr lang="en-US" sz="2800" dirty="0">
                <a:latin typeface="Arial"/>
              </a:rPr>
              <a:t> </a:t>
            </a:r>
            <a:r>
              <a:rPr lang="en-US" sz="2800" i="1" dirty="0">
                <a:latin typeface="Arial"/>
              </a:rPr>
              <a:t>column-1&lt;</a:t>
            </a:r>
            <a:r>
              <a:rPr lang="en-US" sz="2800" dirty="0">
                <a:latin typeface="Arial"/>
              </a:rPr>
              <a:t>, …</a:t>
            </a:r>
            <a:r>
              <a:rPr lang="en-US" sz="2800" i="1" dirty="0">
                <a:latin typeface="Arial"/>
              </a:rPr>
              <a:t>column-n&gt;</a:t>
            </a:r>
            <a:r>
              <a:rPr lang="en-US" sz="2800" dirty="0">
                <a:latin typeface="Arial"/>
              </a:rPr>
              <a:t>	</a:t>
            </a:r>
          </a:p>
          <a:p>
            <a:pPr eaLnBrk="0" hangingPunct="0">
              <a:tabLst>
                <a:tab pos="625475" algn="l"/>
              </a:tabLst>
              <a:defRPr/>
            </a:pPr>
            <a:r>
              <a:rPr lang="en-US" sz="2800" b="1" dirty="0">
                <a:latin typeface="Arial"/>
              </a:rPr>
              <a:t>	INTO</a:t>
            </a:r>
            <a:r>
              <a:rPr lang="en-US" sz="2800" dirty="0">
                <a:latin typeface="Arial"/>
              </a:rPr>
              <a:t> :</a:t>
            </a:r>
            <a:r>
              <a:rPr lang="en-US" sz="2800" i="1" dirty="0">
                <a:latin typeface="Arial"/>
              </a:rPr>
              <a:t>macvar_1&lt;</a:t>
            </a:r>
            <a:r>
              <a:rPr lang="en-US" sz="2800" dirty="0">
                <a:latin typeface="Arial"/>
              </a:rPr>
              <a:t>, ... :</a:t>
            </a:r>
            <a:r>
              <a:rPr lang="en-US" sz="2800" i="1" dirty="0">
                <a:latin typeface="Arial"/>
              </a:rPr>
              <a:t>macvar_n&gt;</a:t>
            </a:r>
            <a:r>
              <a:rPr lang="en-US" sz="2800" dirty="0">
                <a:latin typeface="Arial"/>
              </a:rPr>
              <a:t> </a:t>
            </a:r>
          </a:p>
          <a:p>
            <a:pPr eaLnBrk="0" hangingPunct="0">
              <a:tabLst>
                <a:tab pos="625475" algn="l"/>
              </a:tabLst>
              <a:defRPr/>
            </a:pPr>
            <a:r>
              <a:rPr lang="en-US" sz="2800" b="1" dirty="0">
                <a:latin typeface="Arial"/>
              </a:rPr>
              <a:t>	FROM</a:t>
            </a:r>
            <a:r>
              <a:rPr lang="en-US" sz="2800" dirty="0">
                <a:latin typeface="Arial"/>
              </a:rPr>
              <a:t> </a:t>
            </a:r>
            <a:r>
              <a:rPr lang="en-US" sz="2800" i="1" dirty="0">
                <a:latin typeface="Arial"/>
              </a:rPr>
              <a:t>table|view …</a:t>
            </a:r>
          </a:p>
        </p:txBody>
      </p:sp>
      <p:sp>
        <p:nvSpPr>
          <p:cNvPr id="88070" name="Rectangle 10"/>
          <p:cNvSpPr>
            <a:spLocks noChangeArrowheads="1"/>
          </p:cNvSpPr>
          <p:nvPr/>
        </p:nvSpPr>
        <p:spPr bwMode="auto">
          <a:xfrm>
            <a:off x="2209800" y="4713289"/>
            <a:ext cx="7848600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765586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PROC SQL and Macro Variables: </a:t>
            </a:r>
            <a:r>
              <a:rPr lang="en-US" altLang="en-US" b="1" dirty="0"/>
              <a:t>Syntax 1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45C9946-7233-4630-B0F9-F2116C11C28C}" type="slidenum">
              <a:rPr lang="en-US" altLang="en-US" sz="1400"/>
              <a:pPr eaLnBrk="1" hangingPunct="1"/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89095" name="AutoShape 25"/>
          <p:cNvSpPr>
            <a:spLocks/>
          </p:cNvSpPr>
          <p:nvPr/>
        </p:nvSpPr>
        <p:spPr bwMode="auto">
          <a:xfrm>
            <a:off x="6096000" y="3032344"/>
            <a:ext cx="3321050" cy="825500"/>
          </a:xfrm>
          <a:prstGeom prst="borderCallout2">
            <a:avLst>
              <a:gd name="adj1" fmla="val 13847"/>
              <a:gd name="adj2" fmla="val 0"/>
              <a:gd name="adj3" fmla="val 15500"/>
              <a:gd name="adj4" fmla="val -671"/>
              <a:gd name="adj5" fmla="val 72657"/>
              <a:gd name="adj6" fmla="val -24801"/>
            </a:avLst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triangle" w="med" len="lg"/>
          </a:ln>
        </p:spPr>
        <p:txBody>
          <a:bodyPr lIns="88900" tIns="88900" rIns="88900" bIns="889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>
                <a:solidFill>
                  <a:srgbClr val="000000"/>
                </a:solidFill>
              </a:rPr>
              <a:t>Macro variable names are preceded by a colon (</a:t>
            </a:r>
            <a:r>
              <a:rPr lang="en-US" altLang="en-US" sz="2000" b="1">
                <a:solidFill>
                  <a:srgbClr val="000000"/>
                </a:solidFill>
                <a:sym typeface="Wingdings" panose="05000000000000000000" pitchFamily="2" charset="2"/>
              </a:rPr>
              <a:t>:).</a:t>
            </a:r>
            <a:endParaRPr lang="en-US" altLang="en-US" sz="2000" b="1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2767281"/>
            <a:ext cx="8001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: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The average salary is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b="1" dirty="0">
                <a:latin typeface="Lucida Console" panose="020B0609040504020204" pitchFamily="49" charset="0"/>
              </a:rPr>
              <a:t>;</a:t>
            </a:r>
            <a:endParaRPr lang="en-US" sz="24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632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PROC SQL and Macro Variables: </a:t>
            </a:r>
            <a:r>
              <a:rPr lang="en-US" altLang="en-US" b="1" dirty="0"/>
              <a:t>Syntax 1</a:t>
            </a: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7A3F585-1688-49DC-A5D2-C933CE66F37D}" type="slidenum">
              <a:rPr lang="en-US" altLang="en-US" sz="1400"/>
              <a:pPr eaLnBrk="1" hangingPunct="1"/>
              <a:t>15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90117" name="Text Box 4"/>
          <p:cNvSpPr txBox="1">
            <a:spLocks noChangeArrowheads="1"/>
          </p:cNvSpPr>
          <p:nvPr/>
        </p:nvSpPr>
        <p:spPr bwMode="auto">
          <a:xfrm>
            <a:off x="3248025" y="41021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SAS Monospace" panose="020B0609020202020204" pitchFamily="49" charset="0"/>
            </a:endParaRPr>
          </a:p>
        </p:txBody>
      </p:sp>
      <p:sp>
        <p:nvSpPr>
          <p:cNvPr id="90119" name="Text Box 17"/>
          <p:cNvSpPr txBox="1">
            <a:spLocks noChangeArrowheads="1"/>
          </p:cNvSpPr>
          <p:nvPr/>
        </p:nvSpPr>
        <p:spPr bwMode="auto">
          <a:xfrm>
            <a:off x="3124201" y="43307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90120" name="Text Box 19"/>
          <p:cNvSpPr txBox="1">
            <a:spLocks noChangeArrowheads="1"/>
          </p:cNvSpPr>
          <p:nvPr/>
        </p:nvSpPr>
        <p:spPr bwMode="auto">
          <a:xfrm>
            <a:off x="3124201" y="43307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SAS Monospace" panose="020B0609020202020204" pitchFamily="49" charset="0"/>
            </a:endParaRPr>
          </a:p>
        </p:txBody>
      </p:sp>
      <p:sp>
        <p:nvSpPr>
          <p:cNvPr id="90121" name="Text Box 21"/>
          <p:cNvSpPr txBox="1">
            <a:spLocks noChangeArrowheads="1"/>
          </p:cNvSpPr>
          <p:nvPr/>
        </p:nvSpPr>
        <p:spPr bwMode="auto">
          <a:xfrm>
            <a:off x="3124201" y="43307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90122" name="Text Box 23"/>
          <p:cNvSpPr txBox="1">
            <a:spLocks noChangeArrowheads="1"/>
          </p:cNvSpPr>
          <p:nvPr/>
        </p:nvSpPr>
        <p:spPr bwMode="auto">
          <a:xfrm>
            <a:off x="3124201" y="43307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90125" name="Rectangle 27"/>
          <p:cNvSpPr>
            <a:spLocks noChangeArrowheads="1"/>
          </p:cNvSpPr>
          <p:nvPr/>
        </p:nvSpPr>
        <p:spPr bwMode="auto">
          <a:xfrm>
            <a:off x="2093914" y="42545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/>
          </a:p>
        </p:txBody>
      </p:sp>
      <p:sp>
        <p:nvSpPr>
          <p:cNvPr id="3" name="Rectangle 2"/>
          <p:cNvSpPr/>
          <p:nvPr/>
        </p:nvSpPr>
        <p:spPr>
          <a:xfrm>
            <a:off x="1222131" y="2274838"/>
            <a:ext cx="97858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(Salary),min(Salary),max(Salary)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: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: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MinSalary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: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Mean: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Min: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minsalary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Max: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maxsalary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15674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Referencing a Macro Variable in Quotation Marks</a:t>
            </a:r>
          </a:p>
        </p:txBody>
      </p:sp>
      <p:sp>
        <p:nvSpPr>
          <p:cNvPr id="91139" name="Rectangle 29"/>
          <p:cNvSpPr>
            <a:spLocks noGrp="1" noChangeArrowheads="1"/>
          </p:cNvSpPr>
          <p:nvPr>
            <p:ph idx="1"/>
          </p:nvPr>
        </p:nvSpPr>
        <p:spPr>
          <a:xfrm>
            <a:off x="2209800" y="1071564"/>
            <a:ext cx="7848600" cy="2509837"/>
          </a:xfrm>
        </p:spPr>
        <p:txBody>
          <a:bodyPr/>
          <a:lstStyle/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To reference a macro variable </a:t>
            </a:r>
            <a:br>
              <a:rPr lang="en-US" altLang="en-US" dirty="0"/>
            </a:br>
            <a:r>
              <a:rPr lang="en-US" altLang="en-US" dirty="0"/>
              <a:t>within a quoted text string, </a:t>
            </a:r>
            <a:br>
              <a:rPr lang="en-US" altLang="en-US" dirty="0"/>
            </a:br>
            <a:r>
              <a:rPr lang="en-US" altLang="en-US" dirty="0"/>
              <a:t>enclose the reference in </a:t>
            </a:r>
            <a:br>
              <a:rPr lang="en-US" altLang="en-US" dirty="0"/>
            </a:br>
            <a:r>
              <a:rPr lang="en-US" altLang="en-US" b="1" dirty="0"/>
              <a:t>double</a:t>
            </a:r>
            <a:r>
              <a:rPr lang="en-US" altLang="en-US" dirty="0"/>
              <a:t> quotation marks.</a:t>
            </a:r>
          </a:p>
        </p:txBody>
      </p:sp>
      <p:sp>
        <p:nvSpPr>
          <p:cNvPr id="4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543EBDE-95B5-491D-8B6B-031B86DBB593}" type="slidenum">
              <a:rPr lang="en-US" altLang="en-US" sz="1400"/>
              <a:pPr eaLnBrk="1" hangingPunct="1"/>
              <a:t>16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91141" name="Text Box 9"/>
          <p:cNvSpPr txBox="1">
            <a:spLocks noChangeArrowheads="1"/>
          </p:cNvSpPr>
          <p:nvPr/>
        </p:nvSpPr>
        <p:spPr bwMode="auto">
          <a:xfrm>
            <a:off x="2209800" y="4013200"/>
            <a:ext cx="4711700" cy="457200"/>
          </a:xfrm>
          <a:prstGeom prst="rect">
            <a:avLst/>
          </a:prstGeom>
          <a:solidFill>
            <a:srgbClr val="FFFFFF"/>
          </a:solidFill>
          <a:ln w="38100">
            <a:noFill/>
            <a:miter lim="800000"/>
            <a:headEnd type="none" w="sm" len="sm"/>
            <a:tailEnd type="none" w="sm" len="sm"/>
          </a:ln>
        </p:spPr>
        <p:txBody>
          <a:bodyPr wrap="none" tIns="91440" rIns="50800" bIns="5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b="1">
                <a:latin typeface="Courier New" panose="02070309020205020404" pitchFamily="49" charset="0"/>
              </a:rPr>
              <a:t>title "Report for &amp;city";</a:t>
            </a:r>
          </a:p>
        </p:txBody>
      </p:sp>
      <p:graphicFrame>
        <p:nvGraphicFramePr>
          <p:cNvPr id="54471" name="Group 1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895819"/>
              </p:ext>
            </p:extLst>
          </p:nvPr>
        </p:nvGraphicFramePr>
        <p:xfrm>
          <a:off x="7251700" y="1524000"/>
          <a:ext cx="2895600" cy="175273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62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Symbol Table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Name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Value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9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CITY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Dallas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9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DATE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05JAN2007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124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AMOUNT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975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marL="88900" marR="889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1160" name="Animation Flag"/>
          <p:cNvSpPr txBox="1">
            <a:spLocks noChangeArrowheads="1"/>
          </p:cNvSpPr>
          <p:nvPr/>
        </p:nvSpPr>
        <p:spPr bwMode="auto">
          <a:xfrm>
            <a:off x="10096501" y="6451600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1"/>
              <a:t>...</a:t>
            </a:r>
          </a:p>
        </p:txBody>
      </p:sp>
      <p:sp>
        <p:nvSpPr>
          <p:cNvPr id="91161" name="Rectangle 168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567363" y="4084638"/>
            <a:ext cx="938212" cy="33655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 type="none" w="med" len="lg"/>
            <a:tailEnd type="none" w="med" len="lg"/>
          </a:ln>
          <a:extLst/>
        </p:spPr>
        <p:txBody>
          <a:bodyPr wrap="none" lIns="88900" tIns="88900" rIns="88900" bIns="8890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718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12"/>
          <p:cNvSpPr>
            <a:spLocks noGrp="1" noChangeArrowheads="1"/>
          </p:cNvSpPr>
          <p:nvPr>
            <p:ph idx="1"/>
          </p:nvPr>
        </p:nvSpPr>
        <p:spPr>
          <a:xfrm>
            <a:off x="838200" y="106838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Create a report listing all employees in the Sales Department with salaries above the department average. </a:t>
            </a:r>
            <a:r>
              <a:rPr lang="en-US" altLang="en-US" b="1" dirty="0"/>
              <a:t>Include the average salary for the department in the report title.</a:t>
            </a:r>
          </a:p>
          <a:p>
            <a:pPr marL="0" indent="0">
              <a:buNone/>
            </a:pPr>
            <a:endParaRPr lang="en-US" altLang="en-US" sz="800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If the average salary value were stored in a macro variable, it would be easier to include this information in the TITLE statement.</a:t>
            </a:r>
          </a:p>
          <a:p>
            <a:pPr marL="0" indent="0">
              <a:buNone/>
            </a:pPr>
            <a:endParaRPr lang="en-US" altLang="en-US" noProof="1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0FE0A9F-2DD2-4668-83E7-A5921A9DEEAD}" type="slidenum">
              <a:rPr lang="en-US" altLang="en-US" sz="1400"/>
              <a:pPr eaLnBrk="1" hangingPunct="1"/>
              <a:t>17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97285" name="Rectangle 9"/>
          <p:cNvSpPr>
            <a:spLocks noChangeArrowheads="1"/>
          </p:cNvSpPr>
          <p:nvPr/>
        </p:nvSpPr>
        <p:spPr bwMode="auto">
          <a:xfrm>
            <a:off x="2212976" y="1068389"/>
            <a:ext cx="7845425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/>
          </a:p>
        </p:txBody>
      </p:sp>
      <p:sp>
        <p:nvSpPr>
          <p:cNvPr id="97286" name="Rectangle 10"/>
          <p:cNvSpPr>
            <a:spLocks noChangeArrowheads="1"/>
          </p:cNvSpPr>
          <p:nvPr/>
        </p:nvSpPr>
        <p:spPr bwMode="auto">
          <a:xfrm>
            <a:off x="2212976" y="2813050"/>
            <a:ext cx="7845425" cy="26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642907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 SQL and Macro Variables: Syntax 1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FFC69E-312D-4877-8CF2-62768F814F2E}" type="slidenum">
              <a:rPr lang="en-US" altLang="en-US" sz="1400"/>
              <a:pPr eaLnBrk="1" hangingPunct="1"/>
              <a:t>18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98313" name="Text Box 14"/>
          <p:cNvSpPr txBox="1">
            <a:spLocks noChangeArrowheads="1"/>
          </p:cNvSpPr>
          <p:nvPr/>
        </p:nvSpPr>
        <p:spPr bwMode="auto">
          <a:xfrm>
            <a:off x="1436076" y="1382762"/>
            <a:ext cx="10055469" cy="795089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none" w="med" len="lg"/>
          </a:ln>
        </p:spPr>
        <p:txBody>
          <a:bodyPr wrap="squar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0000"/>
                </a:solidFill>
              </a:rPr>
              <a:t>Step 1 </a:t>
            </a:r>
            <a:r>
              <a:rPr lang="en-US" altLang="en-US" sz="2000" dirty="0"/>
              <a:t>Calculate the average Sales Department salary and store the value in a macro variable. </a:t>
            </a:r>
          </a:p>
        </p:txBody>
      </p:sp>
      <p:sp>
        <p:nvSpPr>
          <p:cNvPr id="2" name="Rectangle 1"/>
          <p:cNvSpPr/>
          <p:nvPr/>
        </p:nvSpPr>
        <p:spPr>
          <a:xfrm>
            <a:off x="1052146" y="2525286"/>
            <a:ext cx="101932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Dept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=Sales;</a:t>
            </a:r>
          </a:p>
          <a:p>
            <a:pPr lvl="0"/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: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p,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o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p.Employee_ID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o.Employee_ID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Department=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propcase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Dept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54171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803214" y="0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PROC SQL and Macro Variables: Syntax 1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4DE9503-9605-40DA-AB58-97BC1D20F177}" type="slidenum">
              <a:rPr lang="en-US" altLang="en-US" sz="1400"/>
              <a:pPr eaLnBrk="1" hangingPunct="1"/>
              <a:t>19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99339" name="Text Box 17"/>
          <p:cNvSpPr txBox="1">
            <a:spLocks noChangeArrowheads="1"/>
          </p:cNvSpPr>
          <p:nvPr/>
        </p:nvSpPr>
        <p:spPr bwMode="auto">
          <a:xfrm>
            <a:off x="428258" y="928018"/>
            <a:ext cx="10966572" cy="795089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none" w="med" len="lg"/>
          </a:ln>
        </p:spPr>
        <p:txBody>
          <a:bodyPr wrap="squar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0000"/>
                </a:solidFill>
              </a:rPr>
              <a:t>Step 2 </a:t>
            </a:r>
            <a:r>
              <a:rPr lang="en-US" altLang="en-US" sz="2000" dirty="0"/>
              <a:t>List employees in the Sales Department with salaries greater than the average. Include the average salary in the title.</a:t>
            </a:r>
          </a:p>
        </p:txBody>
      </p:sp>
      <p:sp>
        <p:nvSpPr>
          <p:cNvPr id="4" name="Rectangle 3"/>
          <p:cNvSpPr/>
          <p:nvPr/>
        </p:nvSpPr>
        <p:spPr>
          <a:xfrm>
            <a:off x="428258" y="1735856"/>
            <a:ext cx="1155309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Dept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=Sales;</a:t>
            </a:r>
          </a:p>
          <a:p>
            <a:pPr lvl="0"/>
            <a:r>
              <a:rPr lang="en-US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</a:t>
            </a: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: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p,</a:t>
            </a: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o</a:t>
            </a: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p.Employee_ID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o.Employee_ID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Department=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propcase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1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Dept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reset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number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1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Dept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 Department Employees Earning"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title2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"More Than The Department Average "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"Of &amp;</a:t>
            </a:r>
            <a:r>
              <a:rPr lang="en-US" sz="1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meansalary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p.Employee_ID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, Salary</a:t>
            </a: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p,</a:t>
            </a: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o</a:t>
            </a: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p.Employee_ID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O.Employee_ID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Department=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Propcase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1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Dept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 &gt; &amp;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52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SAS Macro Language Overview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1621782" y="2688197"/>
            <a:ext cx="7804851" cy="21288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dirty="0"/>
              <a:t>The SAS macro language </a:t>
            </a:r>
          </a:p>
          <a:p>
            <a:pPr marL="114300" lvl="1" indent="0">
              <a:buNone/>
            </a:pPr>
            <a:r>
              <a:rPr lang="en-US" altLang="en-US" sz="2800" b="1" dirty="0"/>
              <a:t>Is a programmable system for producing text</a:t>
            </a:r>
          </a:p>
          <a:p>
            <a:pPr marL="114300" lvl="1" indent="0">
              <a:buNone/>
            </a:pPr>
            <a:r>
              <a:rPr lang="en-US" altLang="en-US" sz="2800" dirty="0"/>
              <a:t>Uses syntax similar to Base SAS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3D8C5E-591D-42B2-B3E4-C1A578FE0B82}" type="slidenum">
              <a:rPr lang="en-US" altLang="en-US" sz="1400"/>
              <a:pPr eaLnBrk="1" hangingPunct="1"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9070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C0AD850-B4DD-43FF-8014-7B37DD57DC61}" type="slidenum">
              <a:rPr lang="en-US" altLang="en-US" sz="1400"/>
              <a:pPr eaLnBrk="1" hangingPunct="1"/>
              <a:t>20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/>
          </a:p>
        </p:txBody>
      </p:sp>
      <p:sp>
        <p:nvSpPr>
          <p:cNvPr id="5" name="Rectangle 4"/>
          <p:cNvSpPr/>
          <p:nvPr/>
        </p:nvSpPr>
        <p:spPr>
          <a:xfrm>
            <a:off x="228600" y="0"/>
            <a:ext cx="1158826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Dept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=Engineering;</a:t>
            </a:r>
          </a:p>
          <a:p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: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p,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o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p.Employee_ID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o.Employee_ID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Department=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propcase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Dept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reset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number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Dept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 Department Employees Earning"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title2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"More Than The Department Average "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"Of &amp;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meansalary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p.Employee_ID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Salary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p,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o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p.Employee_ID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O.Employee_ID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Department=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Propcase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Dept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 &gt; 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855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4"/>
          <p:cNvSpPr>
            <a:spLocks noGrp="1" noChangeArrowheads="1"/>
          </p:cNvSpPr>
          <p:nvPr>
            <p:ph idx="1"/>
          </p:nvPr>
        </p:nvSpPr>
        <p:spPr>
          <a:xfrm>
            <a:off x="334108" y="842964"/>
            <a:ext cx="11139854" cy="5329237"/>
          </a:xfrm>
        </p:spPr>
        <p:txBody>
          <a:bodyPr/>
          <a:lstStyle/>
          <a:p>
            <a:pPr marL="0" indent="0">
              <a:buNone/>
              <a:tabLst>
                <a:tab pos="457200" algn="l"/>
              </a:tabLst>
            </a:pPr>
            <a:r>
              <a:rPr lang="en-US" altLang="en-US" dirty="0"/>
              <a:t>In the </a:t>
            </a:r>
            <a:r>
              <a:rPr lang="en-US" altLang="en-US" b="1" dirty="0" err="1">
                <a:latin typeface="Courier New" panose="02070309020205020404" pitchFamily="49" charset="0"/>
              </a:rPr>
              <a:t>orion.Customer</a:t>
            </a:r>
            <a:r>
              <a:rPr lang="en-US" altLang="en-US" dirty="0"/>
              <a:t> table, the first digit of the </a:t>
            </a:r>
            <a:r>
              <a:rPr lang="en-US" altLang="en-US" b="1" dirty="0" err="1">
                <a:latin typeface="Courier New" panose="02070309020205020404" pitchFamily="49" charset="0"/>
              </a:rPr>
              <a:t>Customer_Type_ID</a:t>
            </a:r>
            <a:r>
              <a:rPr lang="en-US" altLang="en-US" dirty="0"/>
              <a:t> column indicates a customer’s tier. </a:t>
            </a:r>
          </a:p>
          <a:p>
            <a:pPr marL="0" indent="0">
              <a:buNone/>
              <a:tabLst>
                <a:tab pos="457200" algn="l"/>
              </a:tabLst>
            </a:pPr>
            <a:endParaRPr lang="en-US" altLang="en-US" dirty="0"/>
          </a:p>
          <a:p>
            <a:pPr marL="0" indent="0">
              <a:buNone/>
              <a:tabLst>
                <a:tab pos="457200" algn="l"/>
              </a:tabLst>
            </a:pPr>
            <a:r>
              <a:rPr lang="en-US" altLang="en-US" dirty="0"/>
              <a:t>Customers with higher tier numbers are more valuable to the company.</a:t>
            </a:r>
          </a:p>
          <a:p>
            <a:pPr marL="0" indent="0">
              <a:buNone/>
              <a:tabLst>
                <a:tab pos="457200" algn="l"/>
              </a:tabLst>
            </a:pPr>
            <a:endParaRPr lang="en-US" altLang="en-US" dirty="0"/>
          </a:p>
          <a:p>
            <a:pPr marL="0" indent="0">
              <a:buNone/>
              <a:tabLst>
                <a:tab pos="457200" algn="l"/>
              </a:tabLst>
            </a:pPr>
            <a:r>
              <a:rPr lang="en-US" altLang="en-US" dirty="0"/>
              <a:t>Create a program that determines how many levels of tiers exist and produce separate reports for each tier.</a:t>
            </a:r>
          </a:p>
          <a:p>
            <a:pPr marL="0" indent="0">
              <a:buNone/>
              <a:tabLst>
                <a:tab pos="457200" algn="l"/>
              </a:tabLst>
            </a:pPr>
            <a:endParaRPr lang="en-US" altLang="en-US" dirty="0"/>
          </a:p>
          <a:p>
            <a:pPr marL="0" indent="0">
              <a:buNone/>
              <a:tabLst>
                <a:tab pos="457200" algn="l"/>
              </a:tabLst>
            </a:pPr>
            <a:r>
              <a:rPr lang="en-US" altLang="en-US" dirty="0"/>
              <a:t>The reports should include customer name and country.  Include the actual tier number and the total number of customers in the tier in the report title.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43A698F-614E-45B5-83A5-D64A3462BF4C}" type="slidenum">
              <a:rPr lang="en-US" altLang="en-US" sz="1400"/>
              <a:pPr eaLnBrk="1" hangingPunct="1"/>
              <a:t>21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708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 SQL and Macro Variables: Syntax 2</a:t>
            </a:r>
          </a:p>
        </p:txBody>
      </p:sp>
      <p:sp>
        <p:nvSpPr>
          <p:cNvPr id="106499" name="Rectangle 4"/>
          <p:cNvSpPr>
            <a:spLocks noGrp="1" noChangeArrowheads="1"/>
          </p:cNvSpPr>
          <p:nvPr>
            <p:ph idx="1"/>
          </p:nvPr>
        </p:nvSpPr>
        <p:spPr>
          <a:xfrm>
            <a:off x="509954" y="1825625"/>
            <a:ext cx="10843846" cy="1928690"/>
          </a:xfrm>
        </p:spPr>
        <p:txBody>
          <a:bodyPr/>
          <a:lstStyle/>
          <a:p>
            <a:pPr marL="0" indent="0">
              <a:spcBef>
                <a:spcPct val="50000"/>
              </a:spcBef>
              <a:spcAft>
                <a:spcPts val="300"/>
              </a:spcAft>
              <a:buNone/>
            </a:pPr>
            <a:r>
              <a:rPr lang="en-US" altLang="en-US" dirty="0"/>
              <a:t>Syntax 2 extracts values from the first </a:t>
            </a:r>
            <a:r>
              <a:rPr lang="en-US" altLang="en-US" i="1" dirty="0"/>
              <a:t>n</a:t>
            </a:r>
            <a:r>
              <a:rPr lang="en-US" altLang="en-US" dirty="0"/>
              <a:t> rows of the query result and inserts these values into a series of </a:t>
            </a:r>
            <a:r>
              <a:rPr lang="en-US" altLang="en-US" i="1" dirty="0"/>
              <a:t>n</a:t>
            </a:r>
            <a:r>
              <a:rPr lang="en-US" altLang="en-US" dirty="0"/>
              <a:t> macro variables. Values for rows 1-</a:t>
            </a:r>
            <a:r>
              <a:rPr lang="en-US" altLang="en-US" i="1" dirty="0"/>
              <a:t>n </a:t>
            </a:r>
            <a:r>
              <a:rPr lang="en-US" altLang="en-US" dirty="0"/>
              <a:t>in the first column in the SELECT list are placed in a numbered series of macro variables </a:t>
            </a:r>
            <a:r>
              <a:rPr lang="en-US" altLang="en-US" i="1" dirty="0"/>
              <a:t>a1-an</a:t>
            </a:r>
            <a:r>
              <a:rPr lang="en-US" altLang="en-US" dirty="0"/>
              <a:t>, and so on.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9016B9B-2E72-4FBE-892C-5E19F7B29EDD}" type="slidenum">
              <a:rPr lang="en-US" altLang="en-US" sz="1400"/>
              <a:pPr eaLnBrk="1" hangingPunct="1"/>
              <a:t>22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06501" name="Rectangle 2"/>
          <p:cNvSpPr>
            <a:spLocks noChangeArrowheads="1"/>
          </p:cNvSpPr>
          <p:nvPr/>
        </p:nvSpPr>
        <p:spPr bwMode="auto">
          <a:xfrm>
            <a:off x="2209800" y="1066800"/>
            <a:ext cx="7848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88900" tIns="88900" rIns="88900" bIns="8890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endParaRPr lang="en-US" altLang="en-US" noProof="1"/>
          </a:p>
        </p:txBody>
      </p:sp>
      <p:sp>
        <p:nvSpPr>
          <p:cNvPr id="276485" name="Text Box 5"/>
          <p:cNvSpPr txBox="1">
            <a:spLocks noChangeArrowheads="1"/>
          </p:cNvSpPr>
          <p:nvPr/>
        </p:nvSpPr>
        <p:spPr bwMode="auto">
          <a:xfrm>
            <a:off x="2834053" y="4548119"/>
            <a:ext cx="4343400" cy="141577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lIns="88900" tIns="152400" rIns="88900" bIns="152400">
            <a:spAutoFit/>
          </a:bodyPr>
          <a:lstStyle/>
          <a:p>
            <a:pPr eaLnBrk="0" hangingPunct="0">
              <a:defRPr/>
            </a:pPr>
            <a:r>
              <a:rPr lang="en-US" sz="2400" b="1" dirty="0">
                <a:solidFill>
                  <a:srgbClr val="000000"/>
                </a:solidFill>
                <a:latin typeface="Arial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Arial"/>
              </a:rPr>
              <a:t>a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2400" i="1" dirty="0">
                <a:solidFill>
                  <a:srgbClr val="000000"/>
                </a:solidFill>
                <a:latin typeface="Arial"/>
              </a:rPr>
              <a:t>b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, ...</a:t>
            </a:r>
          </a:p>
          <a:p>
            <a:pPr eaLnBrk="0" hangingPunct="0">
              <a:tabLst>
                <a:tab pos="623888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Arial"/>
              </a:rPr>
              <a:t>	</a:t>
            </a:r>
            <a:r>
              <a:rPr lang="en-US" sz="2400" b="1" dirty="0">
                <a:solidFill>
                  <a:srgbClr val="000000"/>
                </a:solidFill>
                <a:latin typeface="Arial"/>
              </a:rPr>
              <a:t>INTO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Arial"/>
              </a:rPr>
              <a:t>:a1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-</a:t>
            </a:r>
            <a:r>
              <a:rPr lang="en-US" sz="2400" i="1" dirty="0">
                <a:solidFill>
                  <a:srgbClr val="000000"/>
                </a:solidFill>
                <a:latin typeface="Arial"/>
              </a:rPr>
              <a:t>:an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2400" i="1" dirty="0">
                <a:solidFill>
                  <a:srgbClr val="000000"/>
                </a:solidFill>
                <a:latin typeface="Arial"/>
              </a:rPr>
              <a:t>:b1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-</a:t>
            </a:r>
            <a:r>
              <a:rPr lang="en-US" sz="2400" i="1" dirty="0">
                <a:solidFill>
                  <a:srgbClr val="000000"/>
                </a:solidFill>
                <a:latin typeface="Arial"/>
              </a:rPr>
              <a:t>:bn</a:t>
            </a:r>
          </a:p>
          <a:p>
            <a:pPr eaLnBrk="0" hangingPunct="0">
              <a:tabLst>
                <a:tab pos="623888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Arial"/>
              </a:rPr>
              <a:t>	</a:t>
            </a:r>
            <a:r>
              <a:rPr lang="en-US" sz="2400" b="1" dirty="0">
                <a:solidFill>
                  <a:srgbClr val="000000"/>
                </a:solidFill>
                <a:latin typeface="Arial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Arial"/>
              </a:rPr>
              <a:t>table|view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19325454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The PUT Function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89085" y="1071565"/>
            <a:ext cx="10764715" cy="941874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The PUT function returns a value using a specified format. It is commonly used to </a:t>
            </a:r>
            <a:r>
              <a:rPr lang="en-US" altLang="en-US" b="1" dirty="0"/>
              <a:t>convert numeric values to character</a:t>
            </a:r>
            <a:r>
              <a:rPr lang="en-US" altLang="en-US" dirty="0"/>
              <a:t>.</a:t>
            </a:r>
          </a:p>
        </p:txBody>
      </p:sp>
      <p:sp>
        <p:nvSpPr>
          <p:cNvPr id="22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69D370A-3C55-49EE-912C-0FB2639436D0}" type="slidenum">
              <a:rPr lang="en-US" altLang="en-US" sz="1400"/>
              <a:pPr eaLnBrk="1" hangingPunct="1"/>
              <a:t>23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250967" name="Group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994104"/>
              </p:ext>
            </p:extLst>
          </p:nvPr>
        </p:nvGraphicFramePr>
        <p:xfrm>
          <a:off x="1567961" y="4552950"/>
          <a:ext cx="7772400" cy="1803400"/>
        </p:xfrm>
        <a:graphic>
          <a:graphicData uri="http://schemas.openxmlformats.org/drawingml/2006/table">
            <a:tbl>
              <a:tblPr/>
              <a:tblGrid>
                <a:gridCol w="124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1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source</a:t>
                      </a:r>
                    </a:p>
                  </a:txBody>
                  <a:tcPr marL="0" marR="0" marT="91440" marB="91440" horzOverflow="overflow">
                    <a:lnL cap="flat">
                      <a:noFill/>
                    </a:lnL>
                    <a:lnR cap="flat">
                      <a:noFill/>
                    </a:lnR>
                    <a:lnT w="1270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the SAS variable or constant whose value you want to reformat</a:t>
                      </a:r>
                    </a:p>
                  </a:txBody>
                  <a:tcPr marL="0" marR="0" marT="91440" marB="91440" horzOverflow="overflow">
                    <a:lnL cap="flat">
                      <a:noFill/>
                    </a:lnL>
                    <a:lnR cap="flat">
                      <a:noFill/>
                    </a:lnR>
                    <a:lnT w="1270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format.</a:t>
                      </a:r>
                    </a:p>
                  </a:txBody>
                  <a:tcPr marL="0" marR="0" marT="91440" marB="91440" horzOverflow="overflow">
                    <a:lnL cap="flat">
                      <a:noFill/>
                    </a:lnL>
                    <a:lnR cap="flat">
                      <a:noFill/>
                    </a:lnR>
                    <a:lnT w="1270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the SAS format to be applied to </a:t>
                      </a: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source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0" marR="0" marT="91440" marB="91440" horzOverflow="overflow">
                    <a:lnL cap="flat">
                      <a:noFill/>
                    </a:lnL>
                    <a:lnR cap="flat">
                      <a:noFill/>
                    </a:lnR>
                    <a:lnT w="1270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0927" name="Text Box 47"/>
          <p:cNvSpPr txBox="1">
            <a:spLocks noChangeArrowheads="1"/>
          </p:cNvSpPr>
          <p:nvPr/>
        </p:nvSpPr>
        <p:spPr bwMode="auto">
          <a:xfrm>
            <a:off x="4126523" y="2801651"/>
            <a:ext cx="3436838" cy="738664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lIns="88900" tIns="152400" rIns="88900" bIns="152400">
            <a:spAutoFit/>
          </a:bodyPr>
          <a:lstStyle/>
          <a:p>
            <a:pPr eaLnBrk="0" hangingPunct="0">
              <a:defRPr/>
            </a:pPr>
            <a:r>
              <a:rPr lang="en-US" sz="2800" b="1" dirty="0">
                <a:latin typeface="Arial"/>
              </a:rPr>
              <a:t>PUT</a:t>
            </a:r>
            <a:r>
              <a:rPr lang="en-US" sz="2800" dirty="0">
                <a:latin typeface="Arial"/>
              </a:rPr>
              <a:t>(</a:t>
            </a:r>
            <a:r>
              <a:rPr lang="en-US" sz="2800" i="1" dirty="0">
                <a:latin typeface="Arial"/>
              </a:rPr>
              <a:t>source</a:t>
            </a:r>
            <a:r>
              <a:rPr lang="en-US" sz="2800" dirty="0">
                <a:latin typeface="Arial"/>
              </a:rPr>
              <a:t>,</a:t>
            </a:r>
            <a:r>
              <a:rPr lang="en-US" sz="2800" i="1" dirty="0">
                <a:latin typeface="Arial"/>
              </a:rPr>
              <a:t>format.</a:t>
            </a:r>
            <a:r>
              <a:rPr lang="en-US" sz="2800" dirty="0">
                <a:latin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7959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998417" y="16690"/>
            <a:ext cx="10515600" cy="50961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PROC SQL and Macro Variables: Syntax 2</a:t>
            </a:r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672C907-7CA5-4F43-9A47-316BE4C0044F}" type="slidenum">
              <a:rPr lang="en-US" altLang="en-US" sz="1400"/>
              <a:pPr eaLnBrk="1" hangingPunct="1"/>
              <a:t>24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08549" name="Text Box 4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108550" name="Text Box 5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108551" name="Text Box 8"/>
          <p:cNvSpPr txBox="1">
            <a:spLocks noChangeArrowheads="1"/>
          </p:cNvSpPr>
          <p:nvPr/>
        </p:nvSpPr>
        <p:spPr bwMode="auto">
          <a:xfrm>
            <a:off x="470879" y="5638740"/>
            <a:ext cx="9220200" cy="55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 marL="685800" indent="-685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spcBef>
                <a:spcPct val="20000"/>
              </a:spcBef>
            </a:pPr>
            <a:r>
              <a:rPr lang="en-US" altLang="en-US" dirty="0"/>
              <a:t>After the first query, SQLOBS contains the number of rows (tiers).</a:t>
            </a:r>
          </a:p>
        </p:txBody>
      </p:sp>
      <p:sp>
        <p:nvSpPr>
          <p:cNvPr id="108553" name="Text Box 18"/>
          <p:cNvSpPr txBox="1">
            <a:spLocks noChangeArrowheads="1"/>
          </p:cNvSpPr>
          <p:nvPr/>
        </p:nvSpPr>
        <p:spPr bwMode="auto">
          <a:xfrm>
            <a:off x="10218617" y="6297612"/>
            <a:ext cx="14890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1" dirty="0"/>
              <a:t>continued...</a:t>
            </a:r>
          </a:p>
        </p:txBody>
      </p:sp>
      <p:sp>
        <p:nvSpPr>
          <p:cNvPr id="108555" name="Text Box 26"/>
          <p:cNvSpPr txBox="1">
            <a:spLocks noChangeArrowheads="1"/>
          </p:cNvSpPr>
          <p:nvPr/>
        </p:nvSpPr>
        <p:spPr bwMode="auto">
          <a:xfrm>
            <a:off x="2565400" y="988231"/>
            <a:ext cx="6798407" cy="487313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none" w="med" len="lg"/>
          </a:ln>
        </p:spPr>
        <p:txBody>
          <a:bodyPr wrap="squar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0000"/>
                </a:solidFill>
              </a:rPr>
              <a:t>Step 1 </a:t>
            </a:r>
            <a:r>
              <a:rPr lang="en-US" altLang="en-US" sz="2000" dirty="0"/>
              <a:t>Determine number of tier levels.</a:t>
            </a:r>
            <a:endParaRPr lang="en-US" altLang="en-US" sz="2000" b="1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2352" y="1998015"/>
            <a:ext cx="1044345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substr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(put(Customer_Type_ID,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Tier, count(*)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orion.Customer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Tier;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Rows=&amp;SQLOBS;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NOTE:  There are &amp;Rows Tiers;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42451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50277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PROC SQL and Macro Variables: Syntax 2</a:t>
            </a:r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5415C35-F429-4157-B2F1-2C0EBB4FE7F3}" type="slidenum">
              <a:rPr lang="en-US" altLang="en-US" sz="1400"/>
              <a:pPr eaLnBrk="1" hangingPunct="1"/>
              <a:t>25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110604" name="Text Box 18"/>
          <p:cNvSpPr txBox="1">
            <a:spLocks noChangeArrowheads="1"/>
          </p:cNvSpPr>
          <p:nvPr/>
        </p:nvSpPr>
        <p:spPr bwMode="auto">
          <a:xfrm>
            <a:off x="1594339" y="746536"/>
            <a:ext cx="7751884" cy="487313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none" w="med" len="lg"/>
          </a:ln>
        </p:spPr>
        <p:txBody>
          <a:bodyPr wrap="squar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0000"/>
                </a:solidFill>
              </a:rPr>
              <a:t>Step 2 </a:t>
            </a:r>
            <a:r>
              <a:rPr lang="en-US" altLang="en-US" sz="2000" dirty="0"/>
              <a:t>Create macro variables to capture tier values.</a:t>
            </a:r>
            <a:endParaRPr lang="en-US" altLang="en-US" sz="2000" b="1" dirty="0">
              <a:solidFill>
                <a:srgbClr val="000000"/>
              </a:solidFill>
            </a:endParaRPr>
          </a:p>
        </p:txBody>
      </p:sp>
      <p:sp>
        <p:nvSpPr>
          <p:cNvPr id="110606" name="Text Box 25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/>
          </a:p>
        </p:txBody>
      </p:sp>
      <p:sp>
        <p:nvSpPr>
          <p:cNvPr id="3" name="Rectangle 2"/>
          <p:cNvSpPr/>
          <p:nvPr/>
        </p:nvSpPr>
        <p:spPr>
          <a:xfrm>
            <a:off x="674078" y="1347455"/>
            <a:ext cx="103866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substr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(put(Customer_Type_ID,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4.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Tier, count(*)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orion.Customer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Tier;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Rows=&amp;SQLOBS;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reset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substr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(put(Customer_Type_ID,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4.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Tier, count(*)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:Tier1-:Tier&amp;Rows,:Count1-: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Count&amp;Rows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orion.Customer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Tier;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NOTE: Tier1 is &amp;tier1  Count1 is: &amp;count1;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NOTE: Tier2 is &amp;tier2  Count2 is: &amp;count2;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NOTE: Tier3 is &amp;tier3  Count3 is: &amp;count3;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103767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05254" y="0"/>
            <a:ext cx="10515600" cy="6284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PROC SQL and Macro Variables: Syntax 2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E098C3-5466-441D-B158-4F49F2541B16}" type="slidenum">
              <a:rPr lang="en-US" altLang="en-US" sz="1400"/>
              <a:pPr eaLnBrk="1" hangingPunct="1"/>
              <a:t>26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5717" name="Text Box 5"/>
          <p:cNvSpPr txBox="1">
            <a:spLocks noChangeArrowheads="1"/>
          </p:cNvSpPr>
          <p:nvPr/>
        </p:nvSpPr>
        <p:spPr bwMode="auto">
          <a:xfrm>
            <a:off x="3035301" y="32766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115718" name="Text Box 8"/>
          <p:cNvSpPr txBox="1">
            <a:spLocks noChangeArrowheads="1"/>
          </p:cNvSpPr>
          <p:nvPr/>
        </p:nvSpPr>
        <p:spPr bwMode="auto">
          <a:xfrm>
            <a:off x="3035301" y="32766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115724" name="Text Box 18"/>
          <p:cNvSpPr txBox="1">
            <a:spLocks noChangeArrowheads="1"/>
          </p:cNvSpPr>
          <p:nvPr/>
        </p:nvSpPr>
        <p:spPr bwMode="auto">
          <a:xfrm>
            <a:off x="807913" y="637139"/>
            <a:ext cx="9610971" cy="487313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none" w="med" len="lg"/>
          </a:ln>
        </p:spPr>
        <p:txBody>
          <a:bodyPr wrap="squar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0000"/>
                </a:solidFill>
              </a:rPr>
              <a:t>Step 3 </a:t>
            </a:r>
            <a:r>
              <a:rPr lang="en-US" altLang="en-US" sz="2000" dirty="0"/>
              <a:t>Use the macro variables to generate reports  for each tier.</a:t>
            </a:r>
          </a:p>
        </p:txBody>
      </p:sp>
      <p:sp>
        <p:nvSpPr>
          <p:cNvPr id="2" name="Rectangle 1"/>
          <p:cNvSpPr/>
          <p:nvPr/>
        </p:nvSpPr>
        <p:spPr>
          <a:xfrm>
            <a:off x="1567960" y="1440961"/>
            <a:ext cx="958947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substr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(put(Customer_Type_ID,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4.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Tier, count(*)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orion.Customer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Tier;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Rows=&amp;SQLOBS;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reset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substr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(put(Customer_Type_ID,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4.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Tier, count(*)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:Tier1-:Tier&amp;Rows,:Count1-: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Count&amp;Rows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orion.Customer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Tier;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reset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"Tier &amp;Tier3 Customers (&amp;Count3 total)"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Customer_Name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 Country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orion.Customer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substr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(put(Customer_Type_ID,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4.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=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"&amp;Tier3"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country,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Customer_Name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3000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>
          <a:xfrm>
            <a:off x="677008" y="1511179"/>
            <a:ext cx="11007969" cy="3799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You are responsible for the program that produces a report containing </a:t>
            </a:r>
            <a:br>
              <a:rPr lang="en-US" altLang="en-US" dirty="0"/>
            </a:br>
            <a:r>
              <a:rPr lang="en-US" altLang="en-US" b="1" dirty="0" err="1">
                <a:latin typeface="Courier New" panose="02070309020205020404" pitchFamily="49" charset="0"/>
              </a:rPr>
              <a:t>Employee_ID</a:t>
            </a:r>
            <a:r>
              <a:rPr lang="en-US" altLang="en-US" dirty="0"/>
              <a:t> and all associated date columns from the </a:t>
            </a:r>
            <a:br>
              <a:rPr lang="en-US" altLang="en-US" dirty="0"/>
            </a:br>
            <a:r>
              <a:rPr lang="en-US" altLang="en-US" b="1" dirty="0" err="1">
                <a:latin typeface="Courier New" panose="02070309020205020404" pitchFamily="49" charset="0"/>
              </a:rPr>
              <a:t>orion.Employee_Payroll</a:t>
            </a:r>
            <a:r>
              <a:rPr lang="en-US" altLang="en-US" dirty="0"/>
              <a:t> table. 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The database administrators sometimes add or delete date fields </a:t>
            </a:r>
            <a:br>
              <a:rPr lang="en-US" altLang="en-US" dirty="0"/>
            </a:br>
            <a:r>
              <a:rPr lang="en-US" altLang="en-US" dirty="0"/>
              <a:t>from this table, which forces you to update your query with each change.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D21A3DC-A30D-4498-8B4A-154EAC5473D0}" type="slidenum">
              <a:rPr lang="en-US" altLang="en-US" sz="1400"/>
              <a:pPr eaLnBrk="1" hangingPunct="1"/>
              <a:t>27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8428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592" y="0"/>
            <a:ext cx="10515600" cy="6223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PROC SQL and Macro Variables: Syntax 3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D7E5DC-AC12-4F93-810A-CF67662AA313}" type="slidenum">
              <a:rPr lang="en-US" altLang="en-US" sz="1400"/>
              <a:pPr eaLnBrk="1" hangingPunct="1"/>
              <a:t>28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984739" y="3041700"/>
            <a:ext cx="10190774" cy="203132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tIns="152400" bIns="152400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625475" algn="l"/>
                <a:tab pos="1143000" algn="l"/>
              </a:tabLst>
              <a:defRPr/>
            </a:pPr>
            <a:r>
              <a:rPr lang="en-US" sz="2800" b="1" dirty="0">
                <a:latin typeface="Arial"/>
              </a:rPr>
              <a:t>SELECT</a:t>
            </a:r>
            <a:r>
              <a:rPr lang="en-US" sz="2800" dirty="0">
                <a:latin typeface="Arial"/>
              </a:rPr>
              <a:t> </a:t>
            </a:r>
            <a:r>
              <a:rPr lang="en-US" sz="2800" i="1" dirty="0">
                <a:latin typeface="Arial"/>
              </a:rPr>
              <a:t>column-1&lt;,</a:t>
            </a:r>
            <a:r>
              <a:rPr lang="en-US" sz="2800" dirty="0">
                <a:latin typeface="Arial"/>
              </a:rPr>
              <a:t> ... </a:t>
            </a:r>
            <a:r>
              <a:rPr lang="en-US" sz="2800" i="1" dirty="0">
                <a:latin typeface="Arial"/>
              </a:rPr>
              <a:t>column-2&gt;</a:t>
            </a:r>
          </a:p>
          <a:p>
            <a:pPr eaLnBrk="0" hangingPunct="0">
              <a:tabLst>
                <a:tab pos="625475" algn="l"/>
                <a:tab pos="1143000" algn="l"/>
              </a:tabLst>
              <a:defRPr/>
            </a:pPr>
            <a:r>
              <a:rPr lang="en-US" sz="2800" b="1" dirty="0">
                <a:latin typeface="Arial"/>
              </a:rPr>
              <a:t>	INTO</a:t>
            </a:r>
            <a:r>
              <a:rPr lang="en-US" sz="2800" dirty="0">
                <a:latin typeface="Arial"/>
              </a:rPr>
              <a:t> :</a:t>
            </a:r>
            <a:r>
              <a:rPr lang="en-US" sz="2800" i="1" dirty="0">
                <a:latin typeface="Arial"/>
              </a:rPr>
              <a:t>macvar_1</a:t>
            </a:r>
            <a:r>
              <a:rPr lang="en-US" sz="2800" dirty="0">
                <a:latin typeface="Arial"/>
              </a:rPr>
              <a:t> </a:t>
            </a:r>
            <a:r>
              <a:rPr lang="en-US" sz="2800" b="1" dirty="0">
                <a:latin typeface="Arial"/>
              </a:rPr>
              <a:t>SEPARATED BY</a:t>
            </a:r>
            <a:r>
              <a:rPr lang="en-US" sz="2800" i="1" dirty="0">
                <a:latin typeface="Arial"/>
              </a:rPr>
              <a:t> 'delimiter'</a:t>
            </a:r>
          </a:p>
          <a:p>
            <a:pPr eaLnBrk="0" hangingPunct="0">
              <a:tabLst>
                <a:tab pos="625475" algn="l"/>
                <a:tab pos="1143000" algn="l"/>
              </a:tabLst>
              <a:defRPr/>
            </a:pPr>
            <a:r>
              <a:rPr lang="en-US" sz="2800" i="1" dirty="0">
                <a:latin typeface="Arial"/>
              </a:rPr>
              <a:t>		               &lt;</a:t>
            </a:r>
            <a:r>
              <a:rPr lang="en-US" sz="2800" dirty="0">
                <a:latin typeface="Arial"/>
              </a:rPr>
              <a:t> </a:t>
            </a:r>
            <a:r>
              <a:rPr lang="en-US" sz="2800" i="1" dirty="0">
                <a:latin typeface="Arial"/>
              </a:rPr>
              <a:t>, </a:t>
            </a:r>
            <a:r>
              <a:rPr lang="en-US" sz="2800" dirty="0">
                <a:latin typeface="Arial"/>
              </a:rPr>
              <a:t>… </a:t>
            </a:r>
            <a:r>
              <a:rPr lang="en-US" sz="2800" i="1" dirty="0">
                <a:latin typeface="Arial"/>
              </a:rPr>
              <a:t>:macvar_2 </a:t>
            </a:r>
            <a:r>
              <a:rPr lang="en-US" sz="2800" b="1" dirty="0">
                <a:latin typeface="Arial"/>
              </a:rPr>
              <a:t>SEPARATED BY</a:t>
            </a:r>
            <a:r>
              <a:rPr lang="en-US" sz="2800" i="1" dirty="0">
                <a:latin typeface="Arial"/>
              </a:rPr>
              <a:t> 'delimiter'&gt;</a:t>
            </a:r>
          </a:p>
          <a:p>
            <a:pPr eaLnBrk="0" hangingPunct="0">
              <a:tabLst>
                <a:tab pos="625475" algn="l"/>
                <a:tab pos="1143000" algn="l"/>
              </a:tabLst>
              <a:defRPr/>
            </a:pPr>
            <a:r>
              <a:rPr lang="en-US" sz="2800" b="1" dirty="0">
                <a:latin typeface="Arial"/>
              </a:rPr>
              <a:t>	FROM</a:t>
            </a:r>
            <a:r>
              <a:rPr lang="en-US" sz="2800" dirty="0">
                <a:latin typeface="Arial"/>
              </a:rPr>
              <a:t> </a:t>
            </a:r>
            <a:r>
              <a:rPr lang="en-US" sz="2800" i="1" dirty="0">
                <a:latin typeface="Arial"/>
              </a:rPr>
              <a:t>table|view …</a:t>
            </a:r>
          </a:p>
        </p:txBody>
      </p:sp>
      <p:sp>
        <p:nvSpPr>
          <p:cNvPr id="118790" name="Rectangle 28"/>
          <p:cNvSpPr>
            <a:spLocks noChangeArrowheads="1"/>
          </p:cNvSpPr>
          <p:nvPr/>
        </p:nvSpPr>
        <p:spPr bwMode="auto">
          <a:xfrm>
            <a:off x="668215" y="987425"/>
            <a:ext cx="10392508" cy="91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squar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Font typeface="Monotype Sorts" panose="05010101010101010101" pitchFamily="2" charset="2"/>
              <a:buNone/>
            </a:pPr>
            <a:r>
              <a:rPr lang="en-US" altLang="en-US" dirty="0"/>
              <a:t>Syntax 3 extracts values from all rows of the query result and puts them into a single macro variable, separated by the specified delimiter.</a:t>
            </a:r>
          </a:p>
        </p:txBody>
      </p:sp>
    </p:spTree>
    <p:extLst>
      <p:ext uri="{BB962C8B-B14F-4D97-AF65-F5344CB8AC3E}">
        <p14:creationId xmlns:p14="http://schemas.microsoft.com/office/powerpoint/2010/main" val="143819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751498"/>
          </a:xfrm>
        </p:spPr>
        <p:txBody>
          <a:bodyPr/>
          <a:lstStyle/>
          <a:p>
            <a:pPr eaLnBrk="1" hangingPunct="1"/>
            <a:r>
              <a:rPr lang="en-US" altLang="en-US" dirty="0"/>
              <a:t>PROC SQL and Macro Variables: Syntax 3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365406B-133D-438E-BEE2-D6E1B28B318E}" type="slidenum">
              <a:rPr lang="en-US" altLang="en-US" sz="1400"/>
              <a:pPr eaLnBrk="1" hangingPunct="1"/>
              <a:t>29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9812" name="Text Box 5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2707" y="2052776"/>
            <a:ext cx="1030458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Payroll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Salary,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Birth_Date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date9.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 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Employee_Hire_Date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Hire_Date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date9.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Employee_Term_Date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Term_Date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date9.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0200" y="1230923"/>
            <a:ext cx="3540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Create a temporary file</a:t>
            </a:r>
          </a:p>
        </p:txBody>
      </p:sp>
    </p:spTree>
    <p:extLst>
      <p:ext uri="{BB962C8B-B14F-4D97-AF65-F5344CB8AC3E}">
        <p14:creationId xmlns:p14="http://schemas.microsoft.com/office/powerpoint/2010/main" val="39583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62396" y="0"/>
            <a:ext cx="9253451" cy="1116013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The SAS Macro Language Overview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501163" y="1481138"/>
            <a:ext cx="10852638" cy="48752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Using the SAS macro language, you can write SAS programs that are dynamic, that is, </a:t>
            </a:r>
            <a:r>
              <a:rPr lang="en-US" altLang="en-US" b="1" dirty="0"/>
              <a:t>capable of self-modification</a:t>
            </a:r>
            <a:r>
              <a:rPr lang="en-US" altLang="en-US" dirty="0"/>
              <a:t>.</a:t>
            </a:r>
          </a:p>
          <a:p>
            <a:pPr marL="0" indent="0">
              <a:buNone/>
            </a:pPr>
            <a:r>
              <a:rPr lang="en-US" altLang="en-US" dirty="0"/>
              <a:t>The SAS macro facility enables you to:</a:t>
            </a:r>
          </a:p>
          <a:p>
            <a:pPr marL="0" indent="0">
              <a:buNone/>
            </a:pPr>
            <a:endParaRPr lang="en-US" altLang="en-US" dirty="0"/>
          </a:p>
          <a:p>
            <a:pPr marL="114300" lvl="1" indent="0">
              <a:buNone/>
            </a:pPr>
            <a:r>
              <a:rPr lang="en-US" altLang="en-US" sz="2800" dirty="0"/>
              <a:t>Create macro variables that contain text, and resolve them (replace the variable name with the text stored in the variable) anywhere in a SAS program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Write special programs (macros) that generate tailored SAS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B9B034-1D68-4E1C-B82A-7FAFA7B86E27}" type="slidenum">
              <a:rPr lang="en-US" altLang="en-US" sz="1400"/>
              <a:pPr eaLnBrk="1" hangingPunct="1"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3849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961292" y="0"/>
            <a:ext cx="10515600" cy="720969"/>
          </a:xfrm>
        </p:spPr>
        <p:txBody>
          <a:bodyPr/>
          <a:lstStyle/>
          <a:p>
            <a:pPr eaLnBrk="1" hangingPunct="1"/>
            <a:r>
              <a:rPr lang="en-US" altLang="en-US" dirty="0"/>
              <a:t>PROC SQL and Macro Variables: Syntax 3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23C12E-64DD-4081-9B6D-E2173BEEECD5}" type="slidenum">
              <a:rPr lang="en-US" altLang="en-US" sz="1400"/>
              <a:pPr eaLnBrk="1" hangingPunct="1"/>
              <a:t>30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20841" name="Text Box 14"/>
          <p:cNvSpPr txBox="1">
            <a:spLocks noChangeArrowheads="1"/>
          </p:cNvSpPr>
          <p:nvPr/>
        </p:nvSpPr>
        <p:spPr bwMode="auto">
          <a:xfrm>
            <a:off x="644769" y="854138"/>
            <a:ext cx="10644554" cy="795089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none" w="med" len="lg"/>
          </a:ln>
        </p:spPr>
        <p:txBody>
          <a:bodyPr wrap="squar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0000"/>
                </a:solidFill>
              </a:rPr>
              <a:t>Step 1 </a:t>
            </a:r>
            <a:r>
              <a:rPr lang="en-US" altLang="en-US" sz="2000" dirty="0"/>
              <a:t>Queries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dictionary.Columns</a:t>
            </a:r>
            <a:r>
              <a:rPr lang="en-US" altLang="en-US" sz="2000" dirty="0"/>
              <a:t> --list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Employee_ID</a:t>
            </a:r>
            <a:r>
              <a:rPr lang="en-US" altLang="en-US" sz="2000" dirty="0"/>
              <a:t> and date columns in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work.Payroll</a:t>
            </a:r>
            <a:r>
              <a:rPr lang="en-US" altLang="en-US" sz="2000" dirty="0"/>
              <a:t>.</a:t>
            </a:r>
            <a:endParaRPr lang="en-US" altLang="en-US" sz="2000" b="1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199" y="1782396"/>
            <a:ext cx="1079402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Name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: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Column_Names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separated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","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Dictionary.Columns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=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"WORK"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"PAYROLL"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upcase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(Name) like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'%DATE%'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reset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"Dates of Interest by 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Column_Names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work.Payroll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705652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9215" y="31700"/>
            <a:ext cx="10515600" cy="59372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PROC SQL and Macro Variables: Syntax 3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3CFECFC-0003-4D8D-B3B6-4474006909DD}" type="slidenum">
              <a:rPr lang="en-US" altLang="en-US" sz="1400"/>
              <a:pPr eaLnBrk="1" hangingPunct="1"/>
              <a:t>31</a:t>
            </a:fld>
            <a:endParaRPr lang="en-US" altLang="en-US" sz="1400" dirty="0">
              <a:latin typeface="Times New Roman" panose="02020603050405020304" pitchFamily="18" charset="0"/>
            </a:endParaRPr>
          </a:p>
        </p:txBody>
      </p:sp>
      <p:sp>
        <p:nvSpPr>
          <p:cNvPr id="122885" name="Text Box 4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122887" name="Text Box 7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122889" name="Text Box 10"/>
          <p:cNvSpPr txBox="1">
            <a:spLocks noChangeArrowheads="1"/>
          </p:cNvSpPr>
          <p:nvPr/>
        </p:nvSpPr>
        <p:spPr bwMode="auto">
          <a:xfrm>
            <a:off x="1488831" y="891690"/>
            <a:ext cx="9053146" cy="487313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none" w="med" len="lg"/>
          </a:ln>
        </p:spPr>
        <p:txBody>
          <a:bodyPr wrap="squar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0000"/>
                </a:solidFill>
              </a:rPr>
              <a:t>Step 2 </a:t>
            </a:r>
            <a:r>
              <a:rPr lang="en-US" altLang="en-US" sz="2000" dirty="0"/>
              <a:t>Add two new date columns to 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work.Payroll</a:t>
            </a:r>
            <a:r>
              <a:rPr lang="en-US" altLang="en-US" sz="2000" dirty="0"/>
              <a:t>.</a:t>
            </a:r>
            <a:endParaRPr lang="en-US" altLang="en-US" sz="2000" b="1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262" y="1462703"/>
            <a:ext cx="985324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alter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Payroll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add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Date_Last_Raise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date,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Promotion_Date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date;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update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Payroll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Promotion_Date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=Hire_Date+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180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Term_Date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missing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and today()-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180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Hire_Date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update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Payroll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Date_Last_Raise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=Promotion_Date+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180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Term_Date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missing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and today()-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180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Promotion_Date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089264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4927"/>
            <a:ext cx="10515600" cy="47466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PROC SQL and Macro Variables: Syntax 3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B5AF2AC-B5FC-4FEC-B9CC-A8F0F0939C9C}" type="slidenum">
              <a:rPr lang="en-US" altLang="en-US" sz="1400"/>
              <a:pPr eaLnBrk="1" hangingPunct="1"/>
              <a:t>32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23913" name="Text Box 10"/>
          <p:cNvSpPr txBox="1">
            <a:spLocks noChangeArrowheads="1"/>
          </p:cNvSpPr>
          <p:nvPr/>
        </p:nvSpPr>
        <p:spPr bwMode="auto">
          <a:xfrm>
            <a:off x="1699846" y="833771"/>
            <a:ext cx="8376138" cy="487313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none" w="med" len="lg"/>
          </a:ln>
        </p:spPr>
        <p:txBody>
          <a:bodyPr wrap="squar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0000"/>
                </a:solidFill>
              </a:rPr>
              <a:t>Step 3 </a:t>
            </a:r>
            <a:r>
              <a:rPr lang="en-US" altLang="en-US" sz="2000" dirty="0"/>
              <a:t>Test the solution by re-submitting the program</a:t>
            </a:r>
            <a:endParaRPr lang="en-US" altLang="en-US" sz="2000" b="1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15636" y="1645265"/>
            <a:ext cx="816072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Name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: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Column_Names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separated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","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Dictionary.Columns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"WORK"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"PAYROLL"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upcase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(Name) like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'%DATE%'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reset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"Dates of Interest by 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Column_Names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7677043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5950" y="-19048"/>
            <a:ext cx="10515600" cy="731225"/>
          </a:xfrm>
        </p:spPr>
        <p:txBody>
          <a:bodyPr/>
          <a:lstStyle/>
          <a:p>
            <a:pPr eaLnBrk="1" hangingPunct="1"/>
            <a:r>
              <a:rPr lang="en-US" altLang="en-US" dirty="0"/>
              <a:t>PROC SQL and Macro Variables: Syntax 3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FB25C3-0601-44BB-B8AA-2E2F8B68A8C2}" type="slidenum">
              <a:rPr lang="en-US" altLang="en-US" sz="1400"/>
              <a:pPr eaLnBrk="1" hangingPunct="1"/>
              <a:t>33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589127" y="1509021"/>
            <a:ext cx="8950527" cy="4863896"/>
          </a:xfrm>
          <a:prstGeom prst="rect">
            <a:avLst/>
          </a:prstGeom>
          <a:solidFill>
            <a:srgbClr val="FFFFFF"/>
          </a:solidFill>
          <a:ln w="38100">
            <a:noFill/>
            <a:miter lim="800000"/>
            <a:headEnd type="none" w="med" len="lg"/>
            <a:tailEnd type="none" w="med" len="lg"/>
          </a:ln>
        </p:spPr>
        <p:txBody>
          <a:bodyPr wrap="none" tIns="50800" rIns="50800" bIns="5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800" b="1" dirty="0" err="1">
                <a:latin typeface="Courier New" panose="02070309020205020404" pitchFamily="49" charset="0"/>
              </a:rPr>
              <a:t>proc</a:t>
            </a:r>
            <a:r>
              <a:rPr lang="en-US" altLang="en-US" sz="2800" b="1" dirty="0">
                <a:latin typeface="Courier New" panose="02070309020205020404" pitchFamily="49" charset="0"/>
              </a:rPr>
              <a:t>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sql</a:t>
            </a:r>
            <a:r>
              <a:rPr lang="en-US" altLang="en-US" sz="2800" b="1" dirty="0">
                <a:latin typeface="Courier New" panose="02070309020205020404" pitchFamily="49" charset="0"/>
              </a:rPr>
              <a:t>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noprint</a:t>
            </a:r>
            <a:r>
              <a:rPr lang="en-US" altLang="en-US" sz="28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altLang="en-US" sz="2800" b="1" dirty="0">
                <a:latin typeface="Courier New" panose="02070309020205020404" pitchFamily="49" charset="0"/>
              </a:rPr>
              <a:t>select Name</a:t>
            </a:r>
          </a:p>
          <a:p>
            <a:pPr>
              <a:lnSpc>
                <a:spcPct val="85000"/>
              </a:lnSpc>
            </a:pPr>
            <a:r>
              <a:rPr lang="en-US" altLang="en-US" sz="2800" b="1" dirty="0">
                <a:latin typeface="Courier New" panose="02070309020205020404" pitchFamily="49" charset="0"/>
              </a:rPr>
              <a:t>   into :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Column_Names</a:t>
            </a:r>
            <a:r>
              <a:rPr lang="en-US" altLang="en-US" sz="2800" b="1" dirty="0">
                <a:latin typeface="Courier New" panose="02070309020205020404" pitchFamily="49" charset="0"/>
              </a:rPr>
              <a:t> separated by ","</a:t>
            </a:r>
          </a:p>
          <a:p>
            <a:pPr>
              <a:lnSpc>
                <a:spcPct val="85000"/>
              </a:lnSpc>
            </a:pPr>
            <a:r>
              <a:rPr lang="en-US" altLang="en-US" sz="2800" b="1" dirty="0">
                <a:latin typeface="Courier New" panose="02070309020205020404" pitchFamily="49" charset="0"/>
              </a:rPr>
              <a:t>   from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Dictionary.Columns</a:t>
            </a:r>
            <a:endParaRPr lang="en-US" altLang="en-US" sz="2800" b="1" dirty="0"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800" b="1" dirty="0">
                <a:latin typeface="Courier New" panose="02070309020205020404" pitchFamily="49" charset="0"/>
              </a:rPr>
              <a:t>   where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libname</a:t>
            </a:r>
            <a:r>
              <a:rPr lang="en-US" altLang="en-US" sz="2800" b="1" dirty="0">
                <a:latin typeface="Courier New" panose="02070309020205020404" pitchFamily="49" charset="0"/>
              </a:rPr>
              <a:t> ="ORION"</a:t>
            </a:r>
          </a:p>
          <a:p>
            <a:pPr>
              <a:lnSpc>
                <a:spcPct val="85000"/>
              </a:lnSpc>
            </a:pPr>
            <a:r>
              <a:rPr lang="en-US" altLang="en-US" sz="2800" b="1" dirty="0">
                <a:latin typeface="Courier New" panose="02070309020205020404" pitchFamily="49" charset="0"/>
              </a:rPr>
              <a:t>   and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memname</a:t>
            </a:r>
            <a:r>
              <a:rPr lang="en-US" altLang="en-US" sz="2800" b="1" dirty="0">
                <a:latin typeface="Courier New" panose="02070309020205020404" pitchFamily="49" charset="0"/>
              </a:rPr>
              <a:t>="EMPLOYEE_PAYROLL"</a:t>
            </a:r>
          </a:p>
          <a:p>
            <a:pPr>
              <a:lnSpc>
                <a:spcPct val="85000"/>
              </a:lnSpc>
            </a:pPr>
            <a:r>
              <a:rPr lang="en-US" altLang="en-US" sz="2800" b="1" dirty="0">
                <a:latin typeface="Courier New" panose="02070309020205020404" pitchFamily="49" charset="0"/>
              </a:rPr>
              <a:t>   and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upcase</a:t>
            </a:r>
            <a:r>
              <a:rPr lang="en-US" altLang="en-US" sz="2800" b="1" dirty="0">
                <a:latin typeface="Courier New" panose="02070309020205020404" pitchFamily="49" charset="0"/>
              </a:rPr>
              <a:t>(Name) like '%DATE%';</a:t>
            </a:r>
          </a:p>
          <a:p>
            <a:pPr>
              <a:lnSpc>
                <a:spcPct val="85000"/>
              </a:lnSpc>
            </a:pPr>
            <a:r>
              <a:rPr lang="en-US" altLang="en-US" sz="2800" b="1" dirty="0">
                <a:latin typeface="Courier New" panose="02070309020205020404" pitchFamily="49" charset="0"/>
              </a:rPr>
              <a:t>reset print;</a:t>
            </a:r>
          </a:p>
          <a:p>
            <a:pPr>
              <a:lnSpc>
                <a:spcPct val="85000"/>
              </a:lnSpc>
            </a:pPr>
            <a:r>
              <a:rPr lang="en-US" altLang="en-US" sz="2800" b="1" dirty="0">
                <a:latin typeface="Courier New" panose="02070309020205020404" pitchFamily="49" charset="0"/>
              </a:rPr>
              <a:t>title "Dates of Interest by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Employee_ID</a:t>
            </a:r>
            <a:r>
              <a:rPr lang="en-US" altLang="en-US" sz="2800" b="1" dirty="0">
                <a:latin typeface="Courier New" panose="02070309020205020404" pitchFamily="49" charset="0"/>
              </a:rPr>
              <a:t>";</a:t>
            </a:r>
          </a:p>
          <a:p>
            <a:pPr>
              <a:lnSpc>
                <a:spcPct val="85000"/>
              </a:lnSpc>
            </a:pPr>
            <a:r>
              <a:rPr lang="en-US" altLang="en-US" sz="2800" b="1" dirty="0">
                <a:latin typeface="Courier New" panose="02070309020205020404" pitchFamily="49" charset="0"/>
              </a:rPr>
              <a:t>select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Employee_ID</a:t>
            </a:r>
            <a:r>
              <a:rPr lang="en-US" altLang="en-US" sz="2800" b="1" dirty="0">
                <a:latin typeface="Courier New" panose="02070309020205020404" pitchFamily="49" charset="0"/>
              </a:rPr>
              <a:t>, &amp;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Column_Names</a:t>
            </a:r>
            <a:endParaRPr lang="en-US" altLang="en-US" sz="2800" b="1" dirty="0"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800" b="1" dirty="0">
                <a:latin typeface="Courier New" panose="02070309020205020404" pitchFamily="49" charset="0"/>
              </a:rPr>
              <a:t>   from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orion.Employee_Payroll</a:t>
            </a:r>
            <a:endParaRPr lang="en-US" altLang="en-US" sz="2800" b="1" dirty="0"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800" b="1" dirty="0">
                <a:latin typeface="Courier New" panose="02070309020205020404" pitchFamily="49" charset="0"/>
              </a:rPr>
              <a:t>   order by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Employee_ID</a:t>
            </a:r>
            <a:r>
              <a:rPr lang="en-US" altLang="en-US" sz="28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altLang="en-US" sz="2800" b="1" dirty="0">
                <a:latin typeface="Courier New" panose="02070309020205020404" pitchFamily="49" charset="0"/>
              </a:rPr>
              <a:t>quit;</a:t>
            </a:r>
          </a:p>
        </p:txBody>
      </p:sp>
      <p:sp>
        <p:nvSpPr>
          <p:cNvPr id="125962" name="Text Box 13"/>
          <p:cNvSpPr txBox="1">
            <a:spLocks noChangeArrowheads="1"/>
          </p:cNvSpPr>
          <p:nvPr/>
        </p:nvSpPr>
        <p:spPr bwMode="auto">
          <a:xfrm>
            <a:off x="1532793" y="667191"/>
            <a:ext cx="10029092" cy="795089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 type="none" w="med" len="lg"/>
            <a:tailEnd type="none" w="med" len="lg"/>
          </a:ln>
        </p:spPr>
        <p:txBody>
          <a:bodyPr wrap="squar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0000"/>
                </a:solidFill>
              </a:rPr>
              <a:t>Step 4 </a:t>
            </a:r>
            <a:r>
              <a:rPr lang="en-US" altLang="en-US" sz="2000" dirty="0"/>
              <a:t>Modify the program to use the permanent </a:t>
            </a:r>
            <a:br>
              <a:rPr lang="en-US" altLang="en-US" sz="2000" dirty="0"/>
            </a:br>
            <a:r>
              <a:rPr lang="en-US" altLang="en-US" sz="2000" dirty="0"/>
              <a:t>table instead of your temporary table</a:t>
            </a:r>
            <a:endParaRPr lang="en-US" alt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6072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6246" y="1559735"/>
            <a:ext cx="1063636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uplib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=NH9;</a:t>
            </a:r>
          </a:p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count(*)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: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numfiles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dictionary.tables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2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uplib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not (protect contains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"WA"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:file1-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dictionary.tables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2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uplib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not (protect contains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"WA"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_user_;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10884" y="89079"/>
            <a:ext cx="10515600" cy="1325563"/>
          </a:xfrm>
        </p:spPr>
        <p:txBody>
          <a:bodyPr/>
          <a:lstStyle/>
          <a:p>
            <a:r>
              <a:rPr lang="en-US" dirty="0"/>
              <a:t>Create macro variables with dataset names for all unprotected files in a library</a:t>
            </a:r>
          </a:p>
        </p:txBody>
      </p:sp>
    </p:spTree>
    <p:extLst>
      <p:ext uri="{BB962C8B-B14F-4D97-AF65-F5344CB8AC3E}">
        <p14:creationId xmlns:p14="http://schemas.microsoft.com/office/powerpoint/2010/main" val="1977876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5913" y="0"/>
            <a:ext cx="4247804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latin typeface="+mn-lt"/>
              </a:rPr>
              <a:t>Macro Variables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071564"/>
            <a:ext cx="10691446" cy="3119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SAS macro variables are stored in an area of memory referred to as the </a:t>
            </a:r>
            <a:r>
              <a:rPr lang="en-US" altLang="en-US" b="1" i="1" dirty="0"/>
              <a:t>global symbol table</a:t>
            </a:r>
            <a:r>
              <a:rPr lang="en-US" altLang="en-US" b="1" dirty="0"/>
              <a:t>. </a:t>
            </a:r>
          </a:p>
          <a:p>
            <a:pPr marL="0" indent="0">
              <a:buNone/>
            </a:pPr>
            <a:r>
              <a:rPr lang="en-US" altLang="en-US" dirty="0"/>
              <a:t>SAS uses automatic macro variables to “remember” important information about the SAS session. Macro variables in SAS are classified as either </a:t>
            </a:r>
            <a:r>
              <a:rPr lang="en-US" altLang="en-US" b="1" dirty="0"/>
              <a:t>automatic</a:t>
            </a:r>
            <a:r>
              <a:rPr lang="en-US" altLang="en-US" dirty="0"/>
              <a:t> (created and updated by SAS) or </a:t>
            </a:r>
            <a:r>
              <a:rPr lang="en-US" altLang="en-US" b="1" dirty="0"/>
              <a:t>user-defined.</a:t>
            </a:r>
          </a:p>
          <a:p>
            <a:pPr marL="0" indent="0">
              <a:buNone/>
            </a:pPr>
            <a:r>
              <a:rPr lang="en-US" altLang="en-US" dirty="0"/>
              <a:t>When SAS is invoked, the global symbol table is created and several automatic macro variables values are initialized by SAS. </a:t>
            </a:r>
          </a:p>
        </p:txBody>
      </p:sp>
      <p:sp>
        <p:nvSpPr>
          <p:cNvPr id="44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681CC93-5FAA-4AF6-AA19-9DAA4FEFFEE9}" type="slidenum">
              <a:rPr lang="en-US" altLang="en-US" sz="1400"/>
              <a:pPr eaLnBrk="1" hangingPunct="1"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82982" y="4321846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_automatic_;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orion.sales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syslast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609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1216269" y="729762"/>
            <a:ext cx="9220200" cy="304800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430338" algn="l"/>
              </a:tabLst>
            </a:pPr>
            <a:r>
              <a:rPr lang="en-US" altLang="en-US" dirty="0"/>
              <a:t>Executing a PROC SQL statement automatically creates and populates the following user-defined (global scope) macro variable values:</a:t>
            </a:r>
          </a:p>
          <a:p>
            <a:pPr marL="0" indent="0">
              <a:buNone/>
              <a:tabLst>
                <a:tab pos="1430338" algn="l"/>
              </a:tabLst>
            </a:pPr>
            <a:r>
              <a:rPr lang="en-US" altLang="en-US" b="1" dirty="0"/>
              <a:t>SQLOBS</a:t>
            </a:r>
            <a:r>
              <a:rPr lang="en-US" altLang="en-US" dirty="0"/>
              <a:t>	records the number of rows (observations) that 	are output or deleted by the SQL statement.</a:t>
            </a:r>
          </a:p>
          <a:p>
            <a:pPr marL="0" indent="0">
              <a:buNone/>
              <a:tabLst>
                <a:tab pos="1430338" algn="l"/>
              </a:tabLst>
            </a:pPr>
            <a:r>
              <a:rPr lang="en-US" altLang="en-US" b="1" dirty="0"/>
              <a:t>SQLRC</a:t>
            </a:r>
            <a:r>
              <a:rPr lang="en-US" altLang="en-US" dirty="0"/>
              <a:t>	contains the </a:t>
            </a:r>
            <a:r>
              <a:rPr lang="en-US" altLang="en-US" b="1" dirty="0"/>
              <a:t>r</a:t>
            </a:r>
            <a:r>
              <a:rPr lang="en-US" altLang="en-US" dirty="0"/>
              <a:t>eturn </a:t>
            </a:r>
            <a:r>
              <a:rPr lang="en-US" altLang="en-US" b="1" dirty="0"/>
              <a:t>c</a:t>
            </a:r>
            <a:r>
              <a:rPr lang="en-US" altLang="en-US" dirty="0"/>
              <a:t>ode from each SQL 		statement, which can be decoded as follows:</a:t>
            </a:r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FD72318-8F71-4A93-8C48-AA361E526199}" type="slidenum">
              <a:rPr lang="en-US" altLang="en-US" sz="1400"/>
              <a:pPr eaLnBrk="1" hangingPunct="1"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190551" name="Group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474303"/>
              </p:ext>
            </p:extLst>
          </p:nvPr>
        </p:nvGraphicFramePr>
        <p:xfrm>
          <a:off x="2209800" y="4046538"/>
          <a:ext cx="7778750" cy="21132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018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0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Value</a:t>
                      </a:r>
                      <a:endParaRPr kumimoji="0" lang="en-US" sz="23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893" marR="88893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Meaning</a:t>
                      </a:r>
                      <a:endParaRPr kumimoji="0" lang="en-US" sz="23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893" marR="88893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en-US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893" marR="88893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The statement completed successfully with no errors.</a:t>
                      </a:r>
                      <a:endParaRPr kumimoji="0" lang="en-US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893" marR="88893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893" marR="88893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 warning was issued, but execution continued.</a:t>
                      </a:r>
                      <a:endParaRPr kumimoji="0" lang="en-US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893" marR="88893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&gt; 4</a:t>
                      </a:r>
                      <a:endParaRPr kumimoji="0" lang="en-US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893" marR="88893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3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 error that stopped execution was encountered.</a:t>
                      </a:r>
                      <a:endParaRPr kumimoji="0" lang="en-US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893" marR="88893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16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9729" y="1421516"/>
            <a:ext cx="1009290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count(*) 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fram.fram40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sqlobs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:  &amp;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sqlobs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sqlrc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:  &amp;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sqlrc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37680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0798" y="2302665"/>
            <a:ext cx="1009290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count(*), 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fram.fram40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sqlobs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:  &amp;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sqlobs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sqlrc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:  &amp;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sqlrc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755967" y="0"/>
            <a:ext cx="3592484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With an error</a:t>
            </a:r>
          </a:p>
        </p:txBody>
      </p:sp>
    </p:spTree>
    <p:extLst>
      <p:ext uri="{BB962C8B-B14F-4D97-AF65-F5344CB8AC3E}">
        <p14:creationId xmlns:p14="http://schemas.microsoft.com/office/powerpoint/2010/main" val="207724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User-Defined Macro Variables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940775" y="1281112"/>
            <a:ext cx="9689123" cy="5257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You can create your own user-defined macro variables </a:t>
            </a:r>
            <a:br>
              <a:rPr lang="en-US" altLang="en-US" dirty="0"/>
            </a:br>
            <a:r>
              <a:rPr lang="en-US" altLang="en-US" dirty="0"/>
              <a:t>to “remember” values that are important to you in your programs. One method is to use the %LET statement to create and assign values to user-defined macro variables.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6F0B63-F982-43E2-A19B-E3CB74374266}" type="slidenum">
              <a:rPr lang="en-US" altLang="en-US" sz="1400"/>
              <a:pPr eaLnBrk="1" hangingPunct="1"/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72709" name="Text Box 10"/>
          <p:cNvSpPr txBox="1">
            <a:spLocks noChangeArrowheads="1"/>
          </p:cNvSpPr>
          <p:nvPr/>
        </p:nvSpPr>
        <p:spPr bwMode="auto">
          <a:xfrm>
            <a:off x="1216270" y="4300049"/>
            <a:ext cx="951620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/>
              <a:t>where </a:t>
            </a:r>
            <a:r>
              <a:rPr lang="en-US" altLang="en-US" i="1" dirty="0"/>
              <a:t>variable</a:t>
            </a:r>
            <a:r>
              <a:rPr lang="en-US" altLang="en-US" i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is any valid SAS variable name and </a:t>
            </a:r>
            <a:r>
              <a:rPr lang="en-US" altLang="en-US" i="1" dirty="0"/>
              <a:t>value</a:t>
            </a:r>
            <a:r>
              <a:rPr lang="en-US" altLang="en-US" b="1" i="1" dirty="0"/>
              <a:t> </a:t>
            </a:r>
            <a:r>
              <a:rPr lang="en-US" altLang="en-US" dirty="0"/>
              <a:t>is any text string.</a:t>
            </a:r>
          </a:p>
        </p:txBody>
      </p:sp>
      <p:sp>
        <p:nvSpPr>
          <p:cNvPr id="72710" name="Text Box 12"/>
          <p:cNvSpPr txBox="1">
            <a:spLocks noChangeArrowheads="1"/>
          </p:cNvSpPr>
          <p:nvPr/>
        </p:nvSpPr>
        <p:spPr bwMode="auto">
          <a:xfrm>
            <a:off x="1293691" y="5352684"/>
            <a:ext cx="9204324" cy="98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 marL="685800" indent="-6858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spcBef>
                <a:spcPct val="20000"/>
              </a:spcBef>
            </a:pPr>
            <a:r>
              <a:rPr lang="en-US" altLang="en-US" b="1" dirty="0"/>
              <a:t>Quotation marks included in </a:t>
            </a:r>
            <a:r>
              <a:rPr lang="en-US" altLang="en-US" b="1" i="1" dirty="0"/>
              <a:t>value</a:t>
            </a:r>
            <a:r>
              <a:rPr lang="en-US" altLang="en-US" b="1" dirty="0"/>
              <a:t> are treated as normal text, and become part of the text stored in the macro variable. </a:t>
            </a:r>
          </a:p>
        </p:txBody>
      </p:sp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2812561" y="3202232"/>
            <a:ext cx="3524250" cy="685800"/>
          </a:xfrm>
          <a:prstGeom prst="rect">
            <a:avLst/>
          </a:prstGeom>
          <a:solidFill>
            <a:srgbClr val="FFFFFF"/>
          </a:solidFill>
          <a:ln w="28575">
            <a:noFill/>
            <a:miter lim="800000"/>
            <a:headEnd type="none" w="med" len="lg"/>
            <a:tailEnd type="none" w="med" len="lg"/>
          </a:ln>
          <a:effectLst/>
        </p:spPr>
        <p:txBody>
          <a:bodyPr wrap="none" lIns="88900" tIns="152400" rIns="88900" bIns="152400"/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0000"/>
                </a:solidFill>
                <a:latin typeface="Arial"/>
              </a:rPr>
              <a:t>%LET</a:t>
            </a:r>
            <a:r>
              <a:rPr lang="en-US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i="1" dirty="0">
                <a:latin typeface="Arial"/>
              </a:rPr>
              <a:t>variable</a:t>
            </a:r>
            <a:r>
              <a:rPr lang="en-US" sz="2800" i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Arial"/>
              </a:rPr>
              <a:t>= </a:t>
            </a:r>
            <a:r>
              <a:rPr lang="en-US" sz="2800" i="1" dirty="0">
                <a:solidFill>
                  <a:srgbClr val="000000"/>
                </a:solidFill>
                <a:latin typeface="Arial"/>
              </a:rPr>
              <a:t>value</a:t>
            </a:r>
            <a:r>
              <a:rPr lang="en-US" sz="2800" b="1" dirty="0">
                <a:solidFill>
                  <a:srgbClr val="000000"/>
                </a:solidFill>
                <a:latin typeface="Arial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53409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User-Defined Macro Variables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943708" y="1764120"/>
            <a:ext cx="9615854" cy="3979455"/>
          </a:xfrm>
        </p:spPr>
        <p:txBody>
          <a:bodyPr>
            <a:no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en-US" altLang="en-US" dirty="0"/>
              <a:t>The %LET macro statement</a:t>
            </a:r>
          </a:p>
          <a:p>
            <a:pPr marL="0" indent="0">
              <a:spcBef>
                <a:spcPct val="0"/>
              </a:spcBef>
              <a:buNone/>
            </a:pPr>
            <a:endParaRPr lang="en-US" altLang="en-US" dirty="0"/>
          </a:p>
          <a:p>
            <a:pPr marL="114300" lvl="1" indent="0">
              <a:buNone/>
            </a:pPr>
            <a:r>
              <a:rPr lang="en-US" altLang="en-US" sz="2800" dirty="0"/>
              <a:t>Is a global statement. You can use it anywhere in your programs.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Creates a user-defined macro variable and assigns it </a:t>
            </a:r>
            <a:br>
              <a:rPr lang="en-US" altLang="en-US" sz="2800" dirty="0"/>
            </a:br>
            <a:r>
              <a:rPr lang="en-US" altLang="en-US" sz="2800" dirty="0"/>
              <a:t>a value if the macro variable does not exist.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Changes the value of the macro variable if the macro variable already exists.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D60288E-D081-4763-B5D2-7BEA5939C166}" type="slidenum">
              <a:rPr lang="en-US" altLang="en-US" sz="1400"/>
              <a:pPr eaLnBrk="1" hangingPunct="1"/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73733" name="Text Box 9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noProof="1">
              <a:latin typeface="SAS Monospace" panose="020B0609020202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3881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4"/>
  <p:tag name="SHAPETABLE" val="Group 6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Quiz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</TotalTime>
  <Words>2410</Words>
  <Application>Microsoft Office PowerPoint</Application>
  <PresentationFormat>Widescreen</PresentationFormat>
  <Paragraphs>397</Paragraphs>
  <Slides>34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Arial</vt:lpstr>
      <vt:lpstr>Calibri</vt:lpstr>
      <vt:lpstr>Calibri Light</vt:lpstr>
      <vt:lpstr>Courier New</vt:lpstr>
      <vt:lpstr>Lucida Console</vt:lpstr>
      <vt:lpstr>Monotype Sorts</vt:lpstr>
      <vt:lpstr>SAS Monospace</vt:lpstr>
      <vt:lpstr>Times New Roman</vt:lpstr>
      <vt:lpstr>Wingdings</vt:lpstr>
      <vt:lpstr>Office Theme</vt:lpstr>
      <vt:lpstr>PowerPoint Presentation</vt:lpstr>
      <vt:lpstr>The SAS Macro Language Overview</vt:lpstr>
      <vt:lpstr>The SAS Macro Language Overview</vt:lpstr>
      <vt:lpstr>Macro Variables</vt:lpstr>
      <vt:lpstr>PowerPoint Presentation</vt:lpstr>
      <vt:lpstr>PowerPoint Presentation</vt:lpstr>
      <vt:lpstr>With an error</vt:lpstr>
      <vt:lpstr>User-Defined Macro Variables</vt:lpstr>
      <vt:lpstr>User-Defined Macro Variables</vt:lpstr>
      <vt:lpstr>Displaying Macro Variable Values</vt:lpstr>
      <vt:lpstr>Resolving Symbolic References</vt:lpstr>
      <vt:lpstr>PROC SQL and Macro Variables</vt:lpstr>
      <vt:lpstr>PROC SQL and Macro Variables: Syntax 1</vt:lpstr>
      <vt:lpstr>PROC SQL and Macro Variables: Syntax 1</vt:lpstr>
      <vt:lpstr>PROC SQL and Macro Variables: Syntax 1</vt:lpstr>
      <vt:lpstr>Referencing a Macro Variable in Quotation Marks</vt:lpstr>
      <vt:lpstr>PowerPoint Presentation</vt:lpstr>
      <vt:lpstr>PROC SQL and Macro Variables: Syntax 1</vt:lpstr>
      <vt:lpstr>PROC SQL and Macro Variables: Syntax 1</vt:lpstr>
      <vt:lpstr>PowerPoint Presentation</vt:lpstr>
      <vt:lpstr>PowerPoint Presentation</vt:lpstr>
      <vt:lpstr>PROC SQL and Macro Variables: Syntax 2</vt:lpstr>
      <vt:lpstr>The PUT Function</vt:lpstr>
      <vt:lpstr>PROC SQL and Macro Variables: Syntax 2</vt:lpstr>
      <vt:lpstr>PROC SQL and Macro Variables: Syntax 2</vt:lpstr>
      <vt:lpstr>PROC SQL and Macro Variables: Syntax 2</vt:lpstr>
      <vt:lpstr>PowerPoint Presentation</vt:lpstr>
      <vt:lpstr>PROC SQL and Macro Variables: Syntax 3</vt:lpstr>
      <vt:lpstr>PROC SQL and Macro Variables: Syntax 3</vt:lpstr>
      <vt:lpstr>PROC SQL and Macro Variables: Syntax 3</vt:lpstr>
      <vt:lpstr>PROC SQL and Macro Variables: Syntax 3</vt:lpstr>
      <vt:lpstr>PROC SQL and Macro Variables: Syntax 3</vt:lpstr>
      <vt:lpstr>PROC SQL and Macro Variables: Syntax 3</vt:lpstr>
      <vt:lpstr>Create macro variables with dataset names for all unprotected files in a library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34</cp:revision>
  <dcterms:created xsi:type="dcterms:W3CDTF">2014-12-24T14:23:55Z</dcterms:created>
  <dcterms:modified xsi:type="dcterms:W3CDTF">2017-01-31T18:13:05Z</dcterms:modified>
</cp:coreProperties>
</file>