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37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0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7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8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7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1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5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36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82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0FF3C-106C-42B2-AF6B-3BD514BEEDAF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9C8FB-DEEF-4AF5-B4B3-851B62EB4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5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1BB8614-9C72-486F-927C-713D2610CCD2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1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9027" name="Module Title"/>
          <p:cNvSpPr>
            <a:spLocks noChangeArrowheads="1"/>
          </p:cNvSpPr>
          <p:nvPr/>
        </p:nvSpPr>
        <p:spPr bwMode="auto">
          <a:xfrm>
            <a:off x="1696915" y="3473938"/>
            <a:ext cx="8519747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ts val="3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>
                <a:latin typeface="Arial Narrow" panose="020B0606020202030204" pitchFamily="34" charset="0"/>
              </a:rPr>
              <a:t>Program Testing and Performance</a:t>
            </a:r>
          </a:p>
        </p:txBody>
      </p:sp>
      <p:sp>
        <p:nvSpPr>
          <p:cNvPr id="129037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 type="none" w="med" len="lg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272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776" y="753787"/>
            <a:ext cx="94213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fullstimer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stimer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counts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app_id,count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app_id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kag.train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app_id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014" y="3841871"/>
            <a:ext cx="10144125" cy="2409825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36014" y="7085"/>
            <a:ext cx="10515600" cy="661130"/>
          </a:xfrm>
        </p:spPr>
        <p:txBody>
          <a:bodyPr>
            <a:normAutofit fontScale="90000"/>
          </a:bodyPr>
          <a:lstStyle/>
          <a:p>
            <a:r>
              <a:rPr lang="en-US" dirty="0"/>
              <a:t>SAS had been running about an hour.</a:t>
            </a:r>
          </a:p>
        </p:txBody>
      </p:sp>
    </p:spTree>
    <p:extLst>
      <p:ext uri="{BB962C8B-B14F-4D97-AF65-F5344CB8AC3E}">
        <p14:creationId xmlns:p14="http://schemas.microsoft.com/office/powerpoint/2010/main" val="1109757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996" y="1204534"/>
            <a:ext cx="6492241" cy="155448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en-US" dirty="0"/>
              <a:t>Shutdown SAS, restart, immediately run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2996" y="3186308"/>
            <a:ext cx="6759440" cy="15544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61" y="4889491"/>
            <a:ext cx="6501676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358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82361" y="0"/>
            <a:ext cx="7154007" cy="63719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Testing and Performance Options</a:t>
            </a:r>
          </a:p>
        </p:txBody>
      </p:sp>
      <p:sp>
        <p:nvSpPr>
          <p:cNvPr id="4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F80798-C2C6-489A-88CD-EF7CE5E63101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71918" name="Group 2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012465"/>
              </p:ext>
            </p:extLst>
          </p:nvPr>
        </p:nvGraphicFramePr>
        <p:xfrm>
          <a:off x="2043545" y="1135381"/>
          <a:ext cx="7772400" cy="437832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02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253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Option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Effect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94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EXEC|NOEXEC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controls whether or not submitted SQL statements are executed.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52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NOSTIMER|STIMER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reports performance statistics in the SAS log for each SQL statement.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107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NOERRORSTOP|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ERRORSTOP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makes PROC SQL enter syntax-check mode after an error occurs; usually used in batch and non-interactive submissions.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88900" marR="88900" marT="88913" marB="88913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401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Testing and Performance Options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idx="1"/>
          </p:nvPr>
        </p:nvSpPr>
        <p:spPr>
          <a:xfrm>
            <a:off x="556846" y="1558131"/>
            <a:ext cx="10515600" cy="136064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Display the columns that are retrieved when you use SELECT * in a query, and display any macro variable resolutions, but do not execute the query.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9AFAA5-549E-4457-8E5E-01CC345ED01A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3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44386" y="3007856"/>
            <a:ext cx="99280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big=100000;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feedback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noexec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*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 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salary&gt;&amp;big;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0735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Performance Benchmarking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en-US" dirty="0"/>
              <a:t>System performance issues are usually caused </a:t>
            </a:r>
            <a:br>
              <a:rPr lang="en-US" altLang="en-US" dirty="0"/>
            </a:br>
            <a:r>
              <a:rPr lang="en-US" altLang="en-US" dirty="0"/>
              <a:t>by bottlenecks in one of three major resources: 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CPU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Memory</a:t>
            </a:r>
          </a:p>
          <a:p>
            <a:pPr marL="457200" lvl="1" indent="0" eaLnBrk="1" hangingPunct="1">
              <a:buNone/>
            </a:pPr>
            <a:r>
              <a:rPr lang="en-US" altLang="en-US" dirty="0" err="1"/>
              <a:t>Input/Output</a:t>
            </a:r>
            <a:r>
              <a:rPr lang="en-US" altLang="en-US" dirty="0"/>
              <a:t> (I/O)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An overload of any one of these resources can significantly increase the elapsed time required to execute your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67210A-EC90-48A9-9BDE-9742CD1BBFA3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4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519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29254" y="10319"/>
            <a:ext cx="6081346" cy="66357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Performance Benchmarking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071563"/>
            <a:ext cx="9035562" cy="56070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You can use the STIMER or FULLSTIMER options </a:t>
            </a:r>
            <a:br>
              <a:rPr lang="en-US" altLang="en-US" dirty="0"/>
            </a:br>
            <a:r>
              <a:rPr lang="en-US" altLang="en-US" dirty="0"/>
              <a:t>to gather information on how your SAS programs use CPU, memory, and I/O.</a:t>
            </a:r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/>
          </a:p>
          <a:p>
            <a:pPr marL="0" indent="0" eaLnBrk="1" hangingPunct="1">
              <a:buNone/>
            </a:pPr>
            <a:r>
              <a:rPr lang="en-US" altLang="en-US" dirty="0"/>
              <a:t>The STIMER SAS system option causes SAS to print performance statistics in the SAS log for each DATA </a:t>
            </a:r>
            <a:br>
              <a:rPr lang="en-US" altLang="en-US" dirty="0"/>
            </a:br>
            <a:r>
              <a:rPr lang="en-US" altLang="en-US" dirty="0"/>
              <a:t>or PROC step executed. The FULLSTIMER option provides greater detail in performance reporting.</a:t>
            </a:r>
          </a:p>
          <a:p>
            <a:pPr marL="0" indent="0" eaLnBrk="1" hangingPunct="1">
              <a:buNone/>
            </a:pPr>
            <a:r>
              <a:rPr lang="en-US" altLang="en-US" b="1" dirty="0"/>
              <a:t>Not all statistics are available on all operating systems, so the results might differ between operating environments.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2669B5-9369-4F04-84B8-426806F7D591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5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2529254" y="2708275"/>
            <a:ext cx="2971800" cy="6985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STIMER</a:t>
            </a: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;</a:t>
            </a:r>
          </a:p>
        </p:txBody>
      </p:sp>
      <p:sp>
        <p:nvSpPr>
          <p:cNvPr id="135174" name="Rectangle 5"/>
          <p:cNvSpPr>
            <a:spLocks noChangeArrowheads="1"/>
          </p:cNvSpPr>
          <p:nvPr/>
        </p:nvSpPr>
        <p:spPr bwMode="auto">
          <a:xfrm>
            <a:off x="2209800" y="3930650"/>
            <a:ext cx="784860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Monotype Sorts" panose="05010101010101010101" pitchFamily="2" charset="2"/>
              <a:buNone/>
            </a:pPr>
            <a:endParaRPr lang="en-US" altLang="en-US" noProof="1">
              <a:solidFill>
                <a:srgbClr val="000000"/>
              </a:solidFill>
            </a:endParaRP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33481" name="Text Box 9"/>
          <p:cNvSpPr txBox="1">
            <a:spLocks noChangeArrowheads="1"/>
          </p:cNvSpPr>
          <p:nvPr/>
        </p:nvSpPr>
        <p:spPr bwMode="auto">
          <a:xfrm>
            <a:off x="6110655" y="2708275"/>
            <a:ext cx="3800475" cy="6985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 type="none" w="med" len="lg"/>
            <a:tailEnd type="none" w="med" len="lg"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lIns="88900" tIns="152400" rIns="88900" bIns="1524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cs typeface="Arial" panose="020B0604020202020204" pitchFamily="34" charset="0"/>
              </a:rPr>
              <a:t> FULLSTIMER</a:t>
            </a:r>
            <a:r>
              <a:rPr lang="en-US" sz="2400" b="1" dirty="0">
                <a:solidFill>
                  <a:srgbClr val="000000"/>
                </a:solidFill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43535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86757" y="12701"/>
            <a:ext cx="7294685" cy="765176"/>
          </a:xfrm>
        </p:spPr>
        <p:txBody>
          <a:bodyPr/>
          <a:lstStyle/>
          <a:p>
            <a:pPr eaLnBrk="1" hangingPunct="1"/>
            <a:r>
              <a:rPr lang="en-US" altLang="en-US" dirty="0"/>
              <a:t>Performance Benchmarking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3581400"/>
            <a:ext cx="10439400" cy="2205282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When used in conjunction with the STIMER or FULLSTIMER SAS system option, the PROC SQL STIMER option provides CPU, memory, and I/O performance information for each individual statement executed by PROC SQL during a single invocation. This enables a more granular analysis of resource utilization.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EBA69F-A2DA-4496-AD0F-28631691C330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6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2209800" y="1068389"/>
            <a:ext cx="7848600" cy="470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Monotype Sorts" panose="05010101010101010101" pitchFamily="2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The STIMER option can also be specified as a </a:t>
            </a:r>
            <a:br>
              <a:rPr lang="en-US" altLang="en-US" dirty="0">
                <a:solidFill>
                  <a:srgbClr val="000000"/>
                </a:solidFill>
              </a:rPr>
            </a:br>
            <a:r>
              <a:rPr lang="en-US" altLang="en-US" dirty="0">
                <a:solidFill>
                  <a:srgbClr val="000000"/>
                </a:solidFill>
              </a:rPr>
              <a:t>PROC SQL option:</a:t>
            </a:r>
          </a:p>
        </p:txBody>
      </p:sp>
      <p:sp>
        <p:nvSpPr>
          <p:cNvPr id="136198" name="Text Box 6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3745523" y="2196735"/>
            <a:ext cx="3580467" cy="5098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med" len="lg"/>
            <a:tailEnd type="none" w="med" len="lg"/>
          </a:ln>
        </p:spPr>
        <p:txBody>
          <a:bodyPr wrap="none" tIns="91440" rIns="50800" bIns="50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proc</a:t>
            </a:r>
            <a:r>
              <a:rPr lang="en-US" altLang="en-US" sz="28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sql</a:t>
            </a:r>
            <a:r>
              <a:rPr lang="en-US" altLang="en-US" sz="2800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stimer</a:t>
            </a:r>
            <a:r>
              <a:rPr lang="en-US" altLang="en-US" sz="2800" b="1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3947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61292" y="1"/>
            <a:ext cx="10515600" cy="844062"/>
          </a:xfrm>
        </p:spPr>
        <p:txBody>
          <a:bodyPr/>
          <a:lstStyle/>
          <a:p>
            <a:pPr eaLnBrk="1" hangingPunct="1"/>
            <a:r>
              <a:rPr lang="en-US" altLang="en-US" dirty="0"/>
              <a:t>Testing and Performance Options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2133600" y="900806"/>
            <a:ext cx="7848600" cy="598974"/>
          </a:xfrm>
        </p:spPr>
        <p:txBody>
          <a:bodyPr>
            <a:normAutofit fontScale="85000" lnSpcReduction="10000"/>
          </a:bodyPr>
          <a:lstStyle/>
          <a:p>
            <a:pPr marL="0" indent="0" eaLnBrk="1" hangingPunct="1">
              <a:buNone/>
            </a:pPr>
            <a:r>
              <a:rPr lang="en-US" altLang="en-US" dirty="0"/>
              <a:t>Example: Capture performance statistics for a complex query.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49EECCB-B408-4FEE-B331-50E5E7B03B80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7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7221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30115" y="1744999"/>
            <a:ext cx="1020200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fullstimer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stimer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distinct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catx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' '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,scan(Employee_Name,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','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),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scan(Employee_Name,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','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)) format=</a:t>
            </a:r>
            <a:r>
              <a:rPr lang="en-US" sz="1600" dirty="0">
                <a:solidFill>
                  <a:srgbClr val="008080"/>
                </a:solidFill>
                <a:latin typeface="Lucida Console" panose="020B0609040504020204" pitchFamily="49" charset="0"/>
              </a:rPr>
              <a:t>$25.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Manager,City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orion.Order_Fact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of, 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orion.Product_Dim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orion.Employee_Organization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eo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orion.Employee_Addresses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ea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of.Product_ID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pd.Product_ID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of.Employee_ID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eo.Employee_ID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ea.Employee_ID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eo.Manager_ID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Product_Name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contains </a:t>
            </a:r>
            <a:r>
              <a:rPr lang="en-US" sz="1600" dirty="0">
                <a:solidFill>
                  <a:srgbClr val="800080"/>
                </a:solidFill>
                <a:latin typeface="Lucida Console" panose="020B0609040504020204" pitchFamily="49" charset="0"/>
              </a:rPr>
              <a:t>'Expedition Zero'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year(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Order_Date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)=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2003</a:t>
            </a:r>
            <a:endParaRPr lang="en-US" sz="16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  </a:t>
            </a:r>
            <a:r>
              <a:rPr lang="en-US" sz="16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eo.Employee_ID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16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99999999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  </a:t>
            </a:r>
          </a:p>
          <a:p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16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8562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Benchmarking Guidelines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>
          <a:xfrm>
            <a:off x="1093177" y="1946275"/>
            <a:ext cx="10073054" cy="4267200"/>
          </a:xfrm>
        </p:spPr>
        <p:txBody>
          <a:bodyPr>
            <a:normAutofit/>
          </a:bodyPr>
          <a:lstStyle/>
          <a:p>
            <a:pPr marL="114300" lvl="1" indent="0" eaLnBrk="1" hangingPunct="1">
              <a:buNone/>
            </a:pPr>
            <a:r>
              <a:rPr lang="en-US" altLang="en-US" sz="2800" dirty="0"/>
              <a:t>Elapsed time is affected by concurrent tasks and should not normally be used for benchmarking.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Always benchmark your programs in separate SAS sessions.  If benchmarking is done on different methods within a single SAS session, statistics for the second method can be misleading.  SAS might retain modules loaded into memory or the operating system might cache data read from a disk that was used in prior steps.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FF21EC-CCE9-4890-A11A-CC8FB10FD9E0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8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9269" name="Continued Flag"/>
          <p:cNvSpPr txBox="1">
            <a:spLocks noChangeArrowheads="1"/>
          </p:cNvSpPr>
          <p:nvPr/>
        </p:nvSpPr>
        <p:spPr bwMode="auto">
          <a:xfrm>
            <a:off x="9093200" y="646430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i="1">
                <a:solidFill>
                  <a:srgbClr val="000000"/>
                </a:solidFill>
              </a:rPr>
              <a:t>continued...</a:t>
            </a:r>
          </a:p>
        </p:txBody>
      </p:sp>
    </p:spTree>
    <p:extLst>
      <p:ext uri="{BB962C8B-B14F-4D97-AF65-F5344CB8AC3E}">
        <p14:creationId xmlns:p14="http://schemas.microsoft.com/office/powerpoint/2010/main" val="2749826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Benchmarking Guidelines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idx="1"/>
          </p:nvPr>
        </p:nvSpPr>
        <p:spPr>
          <a:xfrm>
            <a:off x="1031631" y="1690688"/>
            <a:ext cx="7848600" cy="2969235"/>
          </a:xfrm>
        </p:spPr>
        <p:txBody>
          <a:bodyPr>
            <a:normAutofit/>
          </a:bodyPr>
          <a:lstStyle/>
          <a:p>
            <a:pPr marL="114300" lvl="1" indent="0" eaLnBrk="1" hangingPunct="1">
              <a:buNone/>
            </a:pPr>
            <a:r>
              <a:rPr lang="en-US" altLang="en-US" sz="2800" dirty="0"/>
              <a:t>Run each program multiple times and average the performance statistics.</a:t>
            </a:r>
          </a:p>
          <a:p>
            <a:pPr marL="114300" lvl="1" indent="0" eaLnBrk="1" hangingPunct="1">
              <a:buNone/>
            </a:pPr>
            <a:endParaRPr lang="en-US" altLang="en-US" sz="2800" dirty="0"/>
          </a:p>
          <a:p>
            <a:pPr marL="114300" lvl="1" indent="0" eaLnBrk="1" hangingPunct="1">
              <a:buNone/>
            </a:pPr>
            <a:r>
              <a:rPr lang="en-US" altLang="en-US" sz="2800" dirty="0"/>
              <a:t>Use realistic data for tests. Method A could be much more efficient than Method B when applied to small tables, but much less efficient on large tables.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D911E33-DA2C-4554-81D2-06DEA057ABCA}" type="slidenum">
              <a:rPr lang="en-US" altLang="en-US" sz="1400">
                <a:solidFill>
                  <a:srgbClr val="000000"/>
                </a:solidFill>
              </a:rPr>
              <a:pPr eaLnBrk="1" hangingPunct="1"/>
              <a:t>9</a:t>
            </a:fld>
            <a:endParaRPr lang="en-US" altLang="en-US" sz="1400" b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9712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4"/>
  <p:tag name="SHAPETABLE" val="Group 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545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Courier New</vt:lpstr>
      <vt:lpstr>Lucida Console</vt:lpstr>
      <vt:lpstr>Monotype Sorts</vt:lpstr>
      <vt:lpstr>Times New Roman</vt:lpstr>
      <vt:lpstr>Office Theme</vt:lpstr>
      <vt:lpstr>PowerPoint Presentation</vt:lpstr>
      <vt:lpstr>Testing and Performance Options</vt:lpstr>
      <vt:lpstr>Testing and Performance Options</vt:lpstr>
      <vt:lpstr>Performance Benchmarking</vt:lpstr>
      <vt:lpstr>Performance Benchmarking</vt:lpstr>
      <vt:lpstr>Performance Benchmarking</vt:lpstr>
      <vt:lpstr>Testing and Performance Options</vt:lpstr>
      <vt:lpstr>Benchmarking Guidelines</vt:lpstr>
      <vt:lpstr>Benchmarking Guidelines</vt:lpstr>
      <vt:lpstr>SAS had been running about an hour.</vt:lpstr>
      <vt:lpstr>Shutdown SAS, restart, immediately run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11</cp:revision>
  <dcterms:created xsi:type="dcterms:W3CDTF">2014-12-24T14:25:05Z</dcterms:created>
  <dcterms:modified xsi:type="dcterms:W3CDTF">2017-01-31T18:52:11Z</dcterms:modified>
</cp:coreProperties>
</file>