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85"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5" r:id="rId17"/>
    <p:sldId id="276" r:id="rId18"/>
    <p:sldId id="277" r:id="rId19"/>
    <p:sldId id="278" r:id="rId20"/>
    <p:sldId id="279" r:id="rId21"/>
    <p:sldId id="280" r:id="rId22"/>
    <p:sldId id="281" r:id="rId23"/>
    <p:sldId id="282" r:id="rId24"/>
    <p:sldId id="283" r:id="rId25"/>
    <p:sldId id="284" r:id="rId26"/>
    <p:sldId id="286" r:id="rId27"/>
    <p:sldId id="28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6" end="27"/>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0" d="100"/>
          <a:sy n="70" d="100"/>
        </p:scale>
        <p:origin x="42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9C92F8-FAA5-4D24-9BCD-6073D89E8B5F}" type="datetimeFigureOut">
              <a:rPr lang="en-US" smtClean="0"/>
              <a:t>2/11/2017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2201B4-7B6D-4CB7-9544-526D8CF9B699}" type="slidenum">
              <a:rPr lang="en-US" smtClean="0"/>
              <a:t>‹#›</a:t>
            </a:fld>
            <a:endParaRPr lang="en-US"/>
          </a:p>
        </p:txBody>
      </p:sp>
    </p:spTree>
    <p:extLst>
      <p:ext uri="{BB962C8B-B14F-4D97-AF65-F5344CB8AC3E}">
        <p14:creationId xmlns:p14="http://schemas.microsoft.com/office/powerpoint/2010/main" val="3412824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defRPr>
            </a:lvl1pPr>
            <a:lvl2pPr marL="742950" indent="-285750" defTabSz="930275">
              <a:defRPr sz="2400">
                <a:solidFill>
                  <a:schemeClr val="tx1"/>
                </a:solidFill>
                <a:latin typeface="Arial" panose="020B0604020202020204" pitchFamily="34" charset="0"/>
              </a:defRPr>
            </a:lvl2pPr>
            <a:lvl3pPr marL="1143000" indent="-228600" defTabSz="930275">
              <a:defRPr sz="2400">
                <a:solidFill>
                  <a:schemeClr val="tx1"/>
                </a:solidFill>
                <a:latin typeface="Arial" panose="020B0604020202020204" pitchFamily="34" charset="0"/>
              </a:defRPr>
            </a:lvl3pPr>
            <a:lvl4pPr marL="1600200" indent="-228600" defTabSz="930275">
              <a:defRPr sz="2400">
                <a:solidFill>
                  <a:schemeClr val="tx1"/>
                </a:solidFill>
                <a:latin typeface="Arial" panose="020B0604020202020204" pitchFamily="34" charset="0"/>
              </a:defRPr>
            </a:lvl4pPr>
            <a:lvl5pPr marL="2057400" indent="-228600" defTabSz="930275">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fld id="{804723E1-EA65-40B5-B05F-6425D15746FD}" type="slidenum">
              <a:rPr lang="en-US" altLang="en-US" sz="1200">
                <a:solidFill>
                  <a:srgbClr val="000000"/>
                </a:solidFill>
              </a:rPr>
              <a:pPr/>
              <a:t>3</a:t>
            </a:fld>
            <a:endParaRPr lang="en-US" altLang="en-US" sz="1200">
              <a:solidFill>
                <a:srgbClr val="000000"/>
              </a:solidFill>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Remind students here about the compile phase and the execution phase, which they learned in Prg1 and Prg2.  Then tell students that we are going to learn what SAS does even before the compile phase.</a:t>
            </a:r>
          </a:p>
        </p:txBody>
      </p:sp>
    </p:spTree>
    <p:extLst>
      <p:ext uri="{BB962C8B-B14F-4D97-AF65-F5344CB8AC3E}">
        <p14:creationId xmlns:p14="http://schemas.microsoft.com/office/powerpoint/2010/main" val="1237761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defRPr>
            </a:lvl1pPr>
            <a:lvl2pPr marL="742950" indent="-285750" defTabSz="930275">
              <a:defRPr sz="2400">
                <a:solidFill>
                  <a:schemeClr val="tx1"/>
                </a:solidFill>
                <a:latin typeface="Arial" panose="020B0604020202020204" pitchFamily="34" charset="0"/>
              </a:defRPr>
            </a:lvl2pPr>
            <a:lvl3pPr marL="1143000" indent="-228600" defTabSz="930275">
              <a:defRPr sz="2400">
                <a:solidFill>
                  <a:schemeClr val="tx1"/>
                </a:solidFill>
                <a:latin typeface="Arial" panose="020B0604020202020204" pitchFamily="34" charset="0"/>
              </a:defRPr>
            </a:lvl3pPr>
            <a:lvl4pPr marL="1600200" indent="-228600" defTabSz="930275">
              <a:defRPr sz="2400">
                <a:solidFill>
                  <a:schemeClr val="tx1"/>
                </a:solidFill>
                <a:latin typeface="Arial" panose="020B0604020202020204" pitchFamily="34" charset="0"/>
              </a:defRPr>
            </a:lvl4pPr>
            <a:lvl5pPr marL="2057400" indent="-228600" defTabSz="930275">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fld id="{A1BF811C-14F8-482D-AAF9-EA4F3E82B9D8}" type="slidenum">
              <a:rPr lang="en-US" altLang="en-US" sz="1200">
                <a:solidFill>
                  <a:srgbClr val="000000"/>
                </a:solidFill>
              </a:rPr>
              <a:pPr/>
              <a:t>5</a:t>
            </a:fld>
            <a:endParaRPr lang="en-US" altLang="en-US" sz="1200">
              <a:solidFill>
                <a:srgbClr val="000000"/>
              </a:solidFill>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xfrm>
            <a:off x="933450" y="4410075"/>
            <a:ext cx="5130800" cy="41767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Note that in this "program flow" animation/demo, there is no macro code.  This is just the normal flow of straight SAS code.  Later in this chapter, we will introduce the idea of macro triggers and show how this alters the program flow.  </a:t>
            </a:r>
          </a:p>
        </p:txBody>
      </p:sp>
    </p:spTree>
    <p:extLst>
      <p:ext uri="{BB962C8B-B14F-4D97-AF65-F5344CB8AC3E}">
        <p14:creationId xmlns:p14="http://schemas.microsoft.com/office/powerpoint/2010/main" val="1343071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defRPr>
            </a:lvl1pPr>
            <a:lvl2pPr marL="742950" indent="-285750" defTabSz="930275">
              <a:defRPr sz="2400">
                <a:solidFill>
                  <a:schemeClr val="tx1"/>
                </a:solidFill>
                <a:latin typeface="Arial" panose="020B0604020202020204" pitchFamily="34" charset="0"/>
              </a:defRPr>
            </a:lvl2pPr>
            <a:lvl3pPr marL="1143000" indent="-228600" defTabSz="930275">
              <a:defRPr sz="2400">
                <a:solidFill>
                  <a:schemeClr val="tx1"/>
                </a:solidFill>
                <a:latin typeface="Arial" panose="020B0604020202020204" pitchFamily="34" charset="0"/>
              </a:defRPr>
            </a:lvl3pPr>
            <a:lvl4pPr marL="1600200" indent="-228600" defTabSz="930275">
              <a:defRPr sz="2400">
                <a:solidFill>
                  <a:schemeClr val="tx1"/>
                </a:solidFill>
                <a:latin typeface="Arial" panose="020B0604020202020204" pitchFamily="34" charset="0"/>
              </a:defRPr>
            </a:lvl4pPr>
            <a:lvl5pPr marL="2057400" indent="-228600" defTabSz="930275">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fld id="{E6CE519F-3AE8-49F4-902D-CE308C1E4592}" type="slidenum">
              <a:rPr lang="en-US" altLang="en-US" sz="1200">
                <a:solidFill>
                  <a:srgbClr val="000000"/>
                </a:solidFill>
              </a:rPr>
              <a:pPr/>
              <a:t>8</a:t>
            </a:fld>
            <a:endParaRPr lang="en-US" altLang="en-US" sz="1200">
              <a:solidFill>
                <a:srgbClr val="000000"/>
              </a:solidFill>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Students might wonder here:  Why do I need to know this?  Assure them that we are leading up to the important concept of Macro Triggers, which consists of certain token combinations.</a:t>
            </a:r>
          </a:p>
        </p:txBody>
      </p:sp>
    </p:spTree>
    <p:extLst>
      <p:ext uri="{BB962C8B-B14F-4D97-AF65-F5344CB8AC3E}">
        <p14:creationId xmlns:p14="http://schemas.microsoft.com/office/powerpoint/2010/main" val="3060885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defRPr>
            </a:lvl1pPr>
            <a:lvl2pPr marL="742950" indent="-285750" defTabSz="930275">
              <a:defRPr sz="2400">
                <a:solidFill>
                  <a:schemeClr val="tx1"/>
                </a:solidFill>
                <a:latin typeface="Arial" panose="020B0604020202020204" pitchFamily="34" charset="0"/>
              </a:defRPr>
            </a:lvl2pPr>
            <a:lvl3pPr marL="1143000" indent="-228600" defTabSz="930275">
              <a:defRPr sz="2400">
                <a:solidFill>
                  <a:schemeClr val="tx1"/>
                </a:solidFill>
                <a:latin typeface="Arial" panose="020B0604020202020204" pitchFamily="34" charset="0"/>
              </a:defRPr>
            </a:lvl3pPr>
            <a:lvl4pPr marL="1600200" indent="-228600" defTabSz="930275">
              <a:defRPr sz="2400">
                <a:solidFill>
                  <a:schemeClr val="tx1"/>
                </a:solidFill>
                <a:latin typeface="Arial" panose="020B0604020202020204" pitchFamily="34" charset="0"/>
              </a:defRPr>
            </a:lvl4pPr>
            <a:lvl5pPr marL="2057400" indent="-228600" defTabSz="930275">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fld id="{5FA8B9A3-F098-4DD0-8853-E44EE3916C6E}" type="slidenum">
              <a:rPr lang="en-US" altLang="en-US" sz="1200">
                <a:solidFill>
                  <a:srgbClr val="000000"/>
                </a:solidFill>
              </a:rPr>
              <a:pPr/>
              <a:t>16</a:t>
            </a:fld>
            <a:endParaRPr lang="en-US" altLang="en-US" sz="1200">
              <a:solidFill>
                <a:srgbClr val="000000"/>
              </a:solidFill>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Finally!  This is what we've been leading up to!</a:t>
            </a:r>
          </a:p>
        </p:txBody>
      </p:sp>
    </p:spTree>
    <p:extLst>
      <p:ext uri="{BB962C8B-B14F-4D97-AF65-F5344CB8AC3E}">
        <p14:creationId xmlns:p14="http://schemas.microsoft.com/office/powerpoint/2010/main" val="358982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defRPr>
            </a:lvl1pPr>
            <a:lvl2pPr marL="742950" indent="-285750" defTabSz="930275">
              <a:defRPr sz="2400">
                <a:solidFill>
                  <a:schemeClr val="tx1"/>
                </a:solidFill>
                <a:latin typeface="Arial" panose="020B0604020202020204" pitchFamily="34" charset="0"/>
              </a:defRPr>
            </a:lvl2pPr>
            <a:lvl3pPr marL="1143000" indent="-228600" defTabSz="930275">
              <a:defRPr sz="2400">
                <a:solidFill>
                  <a:schemeClr val="tx1"/>
                </a:solidFill>
                <a:latin typeface="Arial" panose="020B0604020202020204" pitchFamily="34" charset="0"/>
              </a:defRPr>
            </a:lvl3pPr>
            <a:lvl4pPr marL="1600200" indent="-228600" defTabSz="930275">
              <a:defRPr sz="2400">
                <a:solidFill>
                  <a:schemeClr val="tx1"/>
                </a:solidFill>
                <a:latin typeface="Arial" panose="020B0604020202020204" pitchFamily="34" charset="0"/>
              </a:defRPr>
            </a:lvl4pPr>
            <a:lvl5pPr marL="2057400" indent="-228600" defTabSz="930275">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fld id="{91649480-4DE8-417F-A72A-08AE7F580629}" type="slidenum">
              <a:rPr lang="en-US" altLang="en-US" sz="1200">
                <a:solidFill>
                  <a:srgbClr val="000000"/>
                </a:solidFill>
              </a:rPr>
              <a:pPr/>
              <a:t>20</a:t>
            </a:fld>
            <a:endParaRPr lang="en-US" altLang="en-US" sz="1200">
              <a:solidFill>
                <a:srgbClr val="000000"/>
              </a:solidFill>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The instructor may wish to compare %PUT with PUT.  The latter is a datastep statement.  The former is a macro language statement.  Also, this is a good time to say more generally that in the macro language, quote marks are rarely used.  More on that subject later.</a:t>
            </a:r>
          </a:p>
        </p:txBody>
      </p:sp>
    </p:spTree>
    <p:extLst>
      <p:ext uri="{BB962C8B-B14F-4D97-AF65-F5344CB8AC3E}">
        <p14:creationId xmlns:p14="http://schemas.microsoft.com/office/powerpoint/2010/main" val="3458541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defRPr>
            </a:lvl1pPr>
            <a:lvl2pPr marL="742950" indent="-285750" defTabSz="930275">
              <a:defRPr sz="2400">
                <a:solidFill>
                  <a:schemeClr val="tx1"/>
                </a:solidFill>
                <a:latin typeface="Arial" panose="020B0604020202020204" pitchFamily="34" charset="0"/>
              </a:defRPr>
            </a:lvl2pPr>
            <a:lvl3pPr marL="1143000" indent="-228600" defTabSz="930275">
              <a:defRPr sz="2400">
                <a:solidFill>
                  <a:schemeClr val="tx1"/>
                </a:solidFill>
                <a:latin typeface="Arial" panose="020B0604020202020204" pitchFamily="34" charset="0"/>
              </a:defRPr>
            </a:lvl3pPr>
            <a:lvl4pPr marL="1600200" indent="-228600" defTabSz="930275">
              <a:defRPr sz="2400">
                <a:solidFill>
                  <a:schemeClr val="tx1"/>
                </a:solidFill>
                <a:latin typeface="Arial" panose="020B0604020202020204" pitchFamily="34" charset="0"/>
              </a:defRPr>
            </a:lvl4pPr>
            <a:lvl5pPr marL="2057400" indent="-228600" defTabSz="930275">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fld id="{A1F72DF8-400F-444C-A965-3D0CB49F3D84}" type="slidenum">
              <a:rPr lang="en-US" altLang="en-US" sz="1200">
                <a:solidFill>
                  <a:srgbClr val="000000"/>
                </a:solidFill>
              </a:rPr>
              <a:pPr/>
              <a:t>22</a:t>
            </a:fld>
            <a:endParaRPr lang="en-US" altLang="en-US" sz="1200">
              <a:solidFill>
                <a:srgbClr val="000000"/>
              </a:solidFill>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Here is where we see that a macro trigger alters the program flow.  Note that this is a macro language statement, not a SAS statement or step, as in the previous demo.</a:t>
            </a:r>
          </a:p>
        </p:txBody>
      </p:sp>
    </p:spTree>
    <p:extLst>
      <p:ext uri="{BB962C8B-B14F-4D97-AF65-F5344CB8AC3E}">
        <p14:creationId xmlns:p14="http://schemas.microsoft.com/office/powerpoint/2010/main" val="1912220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Arial" panose="020B0604020202020204" pitchFamily="34" charset="0"/>
              </a:defRPr>
            </a:lvl1pPr>
            <a:lvl2pPr marL="742950" indent="-285750" defTabSz="930275">
              <a:defRPr sz="2400">
                <a:solidFill>
                  <a:schemeClr val="tx1"/>
                </a:solidFill>
                <a:latin typeface="Arial" panose="020B0604020202020204" pitchFamily="34" charset="0"/>
              </a:defRPr>
            </a:lvl2pPr>
            <a:lvl3pPr marL="1143000" indent="-228600" defTabSz="930275">
              <a:defRPr sz="2400">
                <a:solidFill>
                  <a:schemeClr val="tx1"/>
                </a:solidFill>
                <a:latin typeface="Arial" panose="020B0604020202020204" pitchFamily="34" charset="0"/>
              </a:defRPr>
            </a:lvl3pPr>
            <a:lvl4pPr marL="1600200" indent="-228600" defTabSz="930275">
              <a:defRPr sz="2400">
                <a:solidFill>
                  <a:schemeClr val="tx1"/>
                </a:solidFill>
                <a:latin typeface="Arial" panose="020B0604020202020204" pitchFamily="34" charset="0"/>
              </a:defRPr>
            </a:lvl4pPr>
            <a:lvl5pPr marL="2057400" indent="-228600" defTabSz="930275">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fld id="{09A239FA-7B83-4733-888C-0C84C988984E}" type="slidenum">
              <a:rPr lang="en-US" altLang="en-US" sz="1200">
                <a:solidFill>
                  <a:srgbClr val="000000"/>
                </a:solidFill>
              </a:rPr>
              <a:pPr/>
              <a:t>24</a:t>
            </a:fld>
            <a:endParaRPr lang="en-US" altLang="en-US" sz="1200">
              <a:solidFill>
                <a:srgbClr val="000000"/>
              </a:solidFill>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Nothing is sent to the SAS compiler, because there are no SAS statements.</a:t>
            </a:r>
          </a:p>
        </p:txBody>
      </p:sp>
    </p:spTree>
    <p:extLst>
      <p:ext uri="{BB962C8B-B14F-4D97-AF65-F5344CB8AC3E}">
        <p14:creationId xmlns:p14="http://schemas.microsoft.com/office/powerpoint/2010/main" val="3211347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AB771B14-1857-4587-9B54-3C90FA421E3F}" type="datetimeFigureOut">
              <a:rPr lang="en-US">
                <a:solidFill>
                  <a:prstClr val="black">
                    <a:tint val="75000"/>
                  </a:prstClr>
                </a:solidFill>
              </a:rPr>
              <a:pPr/>
              <a:t>2/11/2017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E626570-ED22-4238-9833-FEE51439BBE0}"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6675427"/>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771B14-1857-4587-9B54-3C90FA421E3F}" type="datetimeFigureOut">
              <a:rPr lang="en-US">
                <a:solidFill>
                  <a:prstClr val="black">
                    <a:tint val="75000"/>
                  </a:prstClr>
                </a:solidFill>
              </a:rPr>
              <a:pPr/>
              <a:t>2/11/2017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C1F98D7-DB72-4E58-B7D5-F84C28A521F6}"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094361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771B14-1857-4587-9B54-3C90FA421E3F}" type="datetimeFigureOut">
              <a:rPr lang="en-US">
                <a:solidFill>
                  <a:prstClr val="black">
                    <a:tint val="75000"/>
                  </a:prstClr>
                </a:solidFill>
              </a:rPr>
              <a:pPr/>
              <a:t>2/11/2017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8CD11B-2DB7-49F0-B102-14A251EB0FED}"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6129089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11277600" cy="685800"/>
          </a:xfrm>
        </p:spPr>
        <p:txBody>
          <a:bodyPr/>
          <a:lstStyle/>
          <a:p>
            <a:r>
              <a:rPr lang="en-US"/>
              <a:t>Click to edit Master title style</a:t>
            </a:r>
          </a:p>
        </p:txBody>
      </p:sp>
      <p:sp>
        <p:nvSpPr>
          <p:cNvPr id="3" name="Table Placeholder 2"/>
          <p:cNvSpPr>
            <a:spLocks noGrp="1"/>
          </p:cNvSpPr>
          <p:nvPr>
            <p:ph type="tbl" idx="1"/>
          </p:nvPr>
        </p:nvSpPr>
        <p:spPr>
          <a:xfrm>
            <a:off x="914400" y="1071563"/>
            <a:ext cx="10464800" cy="4267200"/>
          </a:xfrm>
        </p:spPr>
        <p:txBody>
          <a:bodyPr/>
          <a:lstStyle/>
          <a:p>
            <a:pPr lvl="0"/>
            <a:endParaRPr lang="en-US" noProof="0" dirty="0"/>
          </a:p>
        </p:txBody>
      </p:sp>
      <p:sp>
        <p:nvSpPr>
          <p:cNvPr id="4" name="Slide Number Placeholder 3"/>
          <p:cNvSpPr>
            <a:spLocks noGrp="1"/>
          </p:cNvSpPr>
          <p:nvPr>
            <p:ph type="sldNum" sz="quarter" idx="10"/>
          </p:nvPr>
        </p:nvSpPr>
        <p:spPr/>
        <p:txBody>
          <a:bodyPr/>
          <a:lstStyle>
            <a:lvl1pPr>
              <a:defRPr/>
            </a:lvl1pPr>
          </a:lstStyle>
          <a:p>
            <a:fld id="{FA0E6A04-BCF0-481C-8DF0-B6816E9F6E5A}"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390755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771B14-1857-4587-9B54-3C90FA421E3F}" type="datetimeFigureOut">
              <a:rPr lang="en-US">
                <a:solidFill>
                  <a:prstClr val="black">
                    <a:tint val="75000"/>
                  </a:prstClr>
                </a:solidFill>
              </a:rPr>
              <a:pPr/>
              <a:t>2/11/2017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E3FCFFF-C56A-4BAD-AAC2-7B17286FE5CB}"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359090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771B14-1857-4587-9B54-3C90FA421E3F}" type="datetimeFigureOut">
              <a:rPr lang="en-US">
                <a:solidFill>
                  <a:prstClr val="black">
                    <a:tint val="75000"/>
                  </a:prstClr>
                </a:solidFill>
              </a:rPr>
              <a:pPr/>
              <a:t>2/11/2017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B11C516-5C4A-4A3F-BF95-A467E461C791}"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263971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B771B14-1857-4587-9B54-3C90FA421E3F}" type="datetimeFigureOut">
              <a:rPr lang="en-US">
                <a:solidFill>
                  <a:prstClr val="black">
                    <a:tint val="75000"/>
                  </a:prstClr>
                </a:solidFill>
              </a:rPr>
              <a:pPr/>
              <a:t>2/11/2017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86FC4A4-B922-4F85-9B41-3198900DE863}"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116583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771B14-1857-4587-9B54-3C90FA421E3F}" type="datetimeFigureOut">
              <a:rPr lang="en-US">
                <a:solidFill>
                  <a:prstClr val="black">
                    <a:tint val="75000"/>
                  </a:prstClr>
                </a:solidFill>
              </a:rPr>
              <a:pPr/>
              <a:t>2/11/2017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869F2C6-C215-4D00-ABFB-736B8569CF1F}"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265415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B771B14-1857-4587-9B54-3C90FA421E3F}" type="datetimeFigureOut">
              <a:rPr lang="en-US">
                <a:solidFill>
                  <a:prstClr val="black">
                    <a:tint val="75000"/>
                  </a:prstClr>
                </a:solidFill>
              </a:rPr>
              <a:pPr/>
              <a:t>2/11/2017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013E9B-E390-470D-9796-F7209B40C8CA}"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4145910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771B14-1857-4587-9B54-3C90FA421E3F}" type="datetimeFigureOut">
              <a:rPr lang="en-US">
                <a:solidFill>
                  <a:prstClr val="black">
                    <a:tint val="75000"/>
                  </a:prstClr>
                </a:solidFill>
              </a:rPr>
              <a:pPr/>
              <a:t>2/11/2017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0D9ABB1-EDA1-4F7E-9117-F944B74E5DC4}"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857307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B771B14-1857-4587-9B54-3C90FA421E3F}" type="datetimeFigureOut">
              <a:rPr lang="en-US">
                <a:solidFill>
                  <a:prstClr val="black">
                    <a:tint val="75000"/>
                  </a:prstClr>
                </a:solidFill>
              </a:rPr>
              <a:pPr/>
              <a:t>2/11/2017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89C132-F6BE-4BC8-8EAB-3A22A1697A4A}"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4244049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B771B14-1857-4587-9B54-3C90FA421E3F}" type="datetimeFigureOut">
              <a:rPr lang="en-US">
                <a:solidFill>
                  <a:prstClr val="black">
                    <a:tint val="75000"/>
                  </a:prstClr>
                </a:solidFill>
              </a:rPr>
              <a:pPr/>
              <a:t>2/11/2017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C22E90C-7377-4788-B60A-0F4CEB0270D0}"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03368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eaLnBrk="0" fontAlgn="base" hangingPunct="0">
              <a:spcBef>
                <a:spcPct val="0"/>
              </a:spcBef>
              <a:spcAft>
                <a:spcPct val="0"/>
              </a:spcAft>
            </a:pPr>
            <a:fld id="{AB771B14-1857-4587-9B54-3C90FA421E3F}" type="datetimeFigureOut">
              <a:rPr lang="en-US">
                <a:solidFill>
                  <a:prstClr val="black">
                    <a:tint val="75000"/>
                  </a:prstClr>
                </a:solidFill>
                <a:latin typeface="Arial" panose="020B0604020202020204" pitchFamily="34" charset="0"/>
              </a:rPr>
              <a:pPr eaLnBrk="0" fontAlgn="base" hangingPunct="0">
                <a:spcBef>
                  <a:spcPct val="0"/>
                </a:spcBef>
                <a:spcAft>
                  <a:spcPct val="0"/>
                </a:spcAft>
              </a:pPr>
              <a:t>2/11/2017</a:t>
            </a:fld>
            <a:endParaRPr lang="en-US">
              <a:solidFill>
                <a:prstClr val="black">
                  <a:tint val="75000"/>
                </a:prstClr>
              </a:solidFill>
              <a:latin typeface="Arial" panose="020B0604020202020204" pitchFamily="34" charset="0"/>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eaLnBrk="0" fontAlgn="base" hangingPunct="0">
              <a:spcBef>
                <a:spcPct val="0"/>
              </a:spcBef>
              <a:spcAft>
                <a:spcPct val="0"/>
              </a:spcAft>
            </a:pPr>
            <a:endParaRPr lang="en-US">
              <a:solidFill>
                <a:prstClr val="black">
                  <a:tint val="75000"/>
                </a:prstClr>
              </a:solidFill>
              <a:latin typeface="Arial" panose="020B0604020202020204" pitchFamily="34" charset="0"/>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eaLnBrk="0" fontAlgn="base" hangingPunct="0">
              <a:spcBef>
                <a:spcPct val="0"/>
              </a:spcBef>
              <a:spcAft>
                <a:spcPct val="0"/>
              </a:spcAft>
            </a:pPr>
            <a:fld id="{50E30612-E81D-4886-842D-2B293C463E9C}" type="slidenum">
              <a:rPr lang="en-US" altLang="en-US">
                <a:solidFill>
                  <a:prstClr val="black">
                    <a:tint val="75000"/>
                  </a:prstClr>
                </a:solidFill>
                <a:latin typeface="Arial" panose="020B0604020202020204" pitchFamily="34" charset="0"/>
              </a:rPr>
              <a:pPr eaLnBrk="0" fontAlgn="base" hangingPunct="0">
                <a:spcBef>
                  <a:spcPct val="0"/>
                </a:spcBef>
                <a:spcAft>
                  <a:spcPct val="0"/>
                </a:spcAft>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1235834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7584" y="1"/>
            <a:ext cx="5077968" cy="886968"/>
          </a:xfrm>
        </p:spPr>
        <p:txBody>
          <a:bodyPr/>
          <a:lstStyle/>
          <a:p>
            <a:r>
              <a:rPr lang="en-US" b="1" dirty="0">
                <a:latin typeface="+mn-lt"/>
              </a:rPr>
              <a:t>Two “identical” programs</a:t>
            </a:r>
          </a:p>
        </p:txBody>
      </p:sp>
      <p:sp>
        <p:nvSpPr>
          <p:cNvPr id="3" name="Slide Number Placeholder 2"/>
          <p:cNvSpPr>
            <a:spLocks noGrp="1"/>
          </p:cNvSpPr>
          <p:nvPr>
            <p:ph type="sldNum" sz="quarter" idx="12"/>
          </p:nvPr>
        </p:nvSpPr>
        <p:spPr/>
        <p:txBody>
          <a:bodyPr/>
          <a:lstStyle/>
          <a:p>
            <a:fld id="{95013E9B-E390-470D-9796-F7209B40C8CA}" type="slidenum">
              <a:rPr lang="en-US" altLang="en-US" smtClean="0">
                <a:solidFill>
                  <a:prstClr val="black">
                    <a:tint val="75000"/>
                  </a:prstClr>
                </a:solidFill>
              </a:rPr>
              <a:pPr/>
              <a:t>1</a:t>
            </a:fld>
            <a:endParaRPr lang="en-US" altLang="en-US">
              <a:solidFill>
                <a:prstClr val="black">
                  <a:tint val="75000"/>
                </a:prstClr>
              </a:solidFill>
              <a:latin typeface="Times New Roman" panose="02020603050405020304" pitchFamily="18" charset="0"/>
            </a:endParaRPr>
          </a:p>
        </p:txBody>
      </p:sp>
      <p:sp>
        <p:nvSpPr>
          <p:cNvPr id="4" name="Rectangle 3"/>
          <p:cNvSpPr/>
          <p:nvPr/>
        </p:nvSpPr>
        <p:spPr>
          <a:xfrm>
            <a:off x="850392" y="1126480"/>
            <a:ext cx="8211312" cy="4832092"/>
          </a:xfrm>
          <a:prstGeom prst="rect">
            <a:avLst/>
          </a:prstGeom>
        </p:spPr>
        <p:txBody>
          <a:bodyPr wrap="square">
            <a:spAutoFit/>
          </a:bodyPr>
          <a:lstStyle/>
          <a:p>
            <a:r>
              <a:rPr lang="en-US" sz="2800" b="1" dirty="0">
                <a:solidFill>
                  <a:srgbClr val="000080"/>
                </a:solidFill>
                <a:latin typeface="Lucida Console" panose="020B0609040504020204" pitchFamily="49" charset="0"/>
              </a:rPr>
              <a:t>proc</a:t>
            </a:r>
            <a:r>
              <a:rPr lang="en-US" sz="2800" dirty="0">
                <a:solidFill>
                  <a:srgbClr val="000000"/>
                </a:solidFill>
                <a:latin typeface="Lucida Console" panose="020B0609040504020204" pitchFamily="49" charset="0"/>
              </a:rPr>
              <a:t> </a:t>
            </a:r>
            <a:r>
              <a:rPr lang="en-US" sz="2800" b="1" dirty="0">
                <a:solidFill>
                  <a:srgbClr val="000080"/>
                </a:solidFill>
                <a:latin typeface="Lucida Console" panose="020B0609040504020204" pitchFamily="49" charset="0"/>
              </a:rPr>
              <a:t>logistic</a:t>
            </a:r>
            <a:r>
              <a:rPr lang="en-US" sz="2800" dirty="0">
                <a:solidFill>
                  <a:srgbClr val="000000"/>
                </a:solidFill>
                <a:latin typeface="Lucida Console" panose="020B0609040504020204" pitchFamily="49" charset="0"/>
              </a:rPr>
              <a:t> </a:t>
            </a:r>
            <a:r>
              <a:rPr lang="en-US" sz="2800" dirty="0">
                <a:solidFill>
                  <a:srgbClr val="0000FF"/>
                </a:solidFill>
                <a:latin typeface="Lucida Console" panose="020B0609040504020204" pitchFamily="49" charset="0"/>
              </a:rPr>
              <a:t>data</a:t>
            </a:r>
            <a:r>
              <a:rPr lang="en-US" sz="2800" dirty="0">
                <a:solidFill>
                  <a:srgbClr val="000000"/>
                </a:solidFill>
                <a:latin typeface="Lucida Console" panose="020B0609040504020204" pitchFamily="49" charset="0"/>
              </a:rPr>
              <a:t>=s5238.chdage </a:t>
            </a:r>
            <a:r>
              <a:rPr lang="en-US" sz="2800" dirty="0" err="1">
                <a:solidFill>
                  <a:srgbClr val="0000FF"/>
                </a:solidFill>
                <a:latin typeface="Lucida Console" panose="020B0609040504020204" pitchFamily="49" charset="0"/>
              </a:rPr>
              <a:t>outest</a:t>
            </a:r>
            <a:r>
              <a:rPr lang="en-US" sz="2800" dirty="0">
                <a:solidFill>
                  <a:srgbClr val="000000"/>
                </a:solidFill>
                <a:latin typeface="Lucida Console" panose="020B0609040504020204" pitchFamily="49" charset="0"/>
              </a:rPr>
              <a:t>=betas;</a:t>
            </a:r>
          </a:p>
          <a:p>
            <a:r>
              <a:rPr lang="en-US" sz="2800" dirty="0">
                <a:solidFill>
                  <a:srgbClr val="0000FF"/>
                </a:solidFill>
                <a:latin typeface="Lucida Console" panose="020B0609040504020204" pitchFamily="49" charset="0"/>
              </a:rPr>
              <a:t>model</a:t>
            </a:r>
            <a:r>
              <a:rPr lang="en-US" sz="2800" dirty="0">
                <a:solidFill>
                  <a:srgbClr val="000000"/>
                </a:solidFill>
                <a:latin typeface="Lucida Console" panose="020B0609040504020204" pitchFamily="49" charset="0"/>
              </a:rPr>
              <a:t> </a:t>
            </a:r>
            <a:r>
              <a:rPr lang="en-US" sz="2800" dirty="0" err="1">
                <a:solidFill>
                  <a:srgbClr val="000000"/>
                </a:solidFill>
                <a:latin typeface="Lucida Console" panose="020B0609040504020204" pitchFamily="49" charset="0"/>
              </a:rPr>
              <a:t>chd</a:t>
            </a:r>
            <a:r>
              <a:rPr lang="en-US" sz="2800" dirty="0">
                <a:solidFill>
                  <a:srgbClr val="000000"/>
                </a:solidFill>
                <a:latin typeface="Lucida Console" panose="020B0609040504020204" pitchFamily="49" charset="0"/>
              </a:rPr>
              <a:t>=age;</a:t>
            </a:r>
          </a:p>
          <a:p>
            <a:r>
              <a:rPr lang="en-US" sz="2800" b="1" dirty="0">
                <a:solidFill>
                  <a:srgbClr val="000080"/>
                </a:solidFill>
                <a:latin typeface="Lucida Console" panose="020B0609040504020204" pitchFamily="49" charset="0"/>
              </a:rPr>
              <a:t>run</a:t>
            </a:r>
            <a:r>
              <a:rPr lang="en-US" sz="2800" dirty="0">
                <a:solidFill>
                  <a:srgbClr val="000000"/>
                </a:solidFill>
                <a:latin typeface="Lucida Console" panose="020B0609040504020204" pitchFamily="49" charset="0"/>
              </a:rPr>
              <a:t>;</a:t>
            </a:r>
          </a:p>
          <a:p>
            <a:endParaRPr lang="en-US" sz="2800" dirty="0">
              <a:solidFill>
                <a:srgbClr val="000000"/>
              </a:solidFill>
              <a:latin typeface="Lucida Console" panose="020B0609040504020204" pitchFamily="49" charset="0"/>
            </a:endParaRPr>
          </a:p>
          <a:p>
            <a:r>
              <a:rPr lang="en-US" sz="2800" b="1" dirty="0">
                <a:solidFill>
                  <a:srgbClr val="000080"/>
                </a:solidFill>
                <a:latin typeface="Lucida Console" panose="020B0609040504020204" pitchFamily="49" charset="0"/>
              </a:rPr>
              <a:t>proc</a:t>
            </a:r>
            <a:r>
              <a:rPr lang="en-US" sz="2800" dirty="0">
                <a:solidFill>
                  <a:srgbClr val="000000"/>
                </a:solidFill>
                <a:latin typeface="Lucida Console" panose="020B0609040504020204" pitchFamily="49" charset="0"/>
              </a:rPr>
              <a:t> </a:t>
            </a:r>
            <a:r>
              <a:rPr lang="en-US" sz="2800" b="1" dirty="0">
                <a:solidFill>
                  <a:srgbClr val="000080"/>
                </a:solidFill>
                <a:latin typeface="Lucida Console" panose="020B0609040504020204" pitchFamily="49" charset="0"/>
              </a:rPr>
              <a:t>logistic</a:t>
            </a:r>
            <a:r>
              <a:rPr lang="en-US" sz="2800" dirty="0">
                <a:solidFill>
                  <a:srgbClr val="000000"/>
                </a:solidFill>
                <a:latin typeface="Lucida Console" panose="020B0609040504020204" pitchFamily="49" charset="0"/>
              </a:rPr>
              <a:t> </a:t>
            </a:r>
            <a:r>
              <a:rPr lang="en-US" sz="2800" dirty="0">
                <a:solidFill>
                  <a:srgbClr val="0000FF"/>
                </a:solidFill>
                <a:latin typeface="Lucida Console" panose="020B0609040504020204" pitchFamily="49" charset="0"/>
              </a:rPr>
              <a:t>data</a:t>
            </a:r>
            <a:r>
              <a:rPr lang="en-US" sz="2800" dirty="0">
                <a:solidFill>
                  <a:srgbClr val="000000"/>
                </a:solidFill>
                <a:latin typeface="Lucida Console" panose="020B0609040504020204" pitchFamily="49" charset="0"/>
              </a:rPr>
              <a:t>=s5238.chdage</a:t>
            </a:r>
          </a:p>
          <a:p>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outest</a:t>
            </a:r>
            <a:r>
              <a:rPr lang="en-US" sz="2800" dirty="0">
                <a:solidFill>
                  <a:srgbClr val="000000"/>
                </a:solidFill>
                <a:latin typeface="Lucida Console" panose="020B0609040504020204" pitchFamily="49" charset="0"/>
              </a:rPr>
              <a:t>=betas</a:t>
            </a:r>
          </a:p>
          <a:p>
            <a:r>
              <a:rPr lang="en-US" sz="2800" dirty="0">
                <a:solidFill>
                  <a:srgbClr val="000000"/>
                </a:solidFill>
                <a:latin typeface="Lucida Console" panose="020B0609040504020204" pitchFamily="49" charset="0"/>
              </a:rPr>
              <a:t>					;</a:t>
            </a:r>
          </a:p>
          <a:p>
            <a:r>
              <a:rPr lang="en-US" sz="2800" dirty="0">
                <a:solidFill>
                  <a:srgbClr val="0000FF"/>
                </a:solidFill>
                <a:latin typeface="Lucida Console" panose="020B0609040504020204" pitchFamily="49" charset="0"/>
              </a:rPr>
              <a:t>model</a:t>
            </a:r>
            <a:r>
              <a:rPr lang="en-US" sz="2800" dirty="0">
                <a:solidFill>
                  <a:srgbClr val="000000"/>
                </a:solidFill>
                <a:latin typeface="Lucida Console" panose="020B0609040504020204" pitchFamily="49" charset="0"/>
              </a:rPr>
              <a:t> </a:t>
            </a:r>
          </a:p>
          <a:p>
            <a:r>
              <a:rPr lang="en-US" sz="2800" dirty="0" err="1">
                <a:solidFill>
                  <a:srgbClr val="000000"/>
                </a:solidFill>
                <a:latin typeface="Lucida Console" panose="020B0609040504020204" pitchFamily="49" charset="0"/>
              </a:rPr>
              <a:t>chd</a:t>
            </a:r>
            <a:r>
              <a:rPr lang="en-US" sz="2800" dirty="0">
                <a:solidFill>
                  <a:srgbClr val="000000"/>
                </a:solidFill>
                <a:latin typeface="Lucida Console" panose="020B0609040504020204" pitchFamily="49" charset="0"/>
              </a:rPr>
              <a:t>=</a:t>
            </a:r>
            <a:r>
              <a:rPr lang="en-US" sz="2800" dirty="0" err="1">
                <a:solidFill>
                  <a:srgbClr val="000000"/>
                </a:solidFill>
                <a:latin typeface="Lucida Console" panose="020B0609040504020204" pitchFamily="49" charset="0"/>
              </a:rPr>
              <a:t>age;</a:t>
            </a:r>
            <a:r>
              <a:rPr lang="en-US" sz="2800" b="1" dirty="0" err="1">
                <a:solidFill>
                  <a:srgbClr val="000080"/>
                </a:solidFill>
                <a:latin typeface="Lucida Console" panose="020B0609040504020204" pitchFamily="49" charset="0"/>
              </a:rPr>
              <a:t>run</a:t>
            </a:r>
            <a:r>
              <a:rPr lang="en-US" sz="2800" dirty="0">
                <a:solidFill>
                  <a:srgbClr val="000000"/>
                </a:solidFill>
                <a:latin typeface="Lucida Console" panose="020B0609040504020204" pitchFamily="49" charset="0"/>
              </a:rPr>
              <a:t>;</a:t>
            </a:r>
          </a:p>
          <a:p>
            <a:endParaRPr lang="en-US" sz="2800" dirty="0">
              <a:solidFill>
                <a:srgbClr val="000000"/>
              </a:solidFill>
              <a:latin typeface="Lucida Console" panose="020B0609040504020204" pitchFamily="49" charset="0"/>
            </a:endParaRPr>
          </a:p>
        </p:txBody>
      </p:sp>
      <p:sp>
        <p:nvSpPr>
          <p:cNvPr id="5" name="Title 1"/>
          <p:cNvSpPr txBox="1">
            <a:spLocks/>
          </p:cNvSpPr>
          <p:nvPr/>
        </p:nvSpPr>
        <p:spPr>
          <a:xfrm>
            <a:off x="954024" y="5834509"/>
            <a:ext cx="9835896" cy="88696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dirty="0">
                <a:latin typeface="+mn-lt"/>
              </a:rPr>
              <a:t>These programs give exactly the same answer – Why?</a:t>
            </a:r>
          </a:p>
        </p:txBody>
      </p:sp>
    </p:spTree>
    <p:extLst>
      <p:ext uri="{BB962C8B-B14F-4D97-AF65-F5344CB8AC3E}">
        <p14:creationId xmlns:p14="http://schemas.microsoft.com/office/powerpoint/2010/main" val="536553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title"/>
          </p:nvPr>
        </p:nvSpPr>
        <p:spPr>
          <a:xfrm>
            <a:off x="4813282" y="-847898"/>
            <a:ext cx="3786554" cy="944927"/>
          </a:xfrm>
        </p:spPr>
        <p:txBody>
          <a:bodyPr/>
          <a:lstStyle/>
          <a:p>
            <a:pPr eaLnBrk="1" hangingPunct="1"/>
            <a:r>
              <a:rPr lang="en-US" altLang="en-US" dirty="0"/>
              <a:t>Special Tokens</a:t>
            </a:r>
          </a:p>
        </p:txBody>
      </p:sp>
      <p:sp>
        <p:nvSpPr>
          <p:cNvPr id="50179" name="Rectangle 4"/>
          <p:cNvSpPr>
            <a:spLocks noGrp="1" noChangeArrowheads="1"/>
          </p:cNvSpPr>
          <p:nvPr>
            <p:ph idx="1"/>
          </p:nvPr>
        </p:nvSpPr>
        <p:spPr>
          <a:xfrm>
            <a:off x="2294164" y="1867828"/>
            <a:ext cx="7848600" cy="3113574"/>
          </a:xfrm>
        </p:spPr>
        <p:txBody>
          <a:bodyPr>
            <a:noAutofit/>
          </a:bodyPr>
          <a:lstStyle/>
          <a:p>
            <a:pPr marL="0" indent="0">
              <a:spcBef>
                <a:spcPct val="40000"/>
              </a:spcBef>
              <a:buNone/>
              <a:tabLst>
                <a:tab pos="1376363" algn="l"/>
              </a:tabLst>
            </a:pPr>
            <a:r>
              <a:rPr lang="en-US" altLang="en-US" sz="2800" i="1" dirty="0"/>
              <a:t>Special tokens</a:t>
            </a:r>
            <a:r>
              <a:rPr lang="en-US" altLang="en-US" sz="2800" dirty="0"/>
              <a:t> can be any character, or combination of characters, other than a letter, numeral, or underscore.</a:t>
            </a:r>
          </a:p>
          <a:p>
            <a:pPr marL="0" indent="0">
              <a:spcBef>
                <a:spcPct val="40000"/>
              </a:spcBef>
              <a:buNone/>
              <a:tabLst>
                <a:tab pos="1376363" algn="l"/>
              </a:tabLst>
            </a:pPr>
            <a:endParaRPr lang="en-US" altLang="en-US" sz="2800" dirty="0"/>
          </a:p>
          <a:p>
            <a:pPr marL="0" indent="0">
              <a:spcBef>
                <a:spcPct val="0"/>
              </a:spcBef>
              <a:buNone/>
              <a:tabLst>
                <a:tab pos="1376363" algn="l"/>
              </a:tabLst>
            </a:pPr>
            <a:r>
              <a:rPr lang="en-US" altLang="en-US" sz="2800" dirty="0"/>
              <a:t>Examples:	</a:t>
            </a:r>
          </a:p>
          <a:p>
            <a:pPr marL="0" indent="0">
              <a:spcBef>
                <a:spcPct val="0"/>
              </a:spcBef>
              <a:buNone/>
              <a:tabLst>
                <a:tab pos="1376363" algn="l"/>
              </a:tabLst>
            </a:pPr>
            <a:endParaRPr lang="en-US" altLang="en-US" sz="2800" dirty="0"/>
          </a:p>
          <a:p>
            <a:pPr marL="0" indent="0">
              <a:spcBef>
                <a:spcPct val="0"/>
              </a:spcBef>
              <a:buNone/>
              <a:tabLst>
                <a:tab pos="1376363" algn="l"/>
              </a:tabLst>
            </a:pPr>
            <a:endParaRPr lang="en-US" altLang="en-US" sz="2800" dirty="0"/>
          </a:p>
          <a:p>
            <a:pPr marL="0" indent="0">
              <a:spcBef>
                <a:spcPct val="0"/>
              </a:spcBef>
              <a:buNone/>
              <a:tabLst>
                <a:tab pos="1376363" algn="l"/>
              </a:tabLst>
            </a:pPr>
            <a:endParaRPr lang="en-US" altLang="en-US" sz="2800" dirty="0"/>
          </a:p>
          <a:p>
            <a:pPr marL="0" indent="0">
              <a:spcBef>
                <a:spcPct val="0"/>
              </a:spcBef>
              <a:buNone/>
              <a:tabLst>
                <a:tab pos="1376363" algn="l"/>
              </a:tabLst>
            </a:pPr>
            <a:r>
              <a:rPr lang="en-US" altLang="en-US" sz="2800" dirty="0"/>
              <a:t>This list is not all-inclusive.</a:t>
            </a:r>
          </a:p>
        </p:txBody>
      </p:sp>
      <p:sp>
        <p:nvSpPr>
          <p:cNvPr id="40" name="Slide Number Placeholder 3"/>
          <p:cNvSpPr>
            <a:spLocks noGrp="1"/>
          </p:cNvSpPr>
          <p:nvPr>
            <p:ph type="sldNum" sz="quarter" idx="12"/>
          </p:nvPr>
        </p:nvSpPr>
        <p:spPr>
          <a:xfrm>
            <a:off x="9051174" y="5508454"/>
            <a:ext cx="2743200" cy="365125"/>
          </a:xfrm>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782039C-AB0A-4FBD-8793-CAC4A7D07036}" type="slidenum">
              <a:rPr lang="en-US" altLang="en-US" sz="1400">
                <a:solidFill>
                  <a:prstClr val="black"/>
                </a:solidFill>
              </a:rPr>
              <a:pPr/>
              <a:t>10</a:t>
            </a:fld>
            <a:endParaRPr lang="en-US" altLang="en-US" sz="1400">
              <a:solidFill>
                <a:prstClr val="black"/>
              </a:solidFill>
              <a:latin typeface="Times New Roman" panose="02020603050405020304" pitchFamily="18" charset="0"/>
            </a:endParaRPr>
          </a:p>
        </p:txBody>
      </p:sp>
      <p:graphicFrame>
        <p:nvGraphicFramePr>
          <p:cNvPr id="34932" name="Group 116"/>
          <p:cNvGraphicFramePr>
            <a:graphicFrameLocks noGrp="1"/>
          </p:cNvGraphicFramePr>
          <p:nvPr>
            <p:extLst>
              <p:ext uri="{D42A27DB-BD31-4B8C-83A1-F6EECF244321}">
                <p14:modId xmlns:p14="http://schemas.microsoft.com/office/powerpoint/2010/main" val="3748286053"/>
              </p:ext>
            </p:extLst>
          </p:nvPr>
        </p:nvGraphicFramePr>
        <p:xfrm>
          <a:off x="2351436" y="3574632"/>
          <a:ext cx="6203950" cy="482600"/>
        </p:xfrm>
        <a:graphic>
          <a:graphicData uri="http://schemas.openxmlformats.org/drawingml/2006/table">
            <a:tbl>
              <a:tblPr/>
              <a:tblGrid>
                <a:gridCol w="346075">
                  <a:extLst>
                    <a:ext uri="{9D8B030D-6E8A-4147-A177-3AD203B41FA5}">
                      <a16:colId xmlns:a16="http://schemas.microsoft.com/office/drawing/2014/main" val="20000"/>
                    </a:ext>
                  </a:extLst>
                </a:gridCol>
                <a:gridCol w="390525">
                  <a:extLst>
                    <a:ext uri="{9D8B030D-6E8A-4147-A177-3AD203B41FA5}">
                      <a16:colId xmlns:a16="http://schemas.microsoft.com/office/drawing/2014/main" val="20001"/>
                    </a:ext>
                  </a:extLst>
                </a:gridCol>
                <a:gridCol w="390525">
                  <a:extLst>
                    <a:ext uri="{9D8B030D-6E8A-4147-A177-3AD203B41FA5}">
                      <a16:colId xmlns:a16="http://schemas.microsoft.com/office/drawing/2014/main" val="20002"/>
                    </a:ext>
                  </a:extLst>
                </a:gridCol>
                <a:gridCol w="390525">
                  <a:extLst>
                    <a:ext uri="{9D8B030D-6E8A-4147-A177-3AD203B41FA5}">
                      <a16:colId xmlns:a16="http://schemas.microsoft.com/office/drawing/2014/main" val="20003"/>
                    </a:ext>
                  </a:extLst>
                </a:gridCol>
                <a:gridCol w="390525">
                  <a:extLst>
                    <a:ext uri="{9D8B030D-6E8A-4147-A177-3AD203B41FA5}">
                      <a16:colId xmlns:a16="http://schemas.microsoft.com/office/drawing/2014/main" val="20004"/>
                    </a:ext>
                  </a:extLst>
                </a:gridCol>
                <a:gridCol w="390525">
                  <a:extLst>
                    <a:ext uri="{9D8B030D-6E8A-4147-A177-3AD203B41FA5}">
                      <a16:colId xmlns:a16="http://schemas.microsoft.com/office/drawing/2014/main" val="20005"/>
                    </a:ext>
                  </a:extLst>
                </a:gridCol>
                <a:gridCol w="390525">
                  <a:extLst>
                    <a:ext uri="{9D8B030D-6E8A-4147-A177-3AD203B41FA5}">
                      <a16:colId xmlns:a16="http://schemas.microsoft.com/office/drawing/2014/main" val="20006"/>
                    </a:ext>
                  </a:extLst>
                </a:gridCol>
                <a:gridCol w="203200">
                  <a:extLst>
                    <a:ext uri="{9D8B030D-6E8A-4147-A177-3AD203B41FA5}">
                      <a16:colId xmlns:a16="http://schemas.microsoft.com/office/drawing/2014/main" val="20007"/>
                    </a:ext>
                  </a:extLst>
                </a:gridCol>
                <a:gridCol w="577850">
                  <a:extLst>
                    <a:ext uri="{9D8B030D-6E8A-4147-A177-3AD203B41FA5}">
                      <a16:colId xmlns:a16="http://schemas.microsoft.com/office/drawing/2014/main" val="20008"/>
                    </a:ext>
                  </a:extLst>
                </a:gridCol>
                <a:gridCol w="390525">
                  <a:extLst>
                    <a:ext uri="{9D8B030D-6E8A-4147-A177-3AD203B41FA5}">
                      <a16:colId xmlns:a16="http://schemas.microsoft.com/office/drawing/2014/main" val="20009"/>
                    </a:ext>
                  </a:extLst>
                </a:gridCol>
                <a:gridCol w="390525">
                  <a:extLst>
                    <a:ext uri="{9D8B030D-6E8A-4147-A177-3AD203B41FA5}">
                      <a16:colId xmlns:a16="http://schemas.microsoft.com/office/drawing/2014/main" val="20010"/>
                    </a:ext>
                  </a:extLst>
                </a:gridCol>
                <a:gridCol w="390525">
                  <a:extLst>
                    <a:ext uri="{9D8B030D-6E8A-4147-A177-3AD203B41FA5}">
                      <a16:colId xmlns:a16="http://schemas.microsoft.com/office/drawing/2014/main" val="20011"/>
                    </a:ext>
                  </a:extLst>
                </a:gridCol>
                <a:gridCol w="390525">
                  <a:extLst>
                    <a:ext uri="{9D8B030D-6E8A-4147-A177-3AD203B41FA5}">
                      <a16:colId xmlns:a16="http://schemas.microsoft.com/office/drawing/2014/main" val="20012"/>
                    </a:ext>
                  </a:extLst>
                </a:gridCol>
                <a:gridCol w="390525">
                  <a:extLst>
                    <a:ext uri="{9D8B030D-6E8A-4147-A177-3AD203B41FA5}">
                      <a16:colId xmlns:a16="http://schemas.microsoft.com/office/drawing/2014/main" val="20013"/>
                    </a:ext>
                  </a:extLst>
                </a:gridCol>
                <a:gridCol w="390525">
                  <a:extLst>
                    <a:ext uri="{9D8B030D-6E8A-4147-A177-3AD203B41FA5}">
                      <a16:colId xmlns:a16="http://schemas.microsoft.com/office/drawing/2014/main" val="20014"/>
                    </a:ext>
                  </a:extLst>
                </a:gridCol>
                <a:gridCol w="390525">
                  <a:extLst>
                    <a:ext uri="{9D8B030D-6E8A-4147-A177-3AD203B41FA5}">
                      <a16:colId xmlns:a16="http://schemas.microsoft.com/office/drawing/2014/main" val="20015"/>
                    </a:ext>
                  </a:extLst>
                </a:gridCol>
              </a:tblGrid>
              <a:tr h="466725">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rgbClr val="FF0000"/>
                          </a:solidFill>
                          <a:effectLst/>
                          <a:latin typeface="Arial" charset="0"/>
                        </a:rPr>
                        <a:t>&amp;</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rgbClr val="FF0000"/>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20000"/>
                        </a:spcBef>
                        <a:spcAft>
                          <a:spcPct val="0"/>
                        </a:spcAft>
                        <a:buClr>
                          <a:schemeClr val="tx1"/>
                        </a:buClr>
                        <a:buSzTx/>
                        <a:buFont typeface="Monotype Sorts" pitchFamily="2" charset="2"/>
                        <a:buNone/>
                        <a:tabLst/>
                      </a:pPr>
                      <a:r>
                        <a:rPr kumimoji="0" lang="en-US" sz="2000" b="1" i="0" u="none" strike="noStrike" cap="none" normalizeH="0" baseline="0" dirty="0">
                          <a:ln>
                            <a:noFill/>
                          </a:ln>
                          <a:solidFill>
                            <a:schemeClr val="tx1"/>
                          </a:solidFill>
                          <a:effectLst/>
                          <a:latin typeface="Arial" charset="0"/>
                        </a:rPr>
                        <a:t>=</a:t>
                      </a: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dirty="0">
                          <a:ln>
                            <a:noFill/>
                          </a:ln>
                          <a:solidFill>
                            <a:schemeClr val="tx1"/>
                          </a:solidFill>
                          <a:effectLst/>
                          <a:latin typeface="Arial" charset="0"/>
                        </a:rPr>
                        <a:t>||</a:t>
                      </a:r>
                      <a:endParaRPr kumimoji="0" lang="en-US" sz="2000" b="0" i="0" u="none" strike="noStrike" cap="none" normalizeH="0" baseline="0" dirty="0">
                        <a:ln>
                          <a:noFill/>
                        </a:ln>
                        <a:solidFill>
                          <a:srgbClr val="000000"/>
                        </a:solidFill>
                        <a:effectLst/>
                        <a:latin typeface="Arial" charset="0"/>
                      </a:endParaRPr>
                    </a:p>
                  </a:txBody>
                  <a:tcPr marL="88900" marR="88900" marT="88900" marB="88900" horzOverflow="overflow">
                    <a:lnL w="12700" cap="flat" cmpd="sng" algn="ctr">
                      <a:solidFill>
                        <a:schemeClr val="tx1"/>
                      </a:solidFill>
                      <a:prstDash val="solid"/>
                      <a:round/>
                      <a:headEnd type="none" w="med" len="lg"/>
                      <a:tailEnd type="none" w="med" len="lg"/>
                    </a:lnL>
                    <a:lnR w="12700" cap="flat" cmpd="sng" algn="ctr">
                      <a:solidFill>
                        <a:schemeClr val="tx1"/>
                      </a:solidFill>
                      <a:prstDash val="solid"/>
                      <a:round/>
                      <a:headEnd type="none" w="med" len="lg"/>
                      <a:tailEnd type="none" w="med" len="lg"/>
                    </a:lnR>
                    <a:lnT w="12700" cap="flat" cmpd="sng" algn="ctr">
                      <a:solidFill>
                        <a:schemeClr val="tx1"/>
                      </a:solidFill>
                      <a:prstDash val="solid"/>
                      <a:round/>
                      <a:headEnd type="none" w="med" len="lg"/>
                      <a:tailEnd type="none" w="med" len="lg"/>
                    </a:lnT>
                    <a:lnB w="12700" cap="flat" cmpd="sng" algn="ctr">
                      <a:solidFill>
                        <a:schemeClr val="tx1"/>
                      </a:solidFill>
                      <a:prstDash val="solid"/>
                      <a:round/>
                      <a:headEnd type="none" w="med" len="lg"/>
                      <a:tailEnd type="none" w="med" len="lg"/>
                    </a:lnB>
                    <a:lnTlToBr>
                      <a:noFill/>
                    </a:lnTlToBr>
                    <a:lnBlToTr>
                      <a:noFill/>
                    </a:lnBlToTr>
                    <a:solidFill>
                      <a:srgbClr val="F2F2F2"/>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9612575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altLang="en-US" sz="4000"/>
              <a:t>Literal </a:t>
            </a:r>
            <a:r>
              <a:rPr lang="en-US" altLang="en-US"/>
              <a:t>Tokens</a:t>
            </a:r>
          </a:p>
        </p:txBody>
      </p:sp>
      <p:sp>
        <p:nvSpPr>
          <p:cNvPr id="51203" name="Rectangle 3"/>
          <p:cNvSpPr>
            <a:spLocks noGrp="1" noChangeArrowheads="1"/>
          </p:cNvSpPr>
          <p:nvPr>
            <p:ph idx="1"/>
          </p:nvPr>
        </p:nvSpPr>
        <p:spPr>
          <a:xfrm>
            <a:off x="1826341" y="1690691"/>
            <a:ext cx="7848600" cy="3245104"/>
          </a:xfrm>
        </p:spPr>
        <p:txBody>
          <a:bodyPr>
            <a:noAutofit/>
          </a:bodyPr>
          <a:lstStyle/>
          <a:p>
            <a:pPr marL="0" indent="0">
              <a:buNone/>
            </a:pPr>
            <a:r>
              <a:rPr lang="en-US" altLang="en-US" sz="2800" dirty="0"/>
              <a:t>A </a:t>
            </a:r>
            <a:r>
              <a:rPr lang="en-US" altLang="en-US" sz="2800" i="1" dirty="0"/>
              <a:t>literal token</a:t>
            </a:r>
            <a:r>
              <a:rPr lang="en-US" altLang="en-US" sz="2800" dirty="0"/>
              <a:t> is a string of characters enclosed in single or double quotation marks.  </a:t>
            </a:r>
          </a:p>
          <a:p>
            <a:pPr marL="0" indent="0">
              <a:buNone/>
            </a:pPr>
            <a:endParaRPr lang="en-US" altLang="en-US" sz="2800" dirty="0"/>
          </a:p>
          <a:p>
            <a:pPr marL="0" indent="0">
              <a:buNone/>
            </a:pPr>
            <a:r>
              <a:rPr lang="en-US" altLang="en-US" sz="2800" dirty="0"/>
              <a:t>Examples:    'Any text'</a:t>
            </a:r>
          </a:p>
          <a:p>
            <a:pPr marL="0" indent="0">
              <a:buNone/>
            </a:pPr>
            <a:r>
              <a:rPr lang="en-US" altLang="en-US" sz="2800" dirty="0"/>
              <a:t>	          "Any text"</a:t>
            </a:r>
          </a:p>
          <a:p>
            <a:pPr marL="0" indent="0">
              <a:buNone/>
            </a:pPr>
            <a:endParaRPr lang="en-US" altLang="en-US" sz="2800" dirty="0"/>
          </a:p>
          <a:p>
            <a:pPr marL="579438" lvl="1" indent="-465138">
              <a:buNone/>
            </a:pPr>
            <a:endParaRPr lang="en-US" altLang="en-US" sz="2800" dirty="0">
              <a:sym typeface="Wingdings" panose="05000000000000000000" pitchFamily="2" charset="2"/>
            </a:endParaRPr>
          </a:p>
          <a:p>
            <a:pPr marL="579438" lvl="1" indent="-465138">
              <a:buNone/>
            </a:pPr>
            <a:r>
              <a:rPr lang="en-US" altLang="en-US" sz="2800" dirty="0"/>
              <a:t>The string is treated as a unit by the compiler.</a:t>
            </a:r>
            <a:endParaRPr lang="en-US" altLang="en-US" sz="2800" dirty="0">
              <a:sym typeface="Wingdings" panose="05000000000000000000" pitchFamily="2" charset="2"/>
            </a:endParaRP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6CE8634-0C72-4D74-AB8C-CA24AEA091F7}" type="slidenum">
              <a:rPr lang="en-US" altLang="en-US" sz="1400">
                <a:solidFill>
                  <a:prstClr val="black"/>
                </a:solidFill>
              </a:rPr>
              <a:pPr/>
              <a:t>11</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264323062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977581" y="79992"/>
            <a:ext cx="2937387" cy="706589"/>
          </a:xfrm>
        </p:spPr>
        <p:txBody>
          <a:bodyPr>
            <a:normAutofit/>
          </a:bodyPr>
          <a:lstStyle/>
          <a:p>
            <a:pPr eaLnBrk="1" hangingPunct="1"/>
            <a:r>
              <a:rPr lang="en-US" altLang="en-US" dirty="0">
                <a:latin typeface="+mn-lt"/>
              </a:rPr>
              <a:t>Number Tokens</a:t>
            </a:r>
          </a:p>
        </p:txBody>
      </p:sp>
      <p:sp>
        <p:nvSpPr>
          <p:cNvPr id="52227" name="Rectangle 3"/>
          <p:cNvSpPr>
            <a:spLocks noGrp="1" noChangeArrowheads="1"/>
          </p:cNvSpPr>
          <p:nvPr>
            <p:ph idx="1"/>
          </p:nvPr>
        </p:nvSpPr>
        <p:spPr>
          <a:xfrm>
            <a:off x="685800" y="956138"/>
            <a:ext cx="10817942" cy="5100637"/>
          </a:xfrm>
        </p:spPr>
        <p:txBody>
          <a:bodyPr>
            <a:noAutofit/>
          </a:bodyPr>
          <a:lstStyle/>
          <a:p>
            <a:pPr marL="0" indent="0">
              <a:buNone/>
            </a:pPr>
            <a:r>
              <a:rPr lang="en-US" altLang="en-US" sz="2800" i="1" dirty="0"/>
              <a:t>Number tokens</a:t>
            </a:r>
            <a:r>
              <a:rPr lang="en-US" altLang="en-US" sz="2800" dirty="0"/>
              <a:t> can be integer numbers, including SAS date constants  floating point numbers, containing a decimal point and/or exponent.</a:t>
            </a:r>
          </a:p>
          <a:p>
            <a:pPr marL="0" indent="0">
              <a:buClr>
                <a:schemeClr val="tx2"/>
              </a:buClr>
              <a:buSzPct val="70000"/>
              <a:buNone/>
            </a:pPr>
            <a:endParaRPr lang="en-US" altLang="en-US" sz="2800" dirty="0"/>
          </a:p>
          <a:p>
            <a:pPr marL="0" indent="0">
              <a:buClr>
                <a:schemeClr val="tx2"/>
              </a:buClr>
              <a:buSzPct val="70000"/>
              <a:buNone/>
            </a:pPr>
            <a:r>
              <a:rPr lang="en-US" altLang="en-US" sz="2800" dirty="0"/>
              <a:t> Examples:	3</a:t>
            </a:r>
          </a:p>
          <a:p>
            <a:pPr marL="0" indent="0">
              <a:buClr>
                <a:schemeClr val="tx2"/>
              </a:buClr>
              <a:buSzPct val="70000"/>
              <a:buNone/>
            </a:pPr>
            <a:r>
              <a:rPr lang="en-US" altLang="en-US" sz="2800" dirty="0"/>
              <a:t>		3.</a:t>
            </a:r>
          </a:p>
          <a:p>
            <a:pPr marL="0" indent="0">
              <a:buClr>
                <a:schemeClr val="tx2"/>
              </a:buClr>
              <a:buSzPct val="70000"/>
              <a:buNone/>
            </a:pPr>
            <a:r>
              <a:rPr lang="en-US" altLang="en-US" sz="2800" dirty="0"/>
              <a:t>		3.5</a:t>
            </a:r>
          </a:p>
          <a:p>
            <a:pPr marL="0" indent="0">
              <a:buClr>
                <a:schemeClr val="tx2"/>
              </a:buClr>
              <a:buSzPct val="70000"/>
              <a:buNone/>
            </a:pPr>
            <a:r>
              <a:rPr lang="en-US" altLang="en-US" sz="2800" dirty="0"/>
              <a:t>		-3.5</a:t>
            </a:r>
          </a:p>
          <a:p>
            <a:pPr marL="0" indent="0">
              <a:buClr>
                <a:schemeClr val="tx2"/>
              </a:buClr>
              <a:buSzPct val="70000"/>
              <a:buNone/>
            </a:pPr>
            <a:r>
              <a:rPr lang="en-US" altLang="en-US" sz="2800" dirty="0"/>
              <a:t>		'01jan2009'd</a:t>
            </a:r>
          </a:p>
          <a:p>
            <a:pPr marL="0" indent="0">
              <a:buClr>
                <a:schemeClr val="tx2"/>
              </a:buClr>
              <a:buSzPct val="70000"/>
              <a:buNone/>
            </a:pPr>
            <a:r>
              <a:rPr lang="en-US" altLang="en-US" sz="2800" dirty="0"/>
              <a:t>		5E8</a:t>
            </a:r>
          </a:p>
          <a:p>
            <a:pPr marL="0" indent="0">
              <a:buClr>
                <a:schemeClr val="tx2"/>
              </a:buClr>
              <a:buSzPct val="70000"/>
              <a:buNone/>
            </a:pPr>
            <a:r>
              <a:rPr lang="en-US" altLang="en-US" sz="2800" dirty="0"/>
              <a:t>		7.2E-4</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7C40961-95CA-4BB1-AB09-DA2F7D876F47}" type="slidenum">
              <a:rPr lang="en-US" altLang="en-US" sz="1400">
                <a:solidFill>
                  <a:prstClr val="black"/>
                </a:solidFill>
              </a:rPr>
              <a:pPr/>
              <a:t>12</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270403815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type="title"/>
          </p:nvPr>
        </p:nvSpPr>
        <p:spPr>
          <a:xfrm>
            <a:off x="3972098" y="0"/>
            <a:ext cx="2719647" cy="1325563"/>
          </a:xfrm>
        </p:spPr>
        <p:txBody>
          <a:bodyPr/>
          <a:lstStyle/>
          <a:p>
            <a:pPr eaLnBrk="1" hangingPunct="1"/>
            <a:r>
              <a:rPr lang="en-US" altLang="en-US" b="1" dirty="0">
                <a:latin typeface="+mn-lt"/>
              </a:rPr>
              <a:t>Tokenization</a:t>
            </a:r>
          </a:p>
        </p:txBody>
      </p:sp>
      <p:sp>
        <p:nvSpPr>
          <p:cNvPr id="53251" name="Rectangle 4"/>
          <p:cNvSpPr>
            <a:spLocks noGrp="1" noChangeArrowheads="1"/>
          </p:cNvSpPr>
          <p:nvPr>
            <p:ph idx="1"/>
          </p:nvPr>
        </p:nvSpPr>
        <p:spPr/>
        <p:txBody>
          <a:bodyPr>
            <a:normAutofit/>
          </a:bodyPr>
          <a:lstStyle/>
          <a:p>
            <a:pPr marL="0" indent="0">
              <a:buNone/>
            </a:pPr>
            <a:r>
              <a:rPr lang="en-US" altLang="en-US" sz="2800" dirty="0"/>
              <a:t>A token ends when the word scanner detects one </a:t>
            </a:r>
            <a:br>
              <a:rPr lang="en-US" altLang="en-US" sz="2800" dirty="0"/>
            </a:br>
            <a:r>
              <a:rPr lang="en-US" altLang="en-US" sz="2800" dirty="0"/>
              <a:t>of the following: </a:t>
            </a:r>
          </a:p>
          <a:p>
            <a:pPr marL="342900" lvl="1" indent="0" eaLnBrk="1" hangingPunct="1">
              <a:buNone/>
            </a:pPr>
            <a:r>
              <a:rPr lang="en-US" altLang="en-US" sz="2800" b="1" dirty="0"/>
              <a:t>the beginning of another token</a:t>
            </a:r>
          </a:p>
          <a:p>
            <a:pPr marL="342900" lvl="1" indent="0" eaLnBrk="1" hangingPunct="1">
              <a:buNone/>
            </a:pPr>
            <a:r>
              <a:rPr lang="en-US" altLang="en-US" sz="2800" b="1" dirty="0"/>
              <a:t>a blank after a token</a:t>
            </a:r>
          </a:p>
          <a:p>
            <a:pPr marL="342900" lvl="1" indent="0" eaLnBrk="1" hangingPunct="1">
              <a:buNone/>
            </a:pPr>
            <a:endParaRPr lang="en-US" altLang="en-US" sz="2800" dirty="0"/>
          </a:p>
          <a:p>
            <a:pPr marL="0" indent="0">
              <a:buNone/>
            </a:pPr>
            <a:r>
              <a:rPr lang="en-US" altLang="en-US" sz="2800" dirty="0"/>
              <a:t>Blanks are </a:t>
            </a:r>
            <a:r>
              <a:rPr lang="en-US" altLang="en-US" sz="2800" b="1" dirty="0"/>
              <a:t>not</a:t>
            </a:r>
            <a:r>
              <a:rPr lang="en-US" altLang="en-US" sz="2800" dirty="0"/>
              <a:t> tokens. Blanks </a:t>
            </a:r>
            <a:r>
              <a:rPr lang="en-US" altLang="en-US" sz="2800" b="1" dirty="0"/>
              <a:t>delimit</a:t>
            </a:r>
            <a:r>
              <a:rPr lang="en-US" altLang="en-US" sz="2800" dirty="0"/>
              <a:t> tokens.</a:t>
            </a:r>
          </a:p>
          <a:p>
            <a:pPr marL="342900" lvl="1" indent="0" eaLnBrk="1" hangingPunct="1">
              <a:buNone/>
            </a:pPr>
            <a:endParaRPr lang="en-US" altLang="en-US" sz="2800" dirty="0"/>
          </a:p>
          <a:p>
            <a:pPr marL="0" indent="0">
              <a:buNone/>
            </a:pPr>
            <a:r>
              <a:rPr lang="en-US" altLang="en-US" sz="2800" dirty="0"/>
              <a:t>The maximum length of a token is 32,767 characters.</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17FB6A9-93D3-40AC-92CE-34B6A78712BB}" type="slidenum">
              <a:rPr lang="en-US" altLang="en-US" sz="1400">
                <a:solidFill>
                  <a:prstClr val="black"/>
                </a:solidFill>
              </a:rPr>
              <a:pPr/>
              <a:t>13</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355268273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36997D4-F183-4208-B6A6-D55442FB897F}" type="slidenum">
              <a:rPr lang="en-US" altLang="en-US" sz="1400">
                <a:solidFill>
                  <a:prstClr val="black"/>
                </a:solidFill>
              </a:rPr>
              <a:pPr/>
              <a:t>14</a:t>
            </a:fld>
            <a:endParaRPr lang="en-US" altLang="en-US" sz="1400">
              <a:solidFill>
                <a:prstClr val="black"/>
              </a:solidFill>
              <a:latin typeface="Times New Roman" panose="02020603050405020304" pitchFamily="18" charset="0"/>
            </a:endParaRPr>
          </a:p>
        </p:txBody>
      </p:sp>
      <p:sp>
        <p:nvSpPr>
          <p:cNvPr id="54276" name="Text Box 4"/>
          <p:cNvSpPr txBox="1">
            <a:spLocks noChangeArrowheads="1"/>
          </p:cNvSpPr>
          <p:nvPr/>
        </p:nvSpPr>
        <p:spPr bwMode="auto">
          <a:xfrm>
            <a:off x="2133600" y="1371601"/>
            <a:ext cx="2514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r>
              <a:rPr lang="en-US" altLang="en-US" b="1" dirty="0">
                <a:solidFill>
                  <a:srgbClr val="44546A"/>
                </a:solidFill>
              </a:rPr>
              <a:t>Input Stack</a:t>
            </a:r>
          </a:p>
          <a:p>
            <a:pPr eaLnBrk="0" fontAlgn="base" hangingPunct="0">
              <a:spcBef>
                <a:spcPct val="0"/>
              </a:spcBef>
              <a:spcAft>
                <a:spcPct val="0"/>
              </a:spcAft>
            </a:pPr>
            <a:endParaRPr lang="en-US" altLang="en-US" b="1" dirty="0">
              <a:solidFill>
                <a:srgbClr val="44546A"/>
              </a:solidFill>
            </a:endParaRPr>
          </a:p>
          <a:p>
            <a:pPr eaLnBrk="0" fontAlgn="base" hangingPunct="0">
              <a:spcBef>
                <a:spcPct val="0"/>
              </a:spcBef>
              <a:spcAft>
                <a:spcPct val="0"/>
              </a:spcAft>
            </a:pPr>
            <a:r>
              <a:rPr lang="en-US" altLang="en-US" b="1" dirty="0">
                <a:solidFill>
                  <a:srgbClr val="44546A"/>
                </a:solidFill>
              </a:rPr>
              <a:t>Tokens</a:t>
            </a:r>
            <a:r>
              <a:rPr lang="en-US" altLang="en-US" b="1" dirty="0">
                <a:solidFill>
                  <a:srgbClr val="5B9BD5"/>
                </a:solidFill>
              </a:rPr>
              <a:t> </a:t>
            </a:r>
          </a:p>
        </p:txBody>
      </p:sp>
      <p:sp>
        <p:nvSpPr>
          <p:cNvPr id="54277" name="Text Box 6"/>
          <p:cNvSpPr txBox="1">
            <a:spLocks noChangeArrowheads="1"/>
          </p:cNvSpPr>
          <p:nvPr/>
        </p:nvSpPr>
        <p:spPr bwMode="auto">
          <a:xfrm>
            <a:off x="4267200" y="2209800"/>
            <a:ext cx="5943600" cy="2311400"/>
          </a:xfrm>
          <a:prstGeom prst="rect">
            <a:avLst/>
          </a:prstGeom>
          <a:solidFill>
            <a:srgbClr val="FFFFFF"/>
          </a:solidFill>
          <a:ln w="28575">
            <a:solidFill>
              <a:schemeClr val="tx1"/>
            </a:solidFill>
            <a:miter lim="800000"/>
            <a:headEnd type="none" w="sm" len="sm"/>
            <a:tailEnd type="none" w="sm" len="sm"/>
          </a:ln>
        </p:spPr>
        <p:txBody>
          <a:bodyPr>
            <a:spAutoFit/>
          </a:bodyPr>
          <a:lstStyle>
            <a:lvl1pPr marL="457200" indent="-457200">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buFontTx/>
              <a:buAutoNum type="arabicPeriod"/>
            </a:pPr>
            <a:r>
              <a:rPr lang="en-US" altLang="en-US" b="1">
                <a:solidFill>
                  <a:prstClr val="black"/>
                </a:solidFill>
              </a:rPr>
              <a:t>var   </a:t>
            </a:r>
          </a:p>
          <a:p>
            <a:pPr eaLnBrk="0" fontAlgn="base" hangingPunct="0">
              <a:spcBef>
                <a:spcPct val="0"/>
              </a:spcBef>
              <a:spcAft>
                <a:spcPct val="0"/>
              </a:spcAft>
              <a:buFontTx/>
              <a:buAutoNum type="arabicPeriod"/>
            </a:pPr>
            <a:r>
              <a:rPr lang="en-US" altLang="en-US" b="1">
                <a:solidFill>
                  <a:prstClr val="black"/>
                </a:solidFill>
              </a:rPr>
              <a:t>x1    </a:t>
            </a:r>
          </a:p>
          <a:p>
            <a:pPr eaLnBrk="0" fontAlgn="base" hangingPunct="0">
              <a:spcBef>
                <a:spcPct val="0"/>
              </a:spcBef>
              <a:spcAft>
                <a:spcPct val="0"/>
              </a:spcAft>
              <a:buFontTx/>
              <a:buAutoNum type="arabicPeriod"/>
            </a:pPr>
            <a:r>
              <a:rPr lang="en-US" altLang="en-US" b="1">
                <a:solidFill>
                  <a:prstClr val="black"/>
                </a:solidFill>
              </a:rPr>
              <a:t>-  </a:t>
            </a:r>
          </a:p>
          <a:p>
            <a:pPr eaLnBrk="0" fontAlgn="base" hangingPunct="0">
              <a:spcBef>
                <a:spcPct val="0"/>
              </a:spcBef>
              <a:spcAft>
                <a:spcPct val="0"/>
              </a:spcAft>
              <a:buFontTx/>
              <a:buAutoNum type="arabicPeriod"/>
            </a:pPr>
            <a:r>
              <a:rPr lang="en-US" altLang="en-US" b="1">
                <a:solidFill>
                  <a:prstClr val="black"/>
                </a:solidFill>
              </a:rPr>
              <a:t>x10   </a:t>
            </a:r>
          </a:p>
          <a:p>
            <a:pPr eaLnBrk="0" fontAlgn="base" hangingPunct="0">
              <a:spcBef>
                <a:spcPct val="0"/>
              </a:spcBef>
              <a:spcAft>
                <a:spcPct val="0"/>
              </a:spcAft>
              <a:buFontTx/>
              <a:buAutoNum type="arabicPeriod"/>
            </a:pPr>
            <a:r>
              <a:rPr lang="en-US" altLang="en-US" b="1">
                <a:solidFill>
                  <a:prstClr val="black"/>
                </a:solidFill>
              </a:rPr>
              <a:t>z        </a:t>
            </a:r>
          </a:p>
          <a:p>
            <a:pPr eaLnBrk="0" fontAlgn="base" hangingPunct="0">
              <a:spcBef>
                <a:spcPct val="0"/>
              </a:spcBef>
              <a:spcAft>
                <a:spcPct val="0"/>
              </a:spcAft>
              <a:buFontTx/>
              <a:buAutoNum type="arabicPeriod"/>
            </a:pPr>
            <a:r>
              <a:rPr lang="en-US" altLang="en-US" b="1">
                <a:solidFill>
                  <a:prstClr val="black"/>
                </a:solidFill>
              </a:rPr>
              <a:t>;</a:t>
            </a:r>
          </a:p>
        </p:txBody>
      </p:sp>
      <p:sp>
        <p:nvSpPr>
          <p:cNvPr id="54278" name="Text Box 7"/>
          <p:cNvSpPr txBox="1">
            <a:spLocks noChangeArrowheads="1"/>
          </p:cNvSpPr>
          <p:nvPr/>
        </p:nvSpPr>
        <p:spPr bwMode="auto">
          <a:xfrm>
            <a:off x="2057400" y="4973638"/>
            <a:ext cx="220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b="1">
              <a:solidFill>
                <a:srgbClr val="ED7D31"/>
              </a:solidFill>
            </a:endParaRPr>
          </a:p>
        </p:txBody>
      </p:sp>
      <p:sp>
        <p:nvSpPr>
          <p:cNvPr id="54279" name="Text Box 8"/>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endParaRPr>
          </a:p>
        </p:txBody>
      </p:sp>
      <p:sp>
        <p:nvSpPr>
          <p:cNvPr id="54280" name="Text Box 10"/>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SAS Monospace" panose="020B0609020202020204" pitchFamily="49" charset="0"/>
            </a:endParaRPr>
          </a:p>
        </p:txBody>
      </p:sp>
      <p:sp>
        <p:nvSpPr>
          <p:cNvPr id="54281" name="Text Box 12"/>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36877" name="Text Box 13"/>
          <p:cNvSpPr txBox="1">
            <a:spLocks noChangeArrowheads="1"/>
          </p:cNvSpPr>
          <p:nvPr/>
        </p:nvSpPr>
        <p:spPr bwMode="auto">
          <a:xfrm>
            <a:off x="4267200" y="1371600"/>
            <a:ext cx="5943600" cy="416524"/>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rgbClr val="C0C0C0"/>
            </a:outerShdw>
          </a:effectLst>
        </p:spPr>
        <p:txBody>
          <a:bodyPr lIns="50800" tIns="50800" rIns="50800" bIns="50800">
            <a:spAutoFit/>
          </a:bodyPr>
          <a:lstStyle/>
          <a:p>
            <a:pPr eaLnBrk="0" fontAlgn="base" hangingPunct="0">
              <a:lnSpc>
                <a:spcPct val="85000"/>
              </a:lnSpc>
              <a:spcBef>
                <a:spcPct val="0"/>
              </a:spcBef>
              <a:spcAft>
                <a:spcPct val="0"/>
              </a:spcAft>
              <a:defRPr/>
            </a:pPr>
            <a:r>
              <a:rPr lang="en-US" sz="2400" b="1" dirty="0">
                <a:solidFill>
                  <a:prstClr val="black"/>
                </a:solidFill>
                <a:latin typeface="Courier New" pitchFamily="49" charset="0"/>
              </a:rPr>
              <a:t>var x1-x10              z     ; </a:t>
            </a:r>
          </a:p>
        </p:txBody>
      </p:sp>
    </p:spTree>
    <p:extLst>
      <p:ext uri="{BB962C8B-B14F-4D97-AF65-F5344CB8AC3E}">
        <p14:creationId xmlns:p14="http://schemas.microsoft.com/office/powerpoint/2010/main" val="231144822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1B770D8-ADBC-4352-8D0D-45CA5AB7C079}" type="slidenum">
              <a:rPr lang="en-US" altLang="en-US" sz="1400">
                <a:solidFill>
                  <a:prstClr val="black"/>
                </a:solidFill>
              </a:rPr>
              <a:pPr/>
              <a:t>15</a:t>
            </a:fld>
            <a:endParaRPr lang="en-US" altLang="en-US" sz="1400">
              <a:solidFill>
                <a:prstClr val="black"/>
              </a:solidFill>
              <a:latin typeface="Times New Roman" panose="02020603050405020304" pitchFamily="18" charset="0"/>
            </a:endParaRPr>
          </a:p>
        </p:txBody>
      </p:sp>
      <p:sp>
        <p:nvSpPr>
          <p:cNvPr id="55300" name="Text Box 3"/>
          <p:cNvSpPr txBox="1">
            <a:spLocks noChangeArrowheads="1"/>
          </p:cNvSpPr>
          <p:nvPr/>
        </p:nvSpPr>
        <p:spPr bwMode="auto">
          <a:xfrm>
            <a:off x="1828800" y="4268789"/>
            <a:ext cx="8534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b="1">
              <a:solidFill>
                <a:srgbClr val="ED7D31"/>
              </a:solidFill>
            </a:endParaRPr>
          </a:p>
          <a:p>
            <a:pPr eaLnBrk="0" fontAlgn="base" hangingPunct="0">
              <a:spcBef>
                <a:spcPct val="0"/>
              </a:spcBef>
              <a:spcAft>
                <a:spcPct val="0"/>
              </a:spcAft>
            </a:pPr>
            <a:endParaRPr lang="en-US" altLang="en-US" b="1">
              <a:solidFill>
                <a:prstClr val="black"/>
              </a:solidFill>
            </a:endParaRPr>
          </a:p>
          <a:p>
            <a:pPr eaLnBrk="0" fontAlgn="base" hangingPunct="0">
              <a:spcBef>
                <a:spcPct val="50000"/>
              </a:spcBef>
              <a:spcAft>
                <a:spcPct val="0"/>
              </a:spcAft>
            </a:pPr>
            <a:endParaRPr lang="en-US" altLang="en-US">
              <a:solidFill>
                <a:prstClr val="black"/>
              </a:solidFill>
              <a:latin typeface="Times New Roman" panose="02020603050405020304" pitchFamily="18" charset="0"/>
            </a:endParaRPr>
          </a:p>
        </p:txBody>
      </p:sp>
      <p:sp>
        <p:nvSpPr>
          <p:cNvPr id="55301" name="Text Box 4"/>
          <p:cNvSpPr txBox="1">
            <a:spLocks noChangeArrowheads="1"/>
          </p:cNvSpPr>
          <p:nvPr/>
        </p:nvSpPr>
        <p:spPr bwMode="auto">
          <a:xfrm>
            <a:off x="2133600" y="1371601"/>
            <a:ext cx="22098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r>
              <a:rPr lang="en-US" altLang="en-US" b="1">
                <a:solidFill>
                  <a:srgbClr val="44546A"/>
                </a:solidFill>
              </a:rPr>
              <a:t>Input Stack</a:t>
            </a:r>
          </a:p>
          <a:p>
            <a:pPr eaLnBrk="0" fontAlgn="base" hangingPunct="0">
              <a:spcBef>
                <a:spcPct val="0"/>
              </a:spcBef>
              <a:spcAft>
                <a:spcPct val="0"/>
              </a:spcAft>
            </a:pPr>
            <a:endParaRPr lang="en-US" altLang="en-US" b="1">
              <a:solidFill>
                <a:srgbClr val="44546A"/>
              </a:solidFill>
            </a:endParaRPr>
          </a:p>
          <a:p>
            <a:pPr eaLnBrk="0" fontAlgn="base" hangingPunct="0">
              <a:spcBef>
                <a:spcPct val="0"/>
              </a:spcBef>
              <a:spcAft>
                <a:spcPct val="0"/>
              </a:spcAft>
            </a:pPr>
            <a:r>
              <a:rPr lang="en-US" altLang="en-US" b="1">
                <a:solidFill>
                  <a:srgbClr val="44546A"/>
                </a:solidFill>
              </a:rPr>
              <a:t>Tokens </a:t>
            </a:r>
          </a:p>
        </p:txBody>
      </p:sp>
      <p:sp>
        <p:nvSpPr>
          <p:cNvPr id="55302" name="Text Box 6"/>
          <p:cNvSpPr txBox="1">
            <a:spLocks noChangeArrowheads="1"/>
          </p:cNvSpPr>
          <p:nvPr/>
        </p:nvSpPr>
        <p:spPr bwMode="auto">
          <a:xfrm>
            <a:off x="2057400" y="4973638"/>
            <a:ext cx="220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b="1">
              <a:solidFill>
                <a:srgbClr val="ED7D31"/>
              </a:solidFill>
            </a:endParaRPr>
          </a:p>
        </p:txBody>
      </p:sp>
      <p:sp>
        <p:nvSpPr>
          <p:cNvPr id="55303" name="Text Box 7"/>
          <p:cNvSpPr txBox="1">
            <a:spLocks noChangeArrowheads="1"/>
          </p:cNvSpPr>
          <p:nvPr/>
        </p:nvSpPr>
        <p:spPr bwMode="auto">
          <a:xfrm>
            <a:off x="4267200" y="2209801"/>
            <a:ext cx="5867400" cy="1216025"/>
          </a:xfrm>
          <a:prstGeom prst="rect">
            <a:avLst/>
          </a:prstGeom>
          <a:solidFill>
            <a:srgbClr val="FFFFFF"/>
          </a:solidFill>
          <a:ln w="28575">
            <a:solidFill>
              <a:schemeClr val="tx1"/>
            </a:solidFill>
            <a:miter lim="800000"/>
            <a:headEnd type="none" w="sm" len="sm"/>
            <a:tailEnd type="none" w="sm" len="sm"/>
          </a:ln>
        </p:spPr>
        <p:txBody>
          <a:bodyPr>
            <a:spAutoFit/>
          </a:bodyPr>
          <a:lstStyle>
            <a:lvl1pPr marL="457200" indent="-457200">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r>
              <a:rPr lang="en-US" altLang="en-US" b="1">
                <a:solidFill>
                  <a:prstClr val="black"/>
                </a:solidFill>
              </a:rPr>
              <a:t>1.  title      </a:t>
            </a:r>
          </a:p>
          <a:p>
            <a:pPr eaLnBrk="0" fontAlgn="base" hangingPunct="0">
              <a:spcBef>
                <a:spcPct val="0"/>
              </a:spcBef>
              <a:spcAft>
                <a:spcPct val="0"/>
              </a:spcAft>
            </a:pPr>
            <a:r>
              <a:rPr lang="en-US" altLang="en-US" b="1">
                <a:solidFill>
                  <a:prstClr val="black"/>
                </a:solidFill>
              </a:rPr>
              <a:t>2.  'Report for May'</a:t>
            </a:r>
          </a:p>
          <a:p>
            <a:pPr eaLnBrk="0" fontAlgn="base" hangingPunct="0">
              <a:spcBef>
                <a:spcPct val="0"/>
              </a:spcBef>
              <a:spcAft>
                <a:spcPct val="0"/>
              </a:spcAft>
            </a:pPr>
            <a:r>
              <a:rPr lang="en-US" altLang="en-US" b="1">
                <a:solidFill>
                  <a:prstClr val="black"/>
                </a:solidFill>
              </a:rPr>
              <a:t>3.  ;</a:t>
            </a:r>
          </a:p>
        </p:txBody>
      </p:sp>
      <p:sp>
        <p:nvSpPr>
          <p:cNvPr id="55304" name="Text Box 8"/>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37897" name="Text Box 9"/>
          <p:cNvSpPr txBox="1">
            <a:spLocks noChangeArrowheads="1"/>
          </p:cNvSpPr>
          <p:nvPr/>
        </p:nvSpPr>
        <p:spPr bwMode="auto">
          <a:xfrm>
            <a:off x="4267200" y="1371600"/>
            <a:ext cx="5867400" cy="416524"/>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alpha val="50000"/>
              </a:schemeClr>
            </a:outerShdw>
          </a:effectLst>
        </p:spPr>
        <p:txBody>
          <a:bodyPr lIns="50800" tIns="50800" rIns="50800" bIns="50800">
            <a:spAutoFit/>
          </a:bodyPr>
          <a:lstStyle/>
          <a:p>
            <a:pPr eaLnBrk="0" fontAlgn="base" hangingPunct="0">
              <a:lnSpc>
                <a:spcPct val="85000"/>
              </a:lnSpc>
              <a:spcBef>
                <a:spcPct val="0"/>
              </a:spcBef>
              <a:spcAft>
                <a:spcPct val="0"/>
              </a:spcAft>
              <a:defRPr/>
            </a:pPr>
            <a:r>
              <a:rPr lang="en-US" sz="2400" b="1" dirty="0">
                <a:solidFill>
                  <a:prstClr val="black"/>
                </a:solidFill>
                <a:latin typeface="Courier New" pitchFamily="49" charset="0"/>
              </a:rPr>
              <a:t>title 'Report for May';</a:t>
            </a:r>
          </a:p>
        </p:txBody>
      </p:sp>
    </p:spTree>
    <p:extLst>
      <p:ext uri="{BB962C8B-B14F-4D97-AF65-F5344CB8AC3E}">
        <p14:creationId xmlns:p14="http://schemas.microsoft.com/office/powerpoint/2010/main" val="370632560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a:t>Macro Triggers</a:t>
            </a:r>
          </a:p>
        </p:txBody>
      </p:sp>
      <p:sp>
        <p:nvSpPr>
          <p:cNvPr id="59395" name="Rectangle 3"/>
          <p:cNvSpPr>
            <a:spLocks noGrp="1" noChangeArrowheads="1"/>
          </p:cNvSpPr>
          <p:nvPr>
            <p:ph idx="1"/>
          </p:nvPr>
        </p:nvSpPr>
        <p:spPr>
          <a:xfrm>
            <a:off x="636638" y="2138495"/>
            <a:ext cx="9933039" cy="1752600"/>
          </a:xfrm>
        </p:spPr>
        <p:txBody>
          <a:bodyPr>
            <a:noAutofit/>
          </a:bodyPr>
          <a:lstStyle/>
          <a:p>
            <a:pPr marL="0" indent="0">
              <a:buNone/>
            </a:pPr>
            <a:r>
              <a:rPr lang="en-US" altLang="en-US" sz="2800" dirty="0"/>
              <a:t>During word scanning, two token sequences are recognized as </a:t>
            </a:r>
            <a:r>
              <a:rPr lang="en-US" altLang="en-US" sz="2800" i="1" dirty="0"/>
              <a:t>macro triggers</a:t>
            </a:r>
            <a:r>
              <a:rPr lang="en-US" altLang="en-US" sz="2800" dirty="0"/>
              <a:t>:</a:t>
            </a:r>
          </a:p>
          <a:p>
            <a:pPr marL="114300" lvl="1" indent="0">
              <a:buNone/>
            </a:pPr>
            <a:r>
              <a:rPr lang="en-US" altLang="en-US" sz="2800" b="1" dirty="0">
                <a:solidFill>
                  <a:schemeClr val="tx2"/>
                </a:solidFill>
              </a:rPr>
              <a:t> </a:t>
            </a:r>
            <a:r>
              <a:rPr lang="en-US" altLang="en-US" sz="2800" b="1" dirty="0"/>
              <a:t>%</a:t>
            </a:r>
            <a:r>
              <a:rPr lang="en-US" altLang="en-US" sz="2800" i="1" dirty="0"/>
              <a:t>name-token</a:t>
            </a:r>
            <a:r>
              <a:rPr lang="en-US" altLang="en-US" sz="2800" dirty="0"/>
              <a:t>	a macro statement, function, or call</a:t>
            </a:r>
          </a:p>
          <a:p>
            <a:pPr marL="114300" lvl="1" indent="0">
              <a:buNone/>
            </a:pPr>
            <a:r>
              <a:rPr lang="en-US" altLang="en-US" sz="2800" b="1" dirty="0">
                <a:solidFill>
                  <a:schemeClr val="tx2"/>
                </a:solidFill>
              </a:rPr>
              <a:t> </a:t>
            </a:r>
            <a:r>
              <a:rPr lang="en-US" altLang="en-US" sz="2800" b="1" dirty="0"/>
              <a:t>&amp;</a:t>
            </a:r>
            <a:r>
              <a:rPr lang="en-US" altLang="en-US" sz="2800" i="1" dirty="0"/>
              <a:t>name-token</a:t>
            </a:r>
            <a:r>
              <a:rPr lang="en-US" altLang="en-US" sz="2800" dirty="0"/>
              <a:t>   	a macro variable reference</a:t>
            </a:r>
          </a:p>
        </p:txBody>
      </p:sp>
      <p:sp>
        <p:nvSpPr>
          <p:cNvPr id="5"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187B91F-4068-4FEE-8FC2-587041A8F3B6}" type="slidenum">
              <a:rPr lang="en-US" altLang="en-US" sz="1400">
                <a:solidFill>
                  <a:prstClr val="black"/>
                </a:solidFill>
              </a:rPr>
              <a:pPr/>
              <a:t>16</a:t>
            </a:fld>
            <a:endParaRPr lang="en-US" altLang="en-US" sz="1400">
              <a:solidFill>
                <a:prstClr val="black"/>
              </a:solidFill>
              <a:latin typeface="Times New Roman" panose="02020603050405020304" pitchFamily="18" charset="0"/>
            </a:endParaRPr>
          </a:p>
        </p:txBody>
      </p:sp>
      <p:sp>
        <p:nvSpPr>
          <p:cNvPr id="59397" name="Rectangle 5"/>
          <p:cNvSpPr>
            <a:spLocks noChangeArrowheads="1"/>
          </p:cNvSpPr>
          <p:nvPr/>
        </p:nvSpPr>
        <p:spPr bwMode="auto">
          <a:xfrm>
            <a:off x="719752" y="5825410"/>
            <a:ext cx="9948247" cy="5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20000"/>
              </a:spcBef>
              <a:spcAft>
                <a:spcPct val="0"/>
              </a:spcAft>
              <a:buClr>
                <a:prstClr val="black"/>
              </a:buClr>
              <a:buFont typeface="Monotype Sorts" panose="05010101010101010101" pitchFamily="2" charset="2"/>
              <a:buNone/>
            </a:pPr>
            <a:r>
              <a:rPr lang="en-US" altLang="en-US" sz="2800" b="1" dirty="0">
                <a:solidFill>
                  <a:prstClr val="black"/>
                </a:solidFill>
                <a:latin typeface="+mn-lt"/>
              </a:rPr>
              <a:t>The word scanner passes macro triggers to the </a:t>
            </a:r>
            <a:r>
              <a:rPr lang="en-US" altLang="en-US" sz="2800" b="1" i="1" dirty="0">
                <a:solidFill>
                  <a:prstClr val="black"/>
                </a:solidFill>
                <a:latin typeface="+mn-lt"/>
              </a:rPr>
              <a:t>macro processor</a:t>
            </a:r>
            <a:r>
              <a:rPr lang="en-US" altLang="en-US" sz="2800" b="1" dirty="0">
                <a:solidFill>
                  <a:prstClr val="black"/>
                </a:solidFill>
                <a:latin typeface="+mn-lt"/>
              </a:rPr>
              <a:t>.</a:t>
            </a:r>
          </a:p>
        </p:txBody>
      </p:sp>
    </p:spTree>
    <p:extLst>
      <p:ext uri="{BB962C8B-B14F-4D97-AF65-F5344CB8AC3E}">
        <p14:creationId xmlns:p14="http://schemas.microsoft.com/office/powerpoint/2010/main" val="173477444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title"/>
          </p:nvPr>
        </p:nvSpPr>
        <p:spPr>
          <a:xfrm>
            <a:off x="3202940" y="0"/>
            <a:ext cx="4633468" cy="685800"/>
          </a:xfrm>
        </p:spPr>
        <p:txBody>
          <a:bodyPr>
            <a:noAutofit/>
          </a:bodyPr>
          <a:lstStyle/>
          <a:p>
            <a:pPr eaLnBrk="1" hangingPunct="1">
              <a:lnSpc>
                <a:spcPct val="100000"/>
              </a:lnSpc>
              <a:spcBef>
                <a:spcPct val="20000"/>
              </a:spcBef>
            </a:pPr>
            <a:r>
              <a:rPr lang="en-US" altLang="en-US" sz="3200" b="1" dirty="0">
                <a:latin typeface="+mn-lt"/>
              </a:rPr>
              <a:t>Program Flow (Review)</a:t>
            </a:r>
          </a:p>
        </p:txBody>
      </p:sp>
      <p:sp>
        <p:nvSpPr>
          <p:cNvPr id="1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46669F2-9E62-4173-A18A-53B648CF6198}" type="slidenum">
              <a:rPr lang="en-US" altLang="en-US" sz="1400">
                <a:solidFill>
                  <a:prstClr val="black"/>
                </a:solidFill>
              </a:rPr>
              <a:pPr/>
              <a:t>17</a:t>
            </a:fld>
            <a:endParaRPr lang="en-US" altLang="en-US" sz="1400">
              <a:solidFill>
                <a:prstClr val="black"/>
              </a:solidFill>
              <a:latin typeface="Times New Roman" panose="02020603050405020304" pitchFamily="18" charset="0"/>
            </a:endParaRPr>
          </a:p>
        </p:txBody>
      </p:sp>
      <p:sp>
        <p:nvSpPr>
          <p:cNvPr id="60420" name="Text Box 5"/>
          <p:cNvSpPr txBox="1">
            <a:spLocks noChangeArrowheads="1"/>
          </p:cNvSpPr>
          <p:nvPr/>
        </p:nvSpPr>
        <p:spPr bwMode="auto">
          <a:xfrm>
            <a:off x="2133600" y="5181601"/>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Input</a:t>
            </a:r>
            <a:br>
              <a:rPr lang="en-US" altLang="en-US" b="1">
                <a:solidFill>
                  <a:prstClr val="black"/>
                </a:solidFill>
              </a:rPr>
            </a:br>
            <a:r>
              <a:rPr lang="en-US" altLang="en-US" b="1">
                <a:solidFill>
                  <a:prstClr val="black"/>
                </a:solidFill>
              </a:rPr>
              <a:t>Stack</a:t>
            </a:r>
          </a:p>
        </p:txBody>
      </p:sp>
      <p:sp>
        <p:nvSpPr>
          <p:cNvPr id="60421" name="Text Box 6"/>
          <p:cNvSpPr txBox="1">
            <a:spLocks noChangeArrowheads="1"/>
          </p:cNvSpPr>
          <p:nvPr/>
        </p:nvSpPr>
        <p:spPr bwMode="auto">
          <a:xfrm>
            <a:off x="2133600" y="2035175"/>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Compiler</a:t>
            </a:r>
            <a:endParaRPr lang="en-US" altLang="en-US" b="1">
              <a:solidFill>
                <a:prstClr val="black"/>
              </a:solidFill>
              <a:latin typeface="Times New Roman" panose="02020603050405020304" pitchFamily="18" charset="0"/>
            </a:endParaRPr>
          </a:p>
        </p:txBody>
      </p:sp>
      <p:sp>
        <p:nvSpPr>
          <p:cNvPr id="60422" name="Text Box 7"/>
          <p:cNvSpPr txBox="1">
            <a:spLocks noChangeArrowheads="1"/>
          </p:cNvSpPr>
          <p:nvPr/>
        </p:nvSpPr>
        <p:spPr bwMode="auto">
          <a:xfrm>
            <a:off x="2133600" y="3581401"/>
            <a:ext cx="152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Word</a:t>
            </a:r>
            <a:br>
              <a:rPr lang="en-US" altLang="en-US" b="1">
                <a:solidFill>
                  <a:prstClr val="black"/>
                </a:solidFill>
              </a:rPr>
            </a:br>
            <a:r>
              <a:rPr lang="en-US" altLang="en-US" b="1">
                <a:solidFill>
                  <a:prstClr val="black"/>
                </a:solidFill>
              </a:rPr>
              <a:t>Scanner</a:t>
            </a:r>
            <a:endParaRPr lang="en-US" altLang="en-US" b="1">
              <a:solidFill>
                <a:prstClr val="black"/>
              </a:solidFill>
              <a:latin typeface="Times New Roman" panose="02020603050405020304" pitchFamily="18" charset="0"/>
            </a:endParaRPr>
          </a:p>
        </p:txBody>
      </p:sp>
      <p:sp>
        <p:nvSpPr>
          <p:cNvPr id="60423" name="Text Box 8"/>
          <p:cNvSpPr txBox="1">
            <a:spLocks noChangeArrowheads="1"/>
          </p:cNvSpPr>
          <p:nvPr/>
        </p:nvSpPr>
        <p:spPr bwMode="auto">
          <a:xfrm>
            <a:off x="3505200" y="3200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75785" name="Text Box 9"/>
          <p:cNvSpPr txBox="1">
            <a:spLocks noChangeArrowheads="1"/>
          </p:cNvSpPr>
          <p:nvPr/>
        </p:nvSpPr>
        <p:spPr bwMode="auto">
          <a:xfrm>
            <a:off x="3733800" y="5257800"/>
            <a:ext cx="2895600" cy="730456"/>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p:txBody>
      </p:sp>
      <p:sp>
        <p:nvSpPr>
          <p:cNvPr id="60425" name="Text Box 10"/>
          <p:cNvSpPr txBox="1">
            <a:spLocks noChangeArrowheads="1"/>
          </p:cNvSpPr>
          <p:nvPr/>
        </p:nvSpPr>
        <p:spPr bwMode="auto">
          <a:xfrm>
            <a:off x="3505200" y="3200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75787" name="Rectangle 11"/>
          <p:cNvSpPr>
            <a:spLocks noChangeArrowheads="1"/>
          </p:cNvSpPr>
          <p:nvPr/>
        </p:nvSpPr>
        <p:spPr bwMode="auto">
          <a:xfrm>
            <a:off x="3733800" y="3505200"/>
            <a:ext cx="2895600" cy="10668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ctr"/>
          <a:lstStyle/>
          <a:p>
            <a:pPr eaLnBrk="0" fontAlgn="base" hangingPunct="0">
              <a:lnSpc>
                <a:spcPct val="85000"/>
              </a:lnSpc>
              <a:spcBef>
                <a:spcPct val="0"/>
              </a:spcBef>
              <a:spcAft>
                <a:spcPct val="0"/>
              </a:spcAft>
              <a:defRPr/>
            </a:pPr>
            <a:endParaRPr lang="en-US" sz="2400" dirty="0">
              <a:solidFill>
                <a:prstClr val="black"/>
              </a:solidFill>
              <a:latin typeface="Courier New" pitchFamily="49" charset="0"/>
            </a:endParaRPr>
          </a:p>
        </p:txBody>
      </p:sp>
      <p:sp>
        <p:nvSpPr>
          <p:cNvPr id="60427" name="Text Box 12"/>
          <p:cNvSpPr txBox="1">
            <a:spLocks noChangeArrowheads="1"/>
          </p:cNvSpPr>
          <p:nvPr/>
        </p:nvSpPr>
        <p:spPr bwMode="auto">
          <a:xfrm>
            <a:off x="3505200" y="3200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75789" name="Rectangle 13"/>
          <p:cNvSpPr>
            <a:spLocks noChangeArrowheads="1"/>
          </p:cNvSpPr>
          <p:nvPr/>
        </p:nvSpPr>
        <p:spPr bwMode="auto">
          <a:xfrm>
            <a:off x="3733800" y="1903413"/>
            <a:ext cx="2895600" cy="8382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ctr"/>
          <a:lstStyle/>
          <a:p>
            <a:pPr eaLnBrk="0" fontAlgn="base" hangingPunct="0">
              <a:lnSpc>
                <a:spcPct val="85000"/>
              </a:lnSpc>
              <a:spcBef>
                <a:spcPct val="0"/>
              </a:spcBef>
              <a:spcAft>
                <a:spcPct val="0"/>
              </a:spcAft>
              <a:defRPr/>
            </a:pPr>
            <a:endParaRPr lang="en-US" sz="2400" dirty="0">
              <a:solidFill>
                <a:prstClr val="black"/>
              </a:solidFill>
              <a:latin typeface="Courier New" pitchFamily="49" charset="0"/>
            </a:endParaRPr>
          </a:p>
        </p:txBody>
      </p:sp>
      <p:sp>
        <p:nvSpPr>
          <p:cNvPr id="60429" name="Text Box 14"/>
          <p:cNvSpPr txBox="1">
            <a:spLocks noChangeArrowheads="1"/>
          </p:cNvSpPr>
          <p:nvPr/>
        </p:nvSpPr>
        <p:spPr bwMode="auto">
          <a:xfrm>
            <a:off x="3505200" y="3200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cxnSp>
        <p:nvCxnSpPr>
          <p:cNvPr id="60430" name="AutoShape 17"/>
          <p:cNvCxnSpPr>
            <a:cxnSpLocks noChangeShapeType="1"/>
          </p:cNvCxnSpPr>
          <p:nvPr/>
        </p:nvCxnSpPr>
        <p:spPr bwMode="auto">
          <a:xfrm flipV="1">
            <a:off x="5029200" y="4724400"/>
            <a:ext cx="1588" cy="533400"/>
          </a:xfrm>
          <a:prstGeom prst="straightConnector1">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cxnSp>
      <p:cxnSp>
        <p:nvCxnSpPr>
          <p:cNvPr id="60431" name="AutoShape 18"/>
          <p:cNvCxnSpPr>
            <a:cxnSpLocks noChangeShapeType="1"/>
          </p:cNvCxnSpPr>
          <p:nvPr/>
        </p:nvCxnSpPr>
        <p:spPr bwMode="auto">
          <a:xfrm flipV="1">
            <a:off x="5105400" y="2895600"/>
            <a:ext cx="0" cy="609600"/>
          </a:xfrm>
          <a:prstGeom prst="straightConnector1">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443525807"/>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type="title"/>
          </p:nvPr>
        </p:nvSpPr>
        <p:spPr>
          <a:xfrm>
            <a:off x="3657600" y="23019"/>
            <a:ext cx="4726858" cy="1043781"/>
          </a:xfrm>
        </p:spPr>
        <p:txBody>
          <a:bodyPr/>
          <a:lstStyle/>
          <a:p>
            <a:pPr eaLnBrk="1" hangingPunct="1"/>
            <a:r>
              <a:rPr lang="en-US" altLang="en-US" b="1" dirty="0">
                <a:latin typeface="+mn-lt"/>
              </a:rPr>
              <a:t>The Macro Processor</a:t>
            </a:r>
          </a:p>
        </p:txBody>
      </p:sp>
      <p:sp>
        <p:nvSpPr>
          <p:cNvPr id="1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B4BBCEA-4D47-4C76-A4F6-B61655B619A4}" type="slidenum">
              <a:rPr lang="en-US" altLang="en-US" sz="1400">
                <a:solidFill>
                  <a:prstClr val="black"/>
                </a:solidFill>
              </a:rPr>
              <a:pPr/>
              <a:t>18</a:t>
            </a:fld>
            <a:endParaRPr lang="en-US" altLang="en-US" sz="1400">
              <a:solidFill>
                <a:prstClr val="black"/>
              </a:solidFill>
              <a:latin typeface="Times New Roman" panose="02020603050405020304" pitchFamily="18" charset="0"/>
            </a:endParaRPr>
          </a:p>
        </p:txBody>
      </p:sp>
      <p:sp>
        <p:nvSpPr>
          <p:cNvPr id="61444" name="Text Box 4"/>
          <p:cNvSpPr txBox="1">
            <a:spLocks noChangeArrowheads="1"/>
          </p:cNvSpPr>
          <p:nvPr/>
        </p:nvSpPr>
        <p:spPr bwMode="auto">
          <a:xfrm>
            <a:off x="7391400" y="3505200"/>
            <a:ext cx="2499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0" tIns="0" rIns="0" bIns="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Macro Processor</a:t>
            </a:r>
            <a:endParaRPr lang="en-US" altLang="en-US" b="1">
              <a:solidFill>
                <a:prstClr val="black"/>
              </a:solidFill>
              <a:latin typeface="Times New Roman" panose="02020603050405020304" pitchFamily="18" charset="0"/>
            </a:endParaRPr>
          </a:p>
        </p:txBody>
      </p:sp>
      <p:sp>
        <p:nvSpPr>
          <p:cNvPr id="61445" name="Text Box 5"/>
          <p:cNvSpPr txBox="1">
            <a:spLocks noChangeArrowheads="1"/>
          </p:cNvSpPr>
          <p:nvPr/>
        </p:nvSpPr>
        <p:spPr bwMode="auto">
          <a:xfrm>
            <a:off x="2133600" y="5562601"/>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Input</a:t>
            </a:r>
            <a:br>
              <a:rPr lang="en-US" altLang="en-US" b="1">
                <a:solidFill>
                  <a:prstClr val="black"/>
                </a:solidFill>
              </a:rPr>
            </a:br>
            <a:r>
              <a:rPr lang="en-US" altLang="en-US" b="1">
                <a:solidFill>
                  <a:prstClr val="black"/>
                </a:solidFill>
              </a:rPr>
              <a:t>Stack</a:t>
            </a:r>
          </a:p>
        </p:txBody>
      </p:sp>
      <p:sp>
        <p:nvSpPr>
          <p:cNvPr id="61446" name="Text Box 6"/>
          <p:cNvSpPr txBox="1">
            <a:spLocks noChangeArrowheads="1"/>
          </p:cNvSpPr>
          <p:nvPr/>
        </p:nvSpPr>
        <p:spPr bwMode="auto">
          <a:xfrm>
            <a:off x="2133600" y="2743200"/>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Compiler</a:t>
            </a:r>
            <a:endParaRPr lang="en-US" altLang="en-US" b="1">
              <a:solidFill>
                <a:prstClr val="black"/>
              </a:solidFill>
              <a:latin typeface="Times New Roman" panose="02020603050405020304" pitchFamily="18" charset="0"/>
            </a:endParaRPr>
          </a:p>
        </p:txBody>
      </p:sp>
      <p:sp>
        <p:nvSpPr>
          <p:cNvPr id="61447" name="Text Box 7"/>
          <p:cNvSpPr txBox="1">
            <a:spLocks noChangeArrowheads="1"/>
          </p:cNvSpPr>
          <p:nvPr/>
        </p:nvSpPr>
        <p:spPr bwMode="auto">
          <a:xfrm>
            <a:off x="2133600" y="4038601"/>
            <a:ext cx="152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Word</a:t>
            </a:r>
            <a:br>
              <a:rPr lang="en-US" altLang="en-US" b="1">
                <a:solidFill>
                  <a:prstClr val="black"/>
                </a:solidFill>
              </a:rPr>
            </a:br>
            <a:r>
              <a:rPr lang="en-US" altLang="en-US" b="1">
                <a:solidFill>
                  <a:prstClr val="black"/>
                </a:solidFill>
              </a:rPr>
              <a:t>Scanner</a:t>
            </a:r>
            <a:endParaRPr lang="en-US" altLang="en-US" b="1">
              <a:solidFill>
                <a:prstClr val="black"/>
              </a:solidFill>
              <a:latin typeface="Times New Roman" panose="02020603050405020304" pitchFamily="18" charset="0"/>
            </a:endParaRPr>
          </a:p>
        </p:txBody>
      </p:sp>
      <p:sp>
        <p:nvSpPr>
          <p:cNvPr id="61448" name="Text Box 8"/>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76809" name="Text Box 9"/>
          <p:cNvSpPr txBox="1">
            <a:spLocks noChangeArrowheads="1"/>
          </p:cNvSpPr>
          <p:nvPr/>
        </p:nvSpPr>
        <p:spPr bwMode="auto">
          <a:xfrm>
            <a:off x="3733800" y="5638800"/>
            <a:ext cx="2895600" cy="730456"/>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p:txBody>
      </p:sp>
      <p:sp>
        <p:nvSpPr>
          <p:cNvPr id="61450" name="Text Box 10"/>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76811" name="Rectangle 11"/>
          <p:cNvSpPr>
            <a:spLocks noChangeArrowheads="1"/>
          </p:cNvSpPr>
          <p:nvPr/>
        </p:nvSpPr>
        <p:spPr bwMode="auto">
          <a:xfrm>
            <a:off x="3733800" y="3962400"/>
            <a:ext cx="2895600" cy="10668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ctr"/>
          <a:lstStyle/>
          <a:p>
            <a:pPr eaLnBrk="0" fontAlgn="base" hangingPunct="0">
              <a:lnSpc>
                <a:spcPct val="85000"/>
              </a:lnSpc>
              <a:spcBef>
                <a:spcPct val="0"/>
              </a:spcBef>
              <a:spcAft>
                <a:spcPct val="0"/>
              </a:spcAft>
              <a:defRPr/>
            </a:pPr>
            <a:endParaRPr lang="en-US" sz="2400" dirty="0">
              <a:solidFill>
                <a:prstClr val="black"/>
              </a:solidFill>
              <a:latin typeface="Courier New" pitchFamily="49" charset="0"/>
            </a:endParaRPr>
          </a:p>
        </p:txBody>
      </p:sp>
      <p:sp>
        <p:nvSpPr>
          <p:cNvPr id="61452" name="Text Box 12"/>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76813" name="Rectangle 13"/>
          <p:cNvSpPr>
            <a:spLocks noChangeArrowheads="1"/>
          </p:cNvSpPr>
          <p:nvPr/>
        </p:nvSpPr>
        <p:spPr bwMode="auto">
          <a:xfrm>
            <a:off x="3733800" y="2514600"/>
            <a:ext cx="2895600" cy="8382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ctr"/>
          <a:lstStyle/>
          <a:p>
            <a:pPr eaLnBrk="0" fontAlgn="base" hangingPunct="0">
              <a:lnSpc>
                <a:spcPct val="85000"/>
              </a:lnSpc>
              <a:spcBef>
                <a:spcPct val="0"/>
              </a:spcBef>
              <a:spcAft>
                <a:spcPct val="0"/>
              </a:spcAft>
              <a:defRPr/>
            </a:pPr>
            <a:endParaRPr lang="en-US" sz="2400" dirty="0">
              <a:solidFill>
                <a:prstClr val="black"/>
              </a:solidFill>
              <a:latin typeface="Courier New" pitchFamily="49" charset="0"/>
            </a:endParaRPr>
          </a:p>
        </p:txBody>
      </p:sp>
      <p:sp>
        <p:nvSpPr>
          <p:cNvPr id="61454" name="Text Box 14"/>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76815" name="Text Box 15"/>
          <p:cNvSpPr txBox="1">
            <a:spLocks noChangeArrowheads="1"/>
          </p:cNvSpPr>
          <p:nvPr/>
        </p:nvSpPr>
        <p:spPr bwMode="auto">
          <a:xfrm>
            <a:off x="7391400" y="4038600"/>
            <a:ext cx="2514600" cy="9144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lstStyle/>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p:txBody>
      </p:sp>
      <p:sp>
        <p:nvSpPr>
          <p:cNvPr id="61456" name="Text Box 16"/>
          <p:cNvSpPr txBox="1">
            <a:spLocks noChangeArrowheads="1"/>
          </p:cNvSpPr>
          <p:nvPr/>
        </p:nvSpPr>
        <p:spPr bwMode="auto">
          <a:xfrm>
            <a:off x="1828801" y="1066801"/>
            <a:ext cx="8797925" cy="121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50800" tIns="50800" rIns="50800" bIns="508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20000"/>
              </a:spcBef>
              <a:spcAft>
                <a:spcPct val="0"/>
              </a:spcAft>
            </a:pPr>
            <a:r>
              <a:rPr lang="en-US" altLang="en-US" b="1" dirty="0">
                <a:solidFill>
                  <a:prstClr val="black"/>
                </a:solidFill>
              </a:rPr>
              <a:t>The macro processor executes macro triggers</a:t>
            </a:r>
            <a:r>
              <a:rPr lang="en-US" altLang="en-US" dirty="0">
                <a:solidFill>
                  <a:prstClr val="black"/>
                </a:solidFill>
              </a:rPr>
              <a:t>, including </a:t>
            </a:r>
            <a:br>
              <a:rPr lang="en-US" altLang="en-US" dirty="0">
                <a:solidFill>
                  <a:prstClr val="black"/>
                </a:solidFill>
              </a:rPr>
            </a:br>
            <a:r>
              <a:rPr lang="en-US" altLang="en-US" dirty="0">
                <a:solidFill>
                  <a:prstClr val="black"/>
                </a:solidFill>
              </a:rPr>
              <a:t>macro language statements, macro functions, macro calls, </a:t>
            </a:r>
            <a:br>
              <a:rPr lang="en-US" altLang="en-US" dirty="0">
                <a:solidFill>
                  <a:prstClr val="black"/>
                </a:solidFill>
              </a:rPr>
            </a:br>
            <a:r>
              <a:rPr lang="en-US" altLang="en-US" dirty="0">
                <a:solidFill>
                  <a:prstClr val="black"/>
                </a:solidFill>
              </a:rPr>
              <a:t>and macro variable resolution, requesting tokens as necessary.</a:t>
            </a:r>
          </a:p>
        </p:txBody>
      </p:sp>
    </p:spTree>
    <p:extLst>
      <p:ext uri="{BB962C8B-B14F-4D97-AF65-F5344CB8AC3E}">
        <p14:creationId xmlns:p14="http://schemas.microsoft.com/office/powerpoint/2010/main" val="259161242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299154" y="0"/>
            <a:ext cx="3556819" cy="716421"/>
          </a:xfrm>
        </p:spPr>
        <p:txBody>
          <a:bodyPr/>
          <a:lstStyle/>
          <a:p>
            <a:pPr eaLnBrk="1" hangingPunct="1"/>
            <a:r>
              <a:rPr lang="en-US" altLang="en-US" b="1" dirty="0">
                <a:latin typeface="+mn-lt"/>
              </a:rPr>
              <a:t>Macro Statements</a:t>
            </a:r>
          </a:p>
        </p:txBody>
      </p:sp>
      <p:sp>
        <p:nvSpPr>
          <p:cNvPr id="62467" name="Rectangle 3"/>
          <p:cNvSpPr>
            <a:spLocks noGrp="1" noChangeArrowheads="1"/>
          </p:cNvSpPr>
          <p:nvPr>
            <p:ph idx="1"/>
          </p:nvPr>
        </p:nvSpPr>
        <p:spPr>
          <a:xfrm>
            <a:off x="506362" y="1184977"/>
            <a:ext cx="10847438" cy="2180016"/>
          </a:xfrm>
        </p:spPr>
        <p:txBody>
          <a:bodyPr>
            <a:normAutofit/>
          </a:bodyPr>
          <a:lstStyle/>
          <a:p>
            <a:pPr marL="342900" lvl="1" indent="0" eaLnBrk="1" hangingPunct="1">
              <a:buNone/>
            </a:pPr>
            <a:r>
              <a:rPr lang="en-US" altLang="en-US" sz="2800" dirty="0"/>
              <a:t>Begin with a percent sign (</a:t>
            </a:r>
            <a:r>
              <a:rPr lang="en-US" altLang="en-US" sz="2800" b="1" dirty="0"/>
              <a:t>%</a:t>
            </a:r>
            <a:r>
              <a:rPr lang="en-US" altLang="en-US" sz="2800" dirty="0"/>
              <a:t>) followed by a </a:t>
            </a:r>
            <a:r>
              <a:rPr lang="en-US" altLang="en-US" sz="2800" b="1" dirty="0"/>
              <a:t>name token</a:t>
            </a:r>
          </a:p>
          <a:p>
            <a:pPr marL="342900" lvl="1" indent="0" eaLnBrk="1" hangingPunct="1">
              <a:buNone/>
            </a:pPr>
            <a:r>
              <a:rPr lang="en-US" altLang="en-US" sz="2800" dirty="0"/>
              <a:t>End with a semicolon</a:t>
            </a:r>
          </a:p>
          <a:p>
            <a:pPr marL="342900" lvl="1" indent="0" eaLnBrk="1" hangingPunct="1">
              <a:buNone/>
            </a:pPr>
            <a:r>
              <a:rPr lang="en-US" altLang="en-US" sz="2800" dirty="0"/>
              <a:t>Represent macro triggers</a:t>
            </a:r>
          </a:p>
          <a:p>
            <a:pPr marL="342900" lvl="1" indent="0" eaLnBrk="1" hangingPunct="1">
              <a:buNone/>
            </a:pPr>
            <a:r>
              <a:rPr lang="en-US" altLang="en-US" sz="2800" dirty="0"/>
              <a:t>Are executed by the macro processor</a:t>
            </a:r>
          </a:p>
          <a:p>
            <a:pPr marL="0" indent="0">
              <a:buNone/>
            </a:pPr>
            <a:endParaRPr lang="en-US" altLang="en-US" sz="2800" dirty="0"/>
          </a:p>
          <a:p>
            <a:pPr marL="0" indent="0">
              <a:buNone/>
            </a:pPr>
            <a:endParaRPr lang="en-US" altLang="en-US" sz="2800" dirty="0"/>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5D9D04D-1B79-4B2B-B251-9F4249527A20}" type="slidenum">
              <a:rPr lang="en-US" altLang="en-US" sz="1400">
                <a:solidFill>
                  <a:prstClr val="black"/>
                </a:solidFill>
              </a:rPr>
              <a:pPr/>
              <a:t>19</a:t>
            </a:fld>
            <a:endParaRPr lang="en-US" altLang="en-US" sz="1400">
              <a:solidFill>
                <a:prstClr val="black"/>
              </a:solidFill>
              <a:latin typeface="Times New Roman" panose="02020603050405020304" pitchFamily="18" charset="0"/>
            </a:endParaRPr>
          </a:p>
        </p:txBody>
      </p:sp>
      <p:sp>
        <p:nvSpPr>
          <p:cNvPr id="2" name="Rectangle 1"/>
          <p:cNvSpPr/>
          <p:nvPr/>
        </p:nvSpPr>
        <p:spPr>
          <a:xfrm>
            <a:off x="1508760" y="3833549"/>
            <a:ext cx="7616803" cy="830997"/>
          </a:xfrm>
          <a:prstGeom prst="rect">
            <a:avLst/>
          </a:prstGeom>
        </p:spPr>
        <p:txBody>
          <a:bodyPr wrap="square">
            <a:spAutoFit/>
          </a:bodyPr>
          <a:lstStyle/>
          <a:p>
            <a:r>
              <a:rPr lang="en-US" sz="2400" dirty="0">
                <a:solidFill>
                  <a:srgbClr val="0000FF"/>
                </a:solidFill>
                <a:latin typeface="Lucida Console" panose="020B0609040504020204" pitchFamily="49" charset="0"/>
              </a:rPr>
              <a:t>%let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macvar</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AMacroVariableValue</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The value of </a:t>
            </a:r>
            <a:r>
              <a:rPr lang="en-US" sz="2400" dirty="0" err="1">
                <a:solidFill>
                  <a:srgbClr val="000000"/>
                </a:solidFill>
                <a:latin typeface="Lucida Console" panose="020B0609040504020204" pitchFamily="49" charset="0"/>
              </a:rPr>
              <a:t>macvar</a:t>
            </a:r>
            <a:r>
              <a:rPr lang="en-US" sz="2400" dirty="0">
                <a:solidFill>
                  <a:srgbClr val="000000"/>
                </a:solidFill>
                <a:latin typeface="Lucida Console" panose="020B0609040504020204" pitchFamily="49" charset="0"/>
              </a:rPr>
              <a:t> is:  &amp;</a:t>
            </a:r>
            <a:r>
              <a:rPr lang="en-US" sz="2400" dirty="0" err="1">
                <a:solidFill>
                  <a:srgbClr val="000000"/>
                </a:solidFill>
                <a:latin typeface="Lucida Console" panose="020B0609040504020204" pitchFamily="49" charset="0"/>
              </a:rPr>
              <a:t>macvar</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309125536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34B700F-0C26-44CA-A04F-D3E5A89C7F63}" type="slidenum">
              <a:rPr lang="en-US" altLang="en-US" sz="1400">
                <a:solidFill>
                  <a:prstClr val="black"/>
                </a:solidFill>
              </a:rPr>
              <a:pPr/>
              <a:t>2</a:t>
            </a:fld>
            <a:endParaRPr lang="en-US" altLang="en-US" sz="1400">
              <a:solidFill>
                <a:prstClr val="black"/>
              </a:solidFill>
              <a:latin typeface="Times New Roman" panose="02020603050405020304" pitchFamily="18" charset="0"/>
            </a:endParaRPr>
          </a:p>
        </p:txBody>
      </p:sp>
      <p:sp>
        <p:nvSpPr>
          <p:cNvPr id="40963" name="Module Title"/>
          <p:cNvSpPr>
            <a:spLocks noChangeArrowheads="1"/>
          </p:cNvSpPr>
          <p:nvPr/>
        </p:nvSpPr>
        <p:spPr bwMode="auto">
          <a:xfrm>
            <a:off x="4192100" y="106485"/>
            <a:ext cx="3430831"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225425" lvl="0" eaLnBrk="0" fontAlgn="base" hangingPunct="0">
              <a:spcBef>
                <a:spcPct val="20000"/>
              </a:spcBef>
              <a:spcAft>
                <a:spcPct val="0"/>
              </a:spcAft>
              <a:buClr>
                <a:schemeClr val="tx1"/>
              </a:buClr>
            </a:pPr>
            <a:r>
              <a:rPr kumimoji="0" lang="en-US" sz="3600" b="1" i="0" u="none" strike="noStrike" cap="none" normalizeH="0" baseline="0" dirty="0">
                <a:ln>
                  <a:noFill/>
                </a:ln>
                <a:latin typeface="+mn-lt"/>
              </a:rPr>
              <a:t>Program Flow</a:t>
            </a:r>
          </a:p>
        </p:txBody>
      </p:sp>
      <p:sp>
        <p:nvSpPr>
          <p:cNvPr id="40971" name="MO Picture" hidden="1"/>
          <p:cNvSpPr>
            <a:spLocks noChangeArrowheads="1"/>
          </p:cNvSpPr>
          <p:nvPr/>
        </p:nvSpPr>
        <p:spPr bwMode="auto">
          <a:xfrm>
            <a:off x="1524000" y="0"/>
            <a:ext cx="0" cy="0"/>
          </a:xfrm>
          <a:prstGeom prst="rect">
            <a:avLst/>
          </a:prstGeom>
          <a:solidFill>
            <a:srgbClr val="FFFFFF"/>
          </a:solidFill>
          <a:ln w="38100">
            <a:solidFill>
              <a:srgbClr val="000000"/>
            </a:solidFill>
            <a:miter lim="800000"/>
            <a:headEnd type="none" w="med" len="lg"/>
            <a:tailEnd type="none" w="med" len="lg"/>
          </a:ln>
        </p:spPr>
        <p:txBody>
          <a:bodyPr wrap="none" lIns="88900" tIns="88900" rIns="88900" bIns="88900"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eaLnBrk="0" fontAlgn="base" hangingPunct="0">
              <a:spcBef>
                <a:spcPct val="0"/>
              </a:spcBef>
              <a:spcAft>
                <a:spcPct val="0"/>
              </a:spcAft>
            </a:pPr>
            <a:r>
              <a:rPr lang="en-US" altLang="en-US">
                <a:solidFill>
                  <a:prstClr val="black"/>
                </a:solidFill>
              </a:rPr>
              <a:t>3</a:t>
            </a:r>
          </a:p>
        </p:txBody>
      </p:sp>
      <p:sp>
        <p:nvSpPr>
          <p:cNvPr id="2" name="Rectangle 1"/>
          <p:cNvSpPr/>
          <p:nvPr/>
        </p:nvSpPr>
        <p:spPr>
          <a:xfrm>
            <a:off x="509954" y="1972122"/>
            <a:ext cx="10577145" cy="480131"/>
          </a:xfrm>
          <a:prstGeom prst="rect">
            <a:avLst/>
          </a:prstGeom>
        </p:spPr>
        <p:txBody>
          <a:bodyPr wrap="square">
            <a:spAutoFit/>
          </a:bodyPr>
          <a:lstStyle/>
          <a:p>
            <a:pPr marL="342900" lvl="1" defTabSz="685800">
              <a:lnSpc>
                <a:spcPct val="90000"/>
              </a:lnSpc>
              <a:spcBef>
                <a:spcPts val="375"/>
              </a:spcBef>
            </a:pPr>
            <a:r>
              <a:rPr lang="en-US" altLang="en-US" sz="2800" b="1" dirty="0">
                <a:solidFill>
                  <a:prstClr val="black"/>
                </a:solidFill>
              </a:rPr>
              <a:t>	Submit=&gt;Input Stack=&gt;Tokenization=&gt;Compilation=&gt;Execution</a:t>
            </a:r>
          </a:p>
        </p:txBody>
      </p:sp>
    </p:spTree>
    <p:custDataLst>
      <p:tags r:id="rId1"/>
    </p:custDataLst>
    <p:extLst>
      <p:ext uri="{BB962C8B-B14F-4D97-AF65-F5344CB8AC3E}">
        <p14:creationId xmlns:p14="http://schemas.microsoft.com/office/powerpoint/2010/main" val="307883025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3138948" y="0"/>
            <a:ext cx="5218472" cy="379994"/>
          </a:xfrm>
        </p:spPr>
        <p:txBody>
          <a:bodyPr>
            <a:normAutofit fontScale="90000"/>
          </a:bodyPr>
          <a:lstStyle/>
          <a:p>
            <a:pPr eaLnBrk="1" hangingPunct="1"/>
            <a:r>
              <a:rPr lang="en-US" altLang="en-US" dirty="0"/>
              <a:t>The %PUT Statement </a:t>
            </a:r>
          </a:p>
        </p:txBody>
      </p:sp>
      <p:sp>
        <p:nvSpPr>
          <p:cNvPr id="63491" name="Rectangle 3"/>
          <p:cNvSpPr>
            <a:spLocks noGrp="1" noChangeArrowheads="1"/>
          </p:cNvSpPr>
          <p:nvPr>
            <p:ph idx="1"/>
          </p:nvPr>
        </p:nvSpPr>
        <p:spPr>
          <a:xfrm>
            <a:off x="2209800" y="1098550"/>
            <a:ext cx="7848600" cy="4006850"/>
          </a:xfrm>
        </p:spPr>
        <p:txBody>
          <a:bodyPr>
            <a:normAutofit/>
          </a:bodyPr>
          <a:lstStyle/>
          <a:p>
            <a:pPr marL="342900" lvl="1" indent="0" eaLnBrk="1" hangingPunct="1">
              <a:buNone/>
            </a:pPr>
            <a:r>
              <a:rPr lang="en-US" altLang="en-US" sz="2800" dirty="0"/>
              <a:t>Writes text to the SAS log</a:t>
            </a:r>
          </a:p>
          <a:p>
            <a:pPr marL="342900" lvl="1" indent="0" eaLnBrk="1" hangingPunct="1">
              <a:buNone/>
            </a:pPr>
            <a:r>
              <a:rPr lang="en-US" altLang="en-US" sz="2800" dirty="0"/>
              <a:t>Writes to column one of the next line</a:t>
            </a:r>
          </a:p>
          <a:p>
            <a:pPr marL="342900" lvl="1" indent="0" eaLnBrk="1" hangingPunct="1">
              <a:buNone/>
            </a:pPr>
            <a:r>
              <a:rPr lang="en-US" altLang="en-US" sz="2800" dirty="0"/>
              <a:t>Writes a blank line if no text is specified</a:t>
            </a:r>
          </a:p>
          <a:p>
            <a:pPr marL="342900" lvl="1" indent="0" eaLnBrk="1" hangingPunct="1">
              <a:buNone/>
            </a:pPr>
            <a:endParaRPr lang="en-US" altLang="en-US" sz="2800" dirty="0"/>
          </a:p>
          <a:p>
            <a:pPr marL="0" indent="0">
              <a:buNone/>
            </a:pPr>
            <a:r>
              <a:rPr lang="en-US" altLang="en-US" sz="2800" dirty="0"/>
              <a:t>General form of the %PUT statement:</a:t>
            </a:r>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13D36C0-A3DF-4524-9C56-19A7FE74F276}" type="slidenum">
              <a:rPr lang="en-US" altLang="en-US" sz="1400">
                <a:solidFill>
                  <a:prstClr val="black"/>
                </a:solidFill>
              </a:rPr>
              <a:pPr/>
              <a:t>20</a:t>
            </a:fld>
            <a:endParaRPr lang="en-US" altLang="en-US" sz="1400">
              <a:solidFill>
                <a:prstClr val="black"/>
              </a:solidFill>
              <a:latin typeface="Times New Roman" panose="02020603050405020304" pitchFamily="18" charset="0"/>
            </a:endParaRPr>
          </a:p>
        </p:txBody>
      </p:sp>
      <p:sp>
        <p:nvSpPr>
          <p:cNvPr id="50180" name="Text Box 4"/>
          <p:cNvSpPr txBox="1">
            <a:spLocks noChangeArrowheads="1"/>
          </p:cNvSpPr>
          <p:nvPr/>
        </p:nvSpPr>
        <p:spPr bwMode="auto">
          <a:xfrm>
            <a:off x="4075472" y="3606270"/>
            <a:ext cx="1770063" cy="698500"/>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eaLnBrk="0" fontAlgn="base" hangingPunct="0">
              <a:spcBef>
                <a:spcPct val="50000"/>
              </a:spcBef>
              <a:spcAft>
                <a:spcPct val="0"/>
              </a:spcAft>
              <a:defRPr/>
            </a:pPr>
            <a:r>
              <a:rPr lang="en-US" sz="2400" b="1" dirty="0">
                <a:solidFill>
                  <a:prstClr val="black"/>
                </a:solidFill>
                <a:latin typeface="Arial"/>
              </a:rPr>
              <a:t>%PUT </a:t>
            </a:r>
            <a:r>
              <a:rPr lang="en-US" sz="2400" i="1" dirty="0">
                <a:solidFill>
                  <a:prstClr val="black"/>
                </a:solidFill>
                <a:latin typeface="Arial"/>
              </a:rPr>
              <a:t>text</a:t>
            </a:r>
            <a:r>
              <a:rPr lang="en-US" sz="2400" b="1" dirty="0">
                <a:solidFill>
                  <a:prstClr val="black"/>
                </a:solidFill>
                <a:latin typeface="Arial"/>
              </a:rPr>
              <a:t>;</a:t>
            </a:r>
          </a:p>
        </p:txBody>
      </p:sp>
      <p:sp>
        <p:nvSpPr>
          <p:cNvPr id="63494" name="Text Box 5"/>
          <p:cNvSpPr txBox="1">
            <a:spLocks noChangeArrowheads="1"/>
          </p:cNvSpPr>
          <p:nvPr/>
        </p:nvSpPr>
        <p:spPr bwMode="auto">
          <a:xfrm>
            <a:off x="448056" y="4873625"/>
            <a:ext cx="11567160" cy="91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squar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r>
              <a:rPr lang="en-US" altLang="en-US" dirty="0">
                <a:solidFill>
                  <a:prstClr val="black"/>
                </a:solidFill>
              </a:rPr>
              <a:t>Quotation marks are not required around text in %PUT statements. %PUT statements are valid in open code (anywhere in a SAS program).</a:t>
            </a:r>
          </a:p>
        </p:txBody>
      </p:sp>
    </p:spTree>
    <p:extLst>
      <p:ext uri="{BB962C8B-B14F-4D97-AF65-F5344CB8AC3E}">
        <p14:creationId xmlns:p14="http://schemas.microsoft.com/office/powerpoint/2010/main" val="170458775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altLang="en-US"/>
              <a:t>The %PUT Statement </a:t>
            </a:r>
            <a:br>
              <a:rPr lang="en-US" altLang="en-US"/>
            </a:br>
            <a:endParaRPr lang="en-US" altLang="en-US"/>
          </a:p>
        </p:txBody>
      </p:sp>
      <p:sp>
        <p:nvSpPr>
          <p:cNvPr id="64515" name="Rectangle 3"/>
          <p:cNvSpPr>
            <a:spLocks noGrp="1" noChangeArrowheads="1"/>
          </p:cNvSpPr>
          <p:nvPr>
            <p:ph idx="1"/>
          </p:nvPr>
        </p:nvSpPr>
        <p:spPr>
          <a:xfrm>
            <a:off x="2192338" y="2257425"/>
            <a:ext cx="7620000" cy="533400"/>
          </a:xfrm>
        </p:spPr>
        <p:txBody>
          <a:bodyPr/>
          <a:lstStyle/>
          <a:p>
            <a:pPr marL="0" indent="0">
              <a:spcBef>
                <a:spcPct val="50000"/>
              </a:spcBef>
              <a:buNone/>
            </a:pPr>
            <a:endParaRPr lang="en-US" altLang="en-US">
              <a:latin typeface="Times New Roman" panose="02020603050405020304" pitchFamily="18" charset="0"/>
            </a:endParaRPr>
          </a:p>
          <a:p>
            <a:pPr marL="0" indent="0"/>
            <a:endParaRPr lang="en-US" altLang="en-US"/>
          </a:p>
        </p:txBody>
      </p:sp>
      <p:sp>
        <p:nvSpPr>
          <p:cNvPr id="6"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6B2E083-79B8-4689-82DF-A2826A0E1AB3}" type="slidenum">
              <a:rPr lang="en-US" altLang="en-US" sz="1400">
                <a:solidFill>
                  <a:prstClr val="black"/>
                </a:solidFill>
              </a:rPr>
              <a:pPr/>
              <a:t>21</a:t>
            </a:fld>
            <a:endParaRPr lang="en-US" altLang="en-US" sz="1400">
              <a:solidFill>
                <a:prstClr val="black"/>
              </a:solidFill>
              <a:latin typeface="Times New Roman" panose="02020603050405020304" pitchFamily="18" charset="0"/>
            </a:endParaRPr>
          </a:p>
        </p:txBody>
      </p:sp>
      <p:sp>
        <p:nvSpPr>
          <p:cNvPr id="64517" name="Text Box 4"/>
          <p:cNvSpPr txBox="1">
            <a:spLocks noChangeArrowheads="1"/>
          </p:cNvSpPr>
          <p:nvPr/>
        </p:nvSpPr>
        <p:spPr bwMode="auto">
          <a:xfrm>
            <a:off x="2599813" y="1037572"/>
            <a:ext cx="77978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431925" indent="-1431925">
              <a:tabLst>
                <a:tab pos="1319213" algn="l"/>
              </a:tabLst>
              <a:defRPr sz="2400">
                <a:solidFill>
                  <a:schemeClr val="tx1"/>
                </a:solidFill>
                <a:latin typeface="Arial" panose="020B0604020202020204" pitchFamily="34" charset="0"/>
              </a:defRPr>
            </a:lvl1pPr>
            <a:lvl2pPr marL="742950" indent="-285750">
              <a:tabLst>
                <a:tab pos="1319213" algn="l"/>
              </a:tabLst>
              <a:defRPr sz="2400">
                <a:solidFill>
                  <a:schemeClr val="tx1"/>
                </a:solidFill>
                <a:latin typeface="Arial" panose="020B0604020202020204" pitchFamily="34" charset="0"/>
              </a:defRPr>
            </a:lvl2pPr>
            <a:lvl3pPr marL="1143000" indent="-228600">
              <a:tabLst>
                <a:tab pos="1319213" algn="l"/>
              </a:tabLst>
              <a:defRPr sz="2400">
                <a:solidFill>
                  <a:schemeClr val="tx1"/>
                </a:solidFill>
                <a:latin typeface="Arial" panose="020B0604020202020204" pitchFamily="34" charset="0"/>
              </a:defRPr>
            </a:lvl3pPr>
            <a:lvl4pPr marL="1600200" indent="-228600">
              <a:tabLst>
                <a:tab pos="1319213" algn="l"/>
              </a:tabLst>
              <a:defRPr sz="2400">
                <a:solidFill>
                  <a:schemeClr val="tx1"/>
                </a:solidFill>
                <a:latin typeface="Arial" panose="020B0604020202020204" pitchFamily="34" charset="0"/>
              </a:defRPr>
            </a:lvl4pPr>
            <a:lvl5pPr marL="2057400" indent="-228600">
              <a:tabLst>
                <a:tab pos="1319213" algn="l"/>
              </a:tabLst>
              <a:defRPr sz="2400">
                <a:solidFill>
                  <a:schemeClr val="tx1"/>
                </a:solidFill>
                <a:latin typeface="Arial" panose="020B0604020202020204" pitchFamily="34" charset="0"/>
              </a:defRPr>
            </a:lvl5pPr>
            <a:lvl6pPr marL="2514600" indent="-228600" eaLnBrk="0" fontAlgn="base" hangingPunct="0">
              <a:spcBef>
                <a:spcPct val="0"/>
              </a:spcBef>
              <a:spcAft>
                <a:spcPct val="0"/>
              </a:spcAft>
              <a:tabLst>
                <a:tab pos="1319213" algn="l"/>
              </a:tabLst>
              <a:defRPr sz="2400">
                <a:solidFill>
                  <a:schemeClr val="tx1"/>
                </a:solidFill>
                <a:latin typeface="Arial" panose="020B0604020202020204" pitchFamily="34" charset="0"/>
              </a:defRPr>
            </a:lvl6pPr>
            <a:lvl7pPr marL="2971800" indent="-228600" eaLnBrk="0" fontAlgn="base" hangingPunct="0">
              <a:spcBef>
                <a:spcPct val="0"/>
              </a:spcBef>
              <a:spcAft>
                <a:spcPct val="0"/>
              </a:spcAft>
              <a:tabLst>
                <a:tab pos="1319213" algn="l"/>
              </a:tabLst>
              <a:defRPr sz="2400">
                <a:solidFill>
                  <a:schemeClr val="tx1"/>
                </a:solidFill>
                <a:latin typeface="Arial" panose="020B0604020202020204" pitchFamily="34" charset="0"/>
              </a:defRPr>
            </a:lvl7pPr>
            <a:lvl8pPr marL="3429000" indent="-228600" eaLnBrk="0" fontAlgn="base" hangingPunct="0">
              <a:spcBef>
                <a:spcPct val="0"/>
              </a:spcBef>
              <a:spcAft>
                <a:spcPct val="0"/>
              </a:spcAft>
              <a:tabLst>
                <a:tab pos="1319213" algn="l"/>
              </a:tabLst>
              <a:defRPr sz="2400">
                <a:solidFill>
                  <a:schemeClr val="tx1"/>
                </a:solidFill>
                <a:latin typeface="Arial" panose="020B0604020202020204" pitchFamily="34" charset="0"/>
              </a:defRPr>
            </a:lvl8pPr>
            <a:lvl9pPr marL="3886200" indent="-228600" eaLnBrk="0" fontAlgn="base" hangingPunct="0">
              <a:spcBef>
                <a:spcPct val="0"/>
              </a:spcBef>
              <a:spcAft>
                <a:spcPct val="0"/>
              </a:spcAft>
              <a:tabLst>
                <a:tab pos="1319213" algn="l"/>
              </a:tabLst>
              <a:defRPr sz="2400">
                <a:solidFill>
                  <a:schemeClr val="tx1"/>
                </a:solidFill>
                <a:latin typeface="Arial" panose="020B0604020202020204" pitchFamily="34" charset="0"/>
              </a:defRPr>
            </a:lvl9pPr>
          </a:lstStyle>
          <a:p>
            <a:pPr eaLnBrk="0" fontAlgn="base" hangingPunct="0">
              <a:spcBef>
                <a:spcPct val="0"/>
              </a:spcBef>
              <a:spcAft>
                <a:spcPct val="0"/>
              </a:spcAft>
            </a:pPr>
            <a:r>
              <a:rPr lang="en-US" altLang="en-US" dirty="0">
                <a:solidFill>
                  <a:prstClr val="black"/>
                </a:solidFill>
              </a:rPr>
              <a:t>Example:  Use a %PUT statement to write text to the SAS log.</a:t>
            </a:r>
          </a:p>
          <a:p>
            <a:pPr eaLnBrk="0" fontAlgn="base" hangingPunct="0">
              <a:spcBef>
                <a:spcPct val="0"/>
              </a:spcBef>
              <a:spcAft>
                <a:spcPct val="0"/>
              </a:spcAft>
            </a:pPr>
            <a:endParaRPr lang="en-US" altLang="en-US" dirty="0">
              <a:solidFill>
                <a:prstClr val="black"/>
              </a:solidFill>
            </a:endParaRPr>
          </a:p>
          <a:p>
            <a:pPr eaLnBrk="0" fontAlgn="base" hangingPunct="0">
              <a:spcBef>
                <a:spcPct val="50000"/>
              </a:spcBef>
              <a:spcAft>
                <a:spcPct val="0"/>
              </a:spcAft>
            </a:pPr>
            <a:r>
              <a:rPr lang="en-US" altLang="en-US" dirty="0">
                <a:solidFill>
                  <a:prstClr val="black"/>
                </a:solidFill>
              </a:rPr>
              <a:t>	</a:t>
            </a:r>
          </a:p>
        </p:txBody>
      </p:sp>
      <p:sp>
        <p:nvSpPr>
          <p:cNvPr id="2" name="Rectangle 1"/>
          <p:cNvSpPr/>
          <p:nvPr/>
        </p:nvSpPr>
        <p:spPr>
          <a:xfrm>
            <a:off x="2733284" y="2826585"/>
            <a:ext cx="5205271" cy="646331"/>
          </a:xfrm>
          <a:prstGeom prst="rect">
            <a:avLst/>
          </a:prstGeom>
        </p:spPr>
        <p:txBody>
          <a:bodyPr wrap="none">
            <a:spAutoFit/>
          </a:bodyPr>
          <a:lstStyle/>
          <a:p>
            <a:r>
              <a:rPr lang="en-US" sz="3600" dirty="0">
                <a:solidFill>
                  <a:srgbClr val="0000FF"/>
                </a:solidFill>
                <a:latin typeface="Lucida Console" panose="020B0609040504020204" pitchFamily="49" charset="0"/>
              </a:rPr>
              <a:t>%put</a:t>
            </a:r>
            <a:r>
              <a:rPr lang="en-US" sz="3600" dirty="0">
                <a:solidFill>
                  <a:srgbClr val="000000"/>
                </a:solidFill>
                <a:latin typeface="Lucida Console" panose="020B0609040504020204" pitchFamily="49" charset="0"/>
              </a:rPr>
              <a:t> Hello World!;</a:t>
            </a:r>
            <a:endParaRPr lang="en-US" sz="3600" dirty="0"/>
          </a:p>
        </p:txBody>
      </p:sp>
    </p:spTree>
    <p:extLst>
      <p:ext uri="{BB962C8B-B14F-4D97-AF65-F5344CB8AC3E}">
        <p14:creationId xmlns:p14="http://schemas.microsoft.com/office/powerpoint/2010/main" val="1187344631"/>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title"/>
          </p:nvPr>
        </p:nvSpPr>
        <p:spPr>
          <a:xfrm>
            <a:off x="4635663" y="0"/>
            <a:ext cx="3261852" cy="533399"/>
          </a:xfrm>
        </p:spPr>
        <p:txBody>
          <a:bodyPr>
            <a:normAutofit/>
          </a:bodyPr>
          <a:lstStyle/>
          <a:p>
            <a:pPr eaLnBrk="1" hangingPunct="1"/>
            <a:r>
              <a:rPr lang="en-US" altLang="en-US" sz="3200" b="1" dirty="0">
                <a:latin typeface="+mn-lt"/>
              </a:rPr>
              <a:t>Program Flow</a:t>
            </a:r>
          </a:p>
        </p:txBody>
      </p:sp>
      <p:sp>
        <p:nvSpPr>
          <p:cNvPr id="1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C6368F3-054D-4451-91AA-94FA34C37B1E}" type="slidenum">
              <a:rPr lang="en-US" altLang="en-US" sz="1400">
                <a:solidFill>
                  <a:prstClr val="black"/>
                </a:solidFill>
              </a:rPr>
              <a:pPr/>
              <a:t>22</a:t>
            </a:fld>
            <a:endParaRPr lang="en-US" altLang="en-US" sz="1400">
              <a:solidFill>
                <a:prstClr val="black"/>
              </a:solidFill>
              <a:latin typeface="Times New Roman" panose="02020603050405020304" pitchFamily="18" charset="0"/>
            </a:endParaRPr>
          </a:p>
        </p:txBody>
      </p:sp>
      <p:sp>
        <p:nvSpPr>
          <p:cNvPr id="65540" name="Text Box 4"/>
          <p:cNvSpPr txBox="1">
            <a:spLocks noChangeArrowheads="1"/>
          </p:cNvSpPr>
          <p:nvPr/>
        </p:nvSpPr>
        <p:spPr bwMode="auto">
          <a:xfrm>
            <a:off x="7629525" y="2743200"/>
            <a:ext cx="2499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0" tIns="0" rIns="0" bIns="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Macro Processor</a:t>
            </a:r>
            <a:endParaRPr lang="en-US" altLang="en-US" b="1">
              <a:solidFill>
                <a:prstClr val="black"/>
              </a:solidFill>
              <a:latin typeface="Times New Roman" panose="02020603050405020304" pitchFamily="18" charset="0"/>
            </a:endParaRPr>
          </a:p>
        </p:txBody>
      </p:sp>
      <p:sp>
        <p:nvSpPr>
          <p:cNvPr id="65541" name="Text Box 5"/>
          <p:cNvSpPr txBox="1">
            <a:spLocks noChangeArrowheads="1"/>
          </p:cNvSpPr>
          <p:nvPr/>
        </p:nvSpPr>
        <p:spPr bwMode="auto">
          <a:xfrm>
            <a:off x="2133600" y="5562601"/>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Input</a:t>
            </a:r>
            <a:br>
              <a:rPr lang="en-US" altLang="en-US" b="1">
                <a:solidFill>
                  <a:prstClr val="black"/>
                </a:solidFill>
              </a:rPr>
            </a:br>
            <a:r>
              <a:rPr lang="en-US" altLang="en-US" b="1">
                <a:solidFill>
                  <a:prstClr val="black"/>
                </a:solidFill>
              </a:rPr>
              <a:t>Stack</a:t>
            </a:r>
          </a:p>
        </p:txBody>
      </p:sp>
      <p:sp>
        <p:nvSpPr>
          <p:cNvPr id="65542" name="Text Box 6"/>
          <p:cNvSpPr txBox="1">
            <a:spLocks noChangeArrowheads="1"/>
          </p:cNvSpPr>
          <p:nvPr/>
        </p:nvSpPr>
        <p:spPr bwMode="auto">
          <a:xfrm>
            <a:off x="2133600" y="2416175"/>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Compiler</a:t>
            </a:r>
            <a:endParaRPr lang="en-US" altLang="en-US" b="1">
              <a:solidFill>
                <a:prstClr val="black"/>
              </a:solidFill>
              <a:latin typeface="Times New Roman" panose="02020603050405020304" pitchFamily="18" charset="0"/>
            </a:endParaRPr>
          </a:p>
        </p:txBody>
      </p:sp>
      <p:sp>
        <p:nvSpPr>
          <p:cNvPr id="65543" name="Text Box 7"/>
          <p:cNvSpPr txBox="1">
            <a:spLocks noChangeArrowheads="1"/>
          </p:cNvSpPr>
          <p:nvPr/>
        </p:nvSpPr>
        <p:spPr bwMode="auto">
          <a:xfrm>
            <a:off x="2133600" y="3376614"/>
            <a:ext cx="152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Word</a:t>
            </a:r>
            <a:br>
              <a:rPr lang="en-US" altLang="en-US" b="1">
                <a:solidFill>
                  <a:prstClr val="black"/>
                </a:solidFill>
              </a:rPr>
            </a:br>
            <a:r>
              <a:rPr lang="en-US" altLang="en-US" b="1">
                <a:solidFill>
                  <a:prstClr val="black"/>
                </a:solidFill>
              </a:rPr>
              <a:t>Scanner</a:t>
            </a:r>
            <a:endParaRPr lang="en-US" altLang="en-US" b="1">
              <a:solidFill>
                <a:prstClr val="black"/>
              </a:solidFill>
              <a:latin typeface="Times New Roman" panose="02020603050405020304" pitchFamily="18" charset="0"/>
            </a:endParaRPr>
          </a:p>
        </p:txBody>
      </p:sp>
      <p:sp>
        <p:nvSpPr>
          <p:cNvPr id="65544" name="Text Box 8"/>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2233" name="Text Box 9"/>
          <p:cNvSpPr txBox="1">
            <a:spLocks noChangeArrowheads="1"/>
          </p:cNvSpPr>
          <p:nvPr/>
        </p:nvSpPr>
        <p:spPr bwMode="auto">
          <a:xfrm>
            <a:off x="3733799" y="5638800"/>
            <a:ext cx="3608033" cy="730456"/>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square" lIns="50800" tIns="50800" rIns="50800" bIns="50800">
            <a:spAutoFit/>
          </a:bodyPr>
          <a:lstStyle/>
          <a:p>
            <a:pPr eaLnBrk="0" fontAlgn="base" hangingPunct="0">
              <a:lnSpc>
                <a:spcPct val="85000"/>
              </a:lnSpc>
              <a:spcBef>
                <a:spcPct val="0"/>
              </a:spcBef>
              <a:spcAft>
                <a:spcPct val="0"/>
              </a:spcAft>
              <a:defRPr/>
            </a:pPr>
            <a:r>
              <a:rPr lang="en-US" sz="2400" b="1" dirty="0">
                <a:solidFill>
                  <a:prstClr val="black"/>
                </a:solidFill>
                <a:latin typeface="Courier New" pitchFamily="49" charset="0"/>
              </a:rPr>
              <a:t>%put Hello World!;</a:t>
            </a:r>
          </a:p>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p:txBody>
      </p:sp>
      <p:sp>
        <p:nvSpPr>
          <p:cNvPr id="65546" name="Text Box 10"/>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2235" name="Rectangle 11"/>
          <p:cNvSpPr>
            <a:spLocks noChangeArrowheads="1"/>
          </p:cNvSpPr>
          <p:nvPr/>
        </p:nvSpPr>
        <p:spPr bwMode="auto">
          <a:xfrm>
            <a:off x="3733800" y="3505200"/>
            <a:ext cx="2895600" cy="10668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ctr"/>
          <a:lstStyle/>
          <a:p>
            <a:pPr eaLnBrk="0" fontAlgn="base" hangingPunct="0">
              <a:lnSpc>
                <a:spcPct val="85000"/>
              </a:lnSpc>
              <a:spcBef>
                <a:spcPct val="0"/>
              </a:spcBef>
              <a:spcAft>
                <a:spcPct val="0"/>
              </a:spcAft>
              <a:defRPr/>
            </a:pPr>
            <a:endParaRPr lang="en-US" sz="2400" dirty="0">
              <a:solidFill>
                <a:prstClr val="black"/>
              </a:solidFill>
              <a:latin typeface="Courier New" pitchFamily="49" charset="0"/>
            </a:endParaRPr>
          </a:p>
        </p:txBody>
      </p:sp>
      <p:sp>
        <p:nvSpPr>
          <p:cNvPr id="65548" name="Text Box 12"/>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2237" name="Rectangle 13"/>
          <p:cNvSpPr>
            <a:spLocks noChangeArrowheads="1"/>
          </p:cNvSpPr>
          <p:nvPr/>
        </p:nvSpPr>
        <p:spPr bwMode="auto">
          <a:xfrm>
            <a:off x="3733800" y="2284413"/>
            <a:ext cx="2895600" cy="8382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ctr"/>
          <a:lstStyle/>
          <a:p>
            <a:pPr eaLnBrk="0" fontAlgn="base" hangingPunct="0">
              <a:lnSpc>
                <a:spcPct val="85000"/>
              </a:lnSpc>
              <a:spcBef>
                <a:spcPct val="0"/>
              </a:spcBef>
              <a:spcAft>
                <a:spcPct val="0"/>
              </a:spcAft>
              <a:defRPr/>
            </a:pPr>
            <a:endParaRPr lang="en-US" sz="2400" dirty="0">
              <a:solidFill>
                <a:prstClr val="black"/>
              </a:solidFill>
              <a:latin typeface="Courier New" pitchFamily="49" charset="0"/>
            </a:endParaRPr>
          </a:p>
        </p:txBody>
      </p:sp>
      <p:sp>
        <p:nvSpPr>
          <p:cNvPr id="65550" name="Text Box 14"/>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2239" name="Text Box 15"/>
          <p:cNvSpPr txBox="1">
            <a:spLocks noChangeArrowheads="1"/>
          </p:cNvSpPr>
          <p:nvPr/>
        </p:nvSpPr>
        <p:spPr bwMode="auto">
          <a:xfrm>
            <a:off x="7543800" y="3429000"/>
            <a:ext cx="2514600" cy="9144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lstStyle/>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p:txBody>
      </p:sp>
      <p:sp>
        <p:nvSpPr>
          <p:cNvPr id="65552" name="Text Box 16"/>
          <p:cNvSpPr txBox="1">
            <a:spLocks noChangeArrowheads="1"/>
          </p:cNvSpPr>
          <p:nvPr/>
        </p:nvSpPr>
        <p:spPr bwMode="auto">
          <a:xfrm>
            <a:off x="2155826" y="1025525"/>
            <a:ext cx="4851521" cy="471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none" lIns="50800" tIns="50800" rIns="50800" bIns="508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20000"/>
              </a:spcBef>
              <a:spcAft>
                <a:spcPct val="0"/>
              </a:spcAft>
            </a:pPr>
            <a:r>
              <a:rPr lang="en-US" altLang="en-US">
                <a:solidFill>
                  <a:prstClr val="black"/>
                </a:solidFill>
              </a:rPr>
              <a:t>The %PUT statement is submitted.</a:t>
            </a:r>
          </a:p>
        </p:txBody>
      </p:sp>
      <p:sp>
        <p:nvSpPr>
          <p:cNvPr id="65553"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r>
              <a:rPr lang="en-US" altLang="en-US" sz="2000" b="1">
                <a:solidFill>
                  <a:prstClr val="black"/>
                </a:solidFill>
                <a:latin typeface="Verdana" panose="020B0604030504040204" pitchFamily="34" charset="0"/>
              </a:rPr>
              <a:t>...</a:t>
            </a:r>
          </a:p>
        </p:txBody>
      </p:sp>
      <p:sp>
        <p:nvSpPr>
          <p:cNvPr id="65554" name="Line 2"/>
          <p:cNvSpPr>
            <a:spLocks noChangeShapeType="1"/>
          </p:cNvSpPr>
          <p:nvPr/>
        </p:nvSpPr>
        <p:spPr bwMode="auto">
          <a:xfrm flipV="1">
            <a:off x="5181600" y="4572000"/>
            <a:ext cx="0" cy="1143000"/>
          </a:xfrm>
          <a:prstGeom prst="line">
            <a:avLst/>
          </a:prstGeom>
          <a:noFill/>
          <a:ln w="38100">
            <a:solidFill>
              <a:schemeClr val="tx2"/>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US" sz="2400">
              <a:solidFill>
                <a:prstClr val="black"/>
              </a:solidFill>
              <a:latin typeface="Arial" panose="020B0604020202020204" pitchFamily="34" charset="0"/>
            </a:endParaRPr>
          </a:p>
        </p:txBody>
      </p:sp>
    </p:spTree>
    <p:extLst>
      <p:ext uri="{BB962C8B-B14F-4D97-AF65-F5344CB8AC3E}">
        <p14:creationId xmlns:p14="http://schemas.microsoft.com/office/powerpoint/2010/main" val="260701239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5469193" y="-10687"/>
            <a:ext cx="3055374" cy="564296"/>
          </a:xfrm>
        </p:spPr>
        <p:txBody>
          <a:bodyPr/>
          <a:lstStyle/>
          <a:p>
            <a:pPr eaLnBrk="1" hangingPunct="1"/>
            <a:r>
              <a:rPr lang="en-US" altLang="en-US" dirty="0"/>
              <a:t>Program Flow</a:t>
            </a:r>
          </a:p>
        </p:txBody>
      </p:sp>
      <p:sp>
        <p:nvSpPr>
          <p:cNvPr id="1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653BE13-09E4-4B55-8C4C-04665F8868E3}" type="slidenum">
              <a:rPr lang="en-US" altLang="en-US" sz="1400">
                <a:solidFill>
                  <a:prstClr val="black"/>
                </a:solidFill>
              </a:rPr>
              <a:pPr/>
              <a:t>23</a:t>
            </a:fld>
            <a:endParaRPr lang="en-US" altLang="en-US" sz="1400">
              <a:solidFill>
                <a:prstClr val="black"/>
              </a:solidFill>
              <a:latin typeface="Times New Roman" panose="02020603050405020304" pitchFamily="18" charset="0"/>
            </a:endParaRPr>
          </a:p>
        </p:txBody>
      </p:sp>
      <p:sp>
        <p:nvSpPr>
          <p:cNvPr id="66564" name="Text Box 3"/>
          <p:cNvSpPr txBox="1">
            <a:spLocks noChangeArrowheads="1"/>
          </p:cNvSpPr>
          <p:nvPr/>
        </p:nvSpPr>
        <p:spPr bwMode="auto">
          <a:xfrm>
            <a:off x="7629525" y="2743200"/>
            <a:ext cx="2499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0" tIns="0" rIns="0" bIns="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Macro Processor</a:t>
            </a:r>
            <a:endParaRPr lang="en-US" altLang="en-US" b="1">
              <a:solidFill>
                <a:prstClr val="black"/>
              </a:solidFill>
              <a:latin typeface="Times New Roman" panose="02020603050405020304" pitchFamily="18" charset="0"/>
            </a:endParaRPr>
          </a:p>
        </p:txBody>
      </p:sp>
      <p:sp>
        <p:nvSpPr>
          <p:cNvPr id="66565" name="Text Box 4"/>
          <p:cNvSpPr txBox="1">
            <a:spLocks noChangeArrowheads="1"/>
          </p:cNvSpPr>
          <p:nvPr/>
        </p:nvSpPr>
        <p:spPr bwMode="auto">
          <a:xfrm>
            <a:off x="2133600" y="5562601"/>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Input</a:t>
            </a:r>
            <a:br>
              <a:rPr lang="en-US" altLang="en-US" b="1">
                <a:solidFill>
                  <a:prstClr val="black"/>
                </a:solidFill>
              </a:rPr>
            </a:br>
            <a:r>
              <a:rPr lang="en-US" altLang="en-US" b="1">
                <a:solidFill>
                  <a:prstClr val="black"/>
                </a:solidFill>
              </a:rPr>
              <a:t>Stack</a:t>
            </a:r>
          </a:p>
        </p:txBody>
      </p:sp>
      <p:sp>
        <p:nvSpPr>
          <p:cNvPr id="66566" name="Text Box 5"/>
          <p:cNvSpPr txBox="1">
            <a:spLocks noChangeArrowheads="1"/>
          </p:cNvSpPr>
          <p:nvPr/>
        </p:nvSpPr>
        <p:spPr bwMode="auto">
          <a:xfrm>
            <a:off x="2133600" y="2416175"/>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Compiler</a:t>
            </a:r>
            <a:endParaRPr lang="en-US" altLang="en-US" b="1">
              <a:solidFill>
                <a:prstClr val="black"/>
              </a:solidFill>
              <a:latin typeface="Times New Roman" panose="02020603050405020304" pitchFamily="18" charset="0"/>
            </a:endParaRPr>
          </a:p>
        </p:txBody>
      </p:sp>
      <p:sp>
        <p:nvSpPr>
          <p:cNvPr id="66567" name="Text Box 7"/>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3256" name="Text Box 8"/>
          <p:cNvSpPr txBox="1">
            <a:spLocks noChangeArrowheads="1"/>
          </p:cNvSpPr>
          <p:nvPr/>
        </p:nvSpPr>
        <p:spPr bwMode="auto">
          <a:xfrm>
            <a:off x="3733800" y="5638800"/>
            <a:ext cx="2895600" cy="730456"/>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fontAlgn="base" hangingPunct="0">
              <a:lnSpc>
                <a:spcPct val="85000"/>
              </a:lnSpc>
              <a:spcBef>
                <a:spcPct val="0"/>
              </a:spcBef>
              <a:spcAft>
                <a:spcPct val="0"/>
              </a:spcAft>
              <a:defRPr/>
            </a:pPr>
            <a:r>
              <a:rPr lang="en-US" sz="2400" b="1" dirty="0">
                <a:solidFill>
                  <a:prstClr val="black"/>
                </a:solidFill>
                <a:latin typeface="Courier New" pitchFamily="49" charset="0"/>
              </a:rPr>
              <a:t>    </a:t>
            </a:r>
          </a:p>
          <a:p>
            <a:pPr eaLnBrk="0" fontAlgn="base" hangingPunct="0">
              <a:lnSpc>
                <a:spcPct val="85000"/>
              </a:lnSpc>
              <a:spcBef>
                <a:spcPct val="0"/>
              </a:spcBef>
              <a:spcAft>
                <a:spcPct val="0"/>
              </a:spcAft>
              <a:defRPr/>
            </a:pPr>
            <a:r>
              <a:rPr lang="en-US" sz="2400" b="1" dirty="0">
                <a:solidFill>
                  <a:prstClr val="black"/>
                </a:solidFill>
                <a:latin typeface="Courier New" pitchFamily="49" charset="0"/>
              </a:rPr>
              <a:t> </a:t>
            </a:r>
          </a:p>
        </p:txBody>
      </p:sp>
      <p:sp>
        <p:nvSpPr>
          <p:cNvPr id="66569" name="Text Box 9"/>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3258" name="Rectangle 10"/>
          <p:cNvSpPr>
            <a:spLocks noChangeArrowheads="1"/>
          </p:cNvSpPr>
          <p:nvPr/>
        </p:nvSpPr>
        <p:spPr bwMode="auto">
          <a:xfrm>
            <a:off x="3733800" y="3505200"/>
            <a:ext cx="2895600" cy="19050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ctr"/>
          <a:lstStyle/>
          <a:p>
            <a:pPr eaLnBrk="0" fontAlgn="base" hangingPunct="0">
              <a:lnSpc>
                <a:spcPct val="85000"/>
              </a:lnSpc>
              <a:spcBef>
                <a:spcPct val="0"/>
              </a:spcBef>
              <a:spcAft>
                <a:spcPct val="0"/>
              </a:spcAft>
              <a:defRPr/>
            </a:pPr>
            <a:r>
              <a:rPr lang="en-US" sz="2400" b="1" dirty="0">
                <a:solidFill>
                  <a:prstClr val="black"/>
                </a:solidFill>
                <a:latin typeface="Courier New" pitchFamily="49" charset="0"/>
              </a:rPr>
              <a:t>%</a:t>
            </a:r>
          </a:p>
          <a:p>
            <a:pPr eaLnBrk="0" fontAlgn="base" hangingPunct="0">
              <a:lnSpc>
                <a:spcPct val="85000"/>
              </a:lnSpc>
              <a:spcBef>
                <a:spcPct val="0"/>
              </a:spcBef>
              <a:spcAft>
                <a:spcPct val="0"/>
              </a:spcAft>
              <a:defRPr/>
            </a:pPr>
            <a:r>
              <a:rPr lang="en-US" sz="2400" b="1" dirty="0">
                <a:solidFill>
                  <a:prstClr val="black"/>
                </a:solidFill>
                <a:latin typeface="Courier New" pitchFamily="49" charset="0"/>
              </a:rPr>
              <a:t>put</a:t>
            </a:r>
          </a:p>
          <a:p>
            <a:pPr eaLnBrk="0" fontAlgn="base" hangingPunct="0">
              <a:lnSpc>
                <a:spcPct val="85000"/>
              </a:lnSpc>
              <a:spcBef>
                <a:spcPct val="0"/>
              </a:spcBef>
              <a:spcAft>
                <a:spcPct val="0"/>
              </a:spcAft>
              <a:defRPr/>
            </a:pPr>
            <a:r>
              <a:rPr lang="en-US" sz="2400" b="1" dirty="0">
                <a:solidFill>
                  <a:prstClr val="black"/>
                </a:solidFill>
                <a:latin typeface="Courier New" pitchFamily="49" charset="0"/>
              </a:rPr>
              <a:t>Hello </a:t>
            </a:r>
          </a:p>
          <a:p>
            <a:pPr eaLnBrk="0" fontAlgn="base" hangingPunct="0">
              <a:lnSpc>
                <a:spcPct val="85000"/>
              </a:lnSpc>
              <a:spcBef>
                <a:spcPct val="0"/>
              </a:spcBef>
              <a:spcAft>
                <a:spcPct val="0"/>
              </a:spcAft>
              <a:defRPr/>
            </a:pPr>
            <a:r>
              <a:rPr lang="en-US" sz="2400" b="1" dirty="0">
                <a:solidFill>
                  <a:prstClr val="black"/>
                </a:solidFill>
                <a:latin typeface="Courier New" pitchFamily="49" charset="0"/>
              </a:rPr>
              <a:t>World</a:t>
            </a:r>
          </a:p>
          <a:p>
            <a:pPr eaLnBrk="0" fontAlgn="base" hangingPunct="0">
              <a:lnSpc>
                <a:spcPct val="85000"/>
              </a:lnSpc>
              <a:spcBef>
                <a:spcPct val="0"/>
              </a:spcBef>
              <a:spcAft>
                <a:spcPct val="0"/>
              </a:spcAft>
              <a:defRPr/>
            </a:pPr>
            <a:r>
              <a:rPr lang="en-US" sz="2400" b="1" dirty="0">
                <a:solidFill>
                  <a:prstClr val="black"/>
                </a:solidFill>
                <a:latin typeface="Courier New" pitchFamily="49" charset="0"/>
              </a:rPr>
              <a:t>!</a:t>
            </a:r>
          </a:p>
          <a:p>
            <a:pPr eaLnBrk="0" fontAlgn="base" hangingPunct="0">
              <a:lnSpc>
                <a:spcPct val="85000"/>
              </a:lnSpc>
              <a:spcBef>
                <a:spcPct val="0"/>
              </a:spcBef>
              <a:spcAft>
                <a:spcPct val="0"/>
              </a:spcAft>
              <a:defRPr/>
            </a:pPr>
            <a:r>
              <a:rPr lang="en-US" sz="2400" b="1" dirty="0">
                <a:solidFill>
                  <a:prstClr val="black"/>
                </a:solidFill>
                <a:latin typeface="Courier New" pitchFamily="49" charset="0"/>
              </a:rPr>
              <a:t>;</a:t>
            </a:r>
            <a:endParaRPr lang="en-US" sz="2400" dirty="0">
              <a:solidFill>
                <a:prstClr val="black"/>
              </a:solidFill>
              <a:latin typeface="Courier New" pitchFamily="49" charset="0"/>
            </a:endParaRPr>
          </a:p>
        </p:txBody>
      </p:sp>
      <p:sp>
        <p:nvSpPr>
          <p:cNvPr id="66571" name="Text Box 11"/>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3260" name="Rectangle 12"/>
          <p:cNvSpPr>
            <a:spLocks noChangeArrowheads="1"/>
          </p:cNvSpPr>
          <p:nvPr/>
        </p:nvSpPr>
        <p:spPr bwMode="auto">
          <a:xfrm>
            <a:off x="3733800" y="2284413"/>
            <a:ext cx="2895600" cy="8382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ctr"/>
          <a:lstStyle/>
          <a:p>
            <a:pPr eaLnBrk="0" fontAlgn="base" hangingPunct="0">
              <a:lnSpc>
                <a:spcPct val="85000"/>
              </a:lnSpc>
              <a:spcBef>
                <a:spcPct val="0"/>
              </a:spcBef>
              <a:spcAft>
                <a:spcPct val="0"/>
              </a:spcAft>
              <a:defRPr/>
            </a:pPr>
            <a:endParaRPr lang="en-US" sz="2400" dirty="0">
              <a:solidFill>
                <a:prstClr val="black"/>
              </a:solidFill>
              <a:latin typeface="Courier New" pitchFamily="49" charset="0"/>
            </a:endParaRPr>
          </a:p>
        </p:txBody>
      </p:sp>
      <p:sp>
        <p:nvSpPr>
          <p:cNvPr id="66573" name="Text Box 13"/>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3262" name="Text Box 14"/>
          <p:cNvSpPr txBox="1">
            <a:spLocks noChangeArrowheads="1"/>
          </p:cNvSpPr>
          <p:nvPr/>
        </p:nvSpPr>
        <p:spPr bwMode="auto">
          <a:xfrm>
            <a:off x="7543800" y="3429000"/>
            <a:ext cx="2514600" cy="9144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lstStyle/>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p:txBody>
      </p:sp>
      <p:sp>
        <p:nvSpPr>
          <p:cNvPr id="66575" name="Text Box 15"/>
          <p:cNvSpPr txBox="1">
            <a:spLocks noChangeArrowheads="1"/>
          </p:cNvSpPr>
          <p:nvPr/>
        </p:nvSpPr>
        <p:spPr bwMode="auto">
          <a:xfrm>
            <a:off x="2112963" y="1014413"/>
            <a:ext cx="391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20000"/>
              </a:spcBef>
              <a:spcAft>
                <a:spcPct val="0"/>
              </a:spcAft>
              <a:buClr>
                <a:prstClr val="black"/>
              </a:buClr>
              <a:buFont typeface="Monotype Sorts" panose="05010101010101010101" pitchFamily="2" charset="2"/>
              <a:buNone/>
            </a:pPr>
            <a:r>
              <a:rPr lang="en-US" altLang="en-US" dirty="0">
                <a:solidFill>
                  <a:prstClr val="black"/>
                </a:solidFill>
              </a:rPr>
              <a:t>The statement is tokenized.</a:t>
            </a:r>
          </a:p>
        </p:txBody>
      </p:sp>
      <p:sp>
        <p:nvSpPr>
          <p:cNvPr id="66576"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r>
              <a:rPr lang="en-US" altLang="en-US" sz="2000" b="1">
                <a:solidFill>
                  <a:prstClr val="black"/>
                </a:solidFill>
                <a:latin typeface="Verdana" panose="020B0604030504040204" pitchFamily="34" charset="0"/>
              </a:rPr>
              <a:t>...</a:t>
            </a:r>
          </a:p>
        </p:txBody>
      </p:sp>
      <p:sp>
        <p:nvSpPr>
          <p:cNvPr id="66577" name="Text Box 7"/>
          <p:cNvSpPr txBox="1">
            <a:spLocks noChangeArrowheads="1"/>
          </p:cNvSpPr>
          <p:nvPr/>
        </p:nvSpPr>
        <p:spPr bwMode="auto">
          <a:xfrm>
            <a:off x="2133600" y="3376614"/>
            <a:ext cx="152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Word</a:t>
            </a:r>
            <a:br>
              <a:rPr lang="en-US" altLang="en-US" b="1">
                <a:solidFill>
                  <a:prstClr val="black"/>
                </a:solidFill>
              </a:rPr>
            </a:br>
            <a:r>
              <a:rPr lang="en-US" altLang="en-US" b="1">
                <a:solidFill>
                  <a:prstClr val="black"/>
                </a:solidFill>
              </a:rPr>
              <a:t>Scanner</a:t>
            </a:r>
            <a:endParaRPr lang="en-US" altLang="en-US" b="1">
              <a:solidFill>
                <a:prstClr val="black"/>
              </a:solidFill>
              <a:latin typeface="Times New Roman" panose="02020603050405020304" pitchFamily="18" charset="0"/>
            </a:endParaRPr>
          </a:p>
        </p:txBody>
      </p:sp>
    </p:spTree>
    <p:extLst>
      <p:ext uri="{BB962C8B-B14F-4D97-AF65-F5344CB8AC3E}">
        <p14:creationId xmlns:p14="http://schemas.microsoft.com/office/powerpoint/2010/main" val="156404109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954229" y="-15873"/>
            <a:ext cx="3350342" cy="647700"/>
          </a:xfrm>
        </p:spPr>
        <p:txBody>
          <a:bodyPr/>
          <a:lstStyle/>
          <a:p>
            <a:pPr eaLnBrk="1" hangingPunct="1"/>
            <a:r>
              <a:rPr lang="en-US" altLang="en-US" dirty="0"/>
              <a:t>Program Flow</a:t>
            </a:r>
          </a:p>
        </p:txBody>
      </p:sp>
      <p:sp>
        <p:nvSpPr>
          <p:cNvPr id="19"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C0E7222-3154-4BE1-8729-9774F258F32E}" type="slidenum">
              <a:rPr lang="en-US" altLang="en-US" sz="1400">
                <a:solidFill>
                  <a:prstClr val="black"/>
                </a:solidFill>
              </a:rPr>
              <a:pPr/>
              <a:t>24</a:t>
            </a:fld>
            <a:endParaRPr lang="en-US" altLang="en-US" sz="1400">
              <a:solidFill>
                <a:prstClr val="black"/>
              </a:solidFill>
              <a:latin typeface="Times New Roman" panose="02020603050405020304" pitchFamily="18" charset="0"/>
            </a:endParaRPr>
          </a:p>
        </p:txBody>
      </p:sp>
      <p:sp>
        <p:nvSpPr>
          <p:cNvPr id="67588" name="Text Box 3"/>
          <p:cNvSpPr txBox="1">
            <a:spLocks noChangeArrowheads="1"/>
          </p:cNvSpPr>
          <p:nvPr/>
        </p:nvSpPr>
        <p:spPr bwMode="auto">
          <a:xfrm>
            <a:off x="7629525" y="2743200"/>
            <a:ext cx="2499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0" tIns="0" rIns="0" bIns="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Macro Processor</a:t>
            </a:r>
            <a:endParaRPr lang="en-US" altLang="en-US" b="1">
              <a:solidFill>
                <a:prstClr val="black"/>
              </a:solidFill>
              <a:latin typeface="Times New Roman" panose="02020603050405020304" pitchFamily="18" charset="0"/>
            </a:endParaRPr>
          </a:p>
        </p:txBody>
      </p:sp>
      <p:sp>
        <p:nvSpPr>
          <p:cNvPr id="67589" name="Text Box 4"/>
          <p:cNvSpPr txBox="1">
            <a:spLocks noChangeArrowheads="1"/>
          </p:cNvSpPr>
          <p:nvPr/>
        </p:nvSpPr>
        <p:spPr bwMode="auto">
          <a:xfrm>
            <a:off x="2133600" y="5562601"/>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Input</a:t>
            </a:r>
            <a:br>
              <a:rPr lang="en-US" altLang="en-US" b="1">
                <a:solidFill>
                  <a:prstClr val="black"/>
                </a:solidFill>
              </a:rPr>
            </a:br>
            <a:r>
              <a:rPr lang="en-US" altLang="en-US" b="1">
                <a:solidFill>
                  <a:prstClr val="black"/>
                </a:solidFill>
              </a:rPr>
              <a:t>Stack</a:t>
            </a:r>
          </a:p>
        </p:txBody>
      </p:sp>
      <p:sp>
        <p:nvSpPr>
          <p:cNvPr id="67590" name="Text Box 5"/>
          <p:cNvSpPr txBox="1">
            <a:spLocks noChangeArrowheads="1"/>
          </p:cNvSpPr>
          <p:nvPr/>
        </p:nvSpPr>
        <p:spPr bwMode="auto">
          <a:xfrm>
            <a:off x="2133600" y="2416175"/>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Compiler</a:t>
            </a:r>
            <a:endParaRPr lang="en-US" altLang="en-US" b="1">
              <a:solidFill>
                <a:prstClr val="black"/>
              </a:solidFill>
              <a:latin typeface="Times New Roman" panose="02020603050405020304" pitchFamily="18" charset="0"/>
            </a:endParaRPr>
          </a:p>
        </p:txBody>
      </p:sp>
      <p:sp>
        <p:nvSpPr>
          <p:cNvPr id="67591" name="Text Box 7"/>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4280" name="Text Box 8"/>
          <p:cNvSpPr txBox="1">
            <a:spLocks noChangeArrowheads="1"/>
          </p:cNvSpPr>
          <p:nvPr/>
        </p:nvSpPr>
        <p:spPr bwMode="auto">
          <a:xfrm>
            <a:off x="3733800" y="5638800"/>
            <a:ext cx="2895600" cy="730456"/>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fontAlgn="base" hangingPunct="0">
              <a:lnSpc>
                <a:spcPct val="85000"/>
              </a:lnSpc>
              <a:spcBef>
                <a:spcPct val="0"/>
              </a:spcBef>
              <a:spcAft>
                <a:spcPct val="0"/>
              </a:spcAft>
              <a:defRPr/>
            </a:pPr>
            <a:r>
              <a:rPr lang="en-US" sz="2400" b="1" dirty="0">
                <a:solidFill>
                  <a:prstClr val="black"/>
                </a:solidFill>
                <a:latin typeface="Courier New" pitchFamily="49" charset="0"/>
              </a:rPr>
              <a:t>    </a:t>
            </a:r>
          </a:p>
          <a:p>
            <a:pPr eaLnBrk="0" fontAlgn="base" hangingPunct="0">
              <a:lnSpc>
                <a:spcPct val="85000"/>
              </a:lnSpc>
              <a:spcBef>
                <a:spcPct val="0"/>
              </a:spcBef>
              <a:spcAft>
                <a:spcPct val="0"/>
              </a:spcAft>
              <a:defRPr/>
            </a:pPr>
            <a:r>
              <a:rPr lang="en-US" sz="2400" b="1" dirty="0">
                <a:solidFill>
                  <a:prstClr val="black"/>
                </a:solidFill>
                <a:latin typeface="Courier New" pitchFamily="49" charset="0"/>
              </a:rPr>
              <a:t> </a:t>
            </a:r>
          </a:p>
        </p:txBody>
      </p:sp>
      <p:sp>
        <p:nvSpPr>
          <p:cNvPr id="67593" name="Text Box 9"/>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4282" name="Rectangle 10"/>
          <p:cNvSpPr>
            <a:spLocks noChangeArrowheads="1"/>
          </p:cNvSpPr>
          <p:nvPr/>
        </p:nvSpPr>
        <p:spPr bwMode="auto">
          <a:xfrm>
            <a:off x="3733800" y="3505200"/>
            <a:ext cx="2895600" cy="19050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b"/>
          <a:lstStyle/>
          <a:p>
            <a:pPr eaLnBrk="0" fontAlgn="base" hangingPunct="0">
              <a:lnSpc>
                <a:spcPct val="85000"/>
              </a:lnSpc>
              <a:spcBef>
                <a:spcPct val="0"/>
              </a:spcBef>
              <a:spcAft>
                <a:spcPct val="0"/>
              </a:spcAft>
              <a:defRPr/>
            </a:pPr>
            <a:r>
              <a:rPr lang="en-US" sz="2400" b="1" dirty="0">
                <a:solidFill>
                  <a:prstClr val="black"/>
                </a:solidFill>
                <a:latin typeface="Courier New" pitchFamily="49" charset="0"/>
              </a:rPr>
              <a:t>Hello </a:t>
            </a:r>
          </a:p>
          <a:p>
            <a:pPr eaLnBrk="0" fontAlgn="base" hangingPunct="0">
              <a:lnSpc>
                <a:spcPct val="85000"/>
              </a:lnSpc>
              <a:spcBef>
                <a:spcPct val="0"/>
              </a:spcBef>
              <a:spcAft>
                <a:spcPct val="0"/>
              </a:spcAft>
              <a:defRPr/>
            </a:pPr>
            <a:r>
              <a:rPr lang="en-US" sz="2400" b="1" dirty="0">
                <a:solidFill>
                  <a:prstClr val="black"/>
                </a:solidFill>
                <a:latin typeface="Courier New" pitchFamily="49" charset="0"/>
              </a:rPr>
              <a:t>World</a:t>
            </a:r>
          </a:p>
          <a:p>
            <a:pPr eaLnBrk="0" fontAlgn="base" hangingPunct="0">
              <a:lnSpc>
                <a:spcPct val="85000"/>
              </a:lnSpc>
              <a:spcBef>
                <a:spcPct val="0"/>
              </a:spcBef>
              <a:spcAft>
                <a:spcPct val="0"/>
              </a:spcAft>
              <a:defRPr/>
            </a:pPr>
            <a:r>
              <a:rPr lang="en-US" sz="2400" b="1" dirty="0">
                <a:solidFill>
                  <a:prstClr val="black"/>
                </a:solidFill>
                <a:latin typeface="Courier New" pitchFamily="49" charset="0"/>
              </a:rPr>
              <a:t>!</a:t>
            </a:r>
          </a:p>
          <a:p>
            <a:pPr eaLnBrk="0" fontAlgn="base" hangingPunct="0">
              <a:lnSpc>
                <a:spcPct val="85000"/>
              </a:lnSpc>
              <a:spcBef>
                <a:spcPct val="0"/>
              </a:spcBef>
              <a:spcAft>
                <a:spcPct val="0"/>
              </a:spcAft>
              <a:defRPr/>
            </a:pPr>
            <a:r>
              <a:rPr lang="en-US" sz="2400" b="1" dirty="0">
                <a:solidFill>
                  <a:prstClr val="black"/>
                </a:solidFill>
                <a:latin typeface="Courier New" pitchFamily="49" charset="0"/>
              </a:rPr>
              <a:t>;</a:t>
            </a:r>
            <a:endParaRPr lang="en-US" sz="2400" dirty="0">
              <a:solidFill>
                <a:prstClr val="black"/>
              </a:solidFill>
              <a:latin typeface="Courier New" pitchFamily="49" charset="0"/>
            </a:endParaRPr>
          </a:p>
        </p:txBody>
      </p:sp>
      <p:sp>
        <p:nvSpPr>
          <p:cNvPr id="67595" name="Text Box 11"/>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4284" name="Rectangle 12"/>
          <p:cNvSpPr>
            <a:spLocks noChangeArrowheads="1"/>
          </p:cNvSpPr>
          <p:nvPr/>
        </p:nvSpPr>
        <p:spPr bwMode="auto">
          <a:xfrm>
            <a:off x="3733800" y="2284413"/>
            <a:ext cx="2895600" cy="8382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ctr"/>
          <a:lstStyle/>
          <a:p>
            <a:pPr eaLnBrk="0" fontAlgn="base" hangingPunct="0">
              <a:lnSpc>
                <a:spcPct val="85000"/>
              </a:lnSpc>
              <a:spcBef>
                <a:spcPct val="0"/>
              </a:spcBef>
              <a:spcAft>
                <a:spcPct val="0"/>
              </a:spcAft>
              <a:defRPr/>
            </a:pPr>
            <a:endParaRPr lang="en-US" sz="2400" dirty="0">
              <a:solidFill>
                <a:prstClr val="black"/>
              </a:solidFill>
              <a:latin typeface="Courier New" pitchFamily="49" charset="0"/>
            </a:endParaRPr>
          </a:p>
        </p:txBody>
      </p:sp>
      <p:sp>
        <p:nvSpPr>
          <p:cNvPr id="67597" name="Text Box 13"/>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67598" name="Text Box 15"/>
          <p:cNvSpPr txBox="1">
            <a:spLocks noChangeArrowheads="1"/>
          </p:cNvSpPr>
          <p:nvPr/>
        </p:nvSpPr>
        <p:spPr bwMode="auto">
          <a:xfrm>
            <a:off x="2125664" y="1014414"/>
            <a:ext cx="78644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20000"/>
              </a:spcBef>
              <a:spcAft>
                <a:spcPct val="0"/>
              </a:spcAft>
              <a:buClr>
                <a:prstClr val="black"/>
              </a:buClr>
              <a:buFont typeface="Monotype Sorts" panose="05010101010101010101" pitchFamily="2" charset="2"/>
              <a:buNone/>
            </a:pPr>
            <a:r>
              <a:rPr lang="en-US" altLang="en-US">
                <a:solidFill>
                  <a:prstClr val="black"/>
                </a:solidFill>
              </a:rPr>
              <a:t>When a macro trigger is encountered, it is passed to the macro processor for evaluation.</a:t>
            </a:r>
          </a:p>
        </p:txBody>
      </p:sp>
      <p:sp>
        <p:nvSpPr>
          <p:cNvPr id="67599" name="AutoShape 16"/>
          <p:cNvSpPr>
            <a:spLocks noChangeArrowheads="1"/>
          </p:cNvSpPr>
          <p:nvPr/>
        </p:nvSpPr>
        <p:spPr bwMode="auto">
          <a:xfrm>
            <a:off x="4648200" y="2209800"/>
            <a:ext cx="914400" cy="9144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endParaRPr>
          </a:p>
        </p:txBody>
      </p:sp>
      <p:sp>
        <p:nvSpPr>
          <p:cNvPr id="67600" name="Line 17"/>
          <p:cNvSpPr>
            <a:spLocks noChangeShapeType="1"/>
          </p:cNvSpPr>
          <p:nvPr/>
        </p:nvSpPr>
        <p:spPr bwMode="auto">
          <a:xfrm>
            <a:off x="6629400" y="3962400"/>
            <a:ext cx="838200" cy="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wrap="none" lIns="50800" tIns="50800" rIns="50800" bIns="50800" anchor="ctr"/>
          <a:lstStyle/>
          <a:p>
            <a:pPr eaLnBrk="0" fontAlgn="base" hangingPunct="0">
              <a:spcBef>
                <a:spcPct val="0"/>
              </a:spcBef>
              <a:spcAft>
                <a:spcPct val="0"/>
              </a:spcAft>
            </a:pPr>
            <a:endParaRPr lang="en-US" sz="2400">
              <a:solidFill>
                <a:prstClr val="black"/>
              </a:solidFill>
              <a:latin typeface="Arial" panose="020B0604020202020204" pitchFamily="34" charset="0"/>
            </a:endParaRPr>
          </a:p>
        </p:txBody>
      </p:sp>
      <p:sp>
        <p:nvSpPr>
          <p:cNvPr id="67601"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r>
              <a:rPr lang="en-US" altLang="en-US" sz="2000" b="1">
                <a:solidFill>
                  <a:prstClr val="black"/>
                </a:solidFill>
                <a:latin typeface="Verdana" panose="020B0604030504040204" pitchFamily="34" charset="0"/>
              </a:rPr>
              <a:t>...</a:t>
            </a:r>
          </a:p>
        </p:txBody>
      </p:sp>
      <p:sp>
        <p:nvSpPr>
          <p:cNvPr id="67602" name="Text Box 7"/>
          <p:cNvSpPr txBox="1">
            <a:spLocks noChangeArrowheads="1"/>
          </p:cNvSpPr>
          <p:nvPr/>
        </p:nvSpPr>
        <p:spPr bwMode="auto">
          <a:xfrm>
            <a:off x="2133600" y="3376614"/>
            <a:ext cx="152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Word</a:t>
            </a:r>
            <a:br>
              <a:rPr lang="en-US" altLang="en-US" b="1">
                <a:solidFill>
                  <a:prstClr val="black"/>
                </a:solidFill>
              </a:rPr>
            </a:br>
            <a:r>
              <a:rPr lang="en-US" altLang="en-US" b="1">
                <a:solidFill>
                  <a:prstClr val="black"/>
                </a:solidFill>
              </a:rPr>
              <a:t>Scanner</a:t>
            </a:r>
            <a:endParaRPr lang="en-US" altLang="en-US" b="1">
              <a:solidFill>
                <a:prstClr val="black"/>
              </a:solidFill>
              <a:latin typeface="Times New Roman" panose="02020603050405020304" pitchFamily="18" charset="0"/>
            </a:endParaRPr>
          </a:p>
        </p:txBody>
      </p:sp>
      <p:sp>
        <p:nvSpPr>
          <p:cNvPr id="21" name="Text Box 14"/>
          <p:cNvSpPr txBox="1">
            <a:spLocks noChangeArrowheads="1"/>
          </p:cNvSpPr>
          <p:nvPr/>
        </p:nvSpPr>
        <p:spPr bwMode="auto">
          <a:xfrm>
            <a:off x="7543800" y="3429000"/>
            <a:ext cx="2514600" cy="9144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lstStyle/>
          <a:p>
            <a:pPr eaLnBrk="0" fontAlgn="base" hangingPunct="0">
              <a:lnSpc>
                <a:spcPct val="85000"/>
              </a:lnSpc>
              <a:spcBef>
                <a:spcPct val="0"/>
              </a:spcBef>
              <a:spcAft>
                <a:spcPct val="0"/>
              </a:spcAft>
              <a:defRPr/>
            </a:pPr>
            <a:r>
              <a:rPr lang="en-US" sz="2400" b="1" dirty="0">
                <a:solidFill>
                  <a:prstClr val="black"/>
                </a:solidFill>
                <a:latin typeface="Courier New" pitchFamily="49" charset="0"/>
              </a:rPr>
              <a:t>%put</a:t>
            </a:r>
          </a:p>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p:txBody>
      </p:sp>
    </p:spTree>
    <p:extLst>
      <p:ext uri="{BB962C8B-B14F-4D97-AF65-F5344CB8AC3E}">
        <p14:creationId xmlns:p14="http://schemas.microsoft.com/office/powerpoint/2010/main" val="1249819671"/>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5219700" y="2997"/>
            <a:ext cx="2819400" cy="605017"/>
          </a:xfrm>
        </p:spPr>
        <p:txBody>
          <a:bodyPr/>
          <a:lstStyle/>
          <a:p>
            <a:pPr eaLnBrk="1" hangingPunct="1"/>
            <a:r>
              <a:rPr lang="en-US" altLang="en-US" dirty="0"/>
              <a:t>Program Flow</a:t>
            </a:r>
          </a:p>
        </p:txBody>
      </p:sp>
      <p:sp>
        <p:nvSpPr>
          <p:cNvPr id="19"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C0FFB81-C882-4E33-958E-407594942BBA}" type="slidenum">
              <a:rPr lang="en-US" altLang="en-US" sz="1400">
                <a:solidFill>
                  <a:prstClr val="black"/>
                </a:solidFill>
              </a:rPr>
              <a:pPr/>
              <a:t>25</a:t>
            </a:fld>
            <a:endParaRPr lang="en-US" altLang="en-US" sz="1400">
              <a:solidFill>
                <a:prstClr val="black"/>
              </a:solidFill>
              <a:latin typeface="Times New Roman" panose="02020603050405020304" pitchFamily="18" charset="0"/>
            </a:endParaRPr>
          </a:p>
        </p:txBody>
      </p:sp>
      <p:sp>
        <p:nvSpPr>
          <p:cNvPr id="68612" name="Text Box 3"/>
          <p:cNvSpPr txBox="1">
            <a:spLocks noChangeArrowheads="1"/>
          </p:cNvSpPr>
          <p:nvPr/>
        </p:nvSpPr>
        <p:spPr bwMode="auto">
          <a:xfrm>
            <a:off x="7629525" y="2743200"/>
            <a:ext cx="2499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0" tIns="0" rIns="0" bIns="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Macro Processor</a:t>
            </a:r>
            <a:endParaRPr lang="en-US" altLang="en-US" b="1">
              <a:solidFill>
                <a:prstClr val="black"/>
              </a:solidFill>
              <a:latin typeface="Times New Roman" panose="02020603050405020304" pitchFamily="18" charset="0"/>
            </a:endParaRPr>
          </a:p>
        </p:txBody>
      </p:sp>
      <p:sp>
        <p:nvSpPr>
          <p:cNvPr id="68613" name="Text Box 4"/>
          <p:cNvSpPr txBox="1">
            <a:spLocks noChangeArrowheads="1"/>
          </p:cNvSpPr>
          <p:nvPr/>
        </p:nvSpPr>
        <p:spPr bwMode="auto">
          <a:xfrm>
            <a:off x="2133600" y="5562601"/>
            <a:ext cx="1143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Input</a:t>
            </a:r>
            <a:br>
              <a:rPr lang="en-US" altLang="en-US" b="1">
                <a:solidFill>
                  <a:prstClr val="black"/>
                </a:solidFill>
              </a:rPr>
            </a:br>
            <a:r>
              <a:rPr lang="en-US" altLang="en-US" b="1">
                <a:solidFill>
                  <a:prstClr val="black"/>
                </a:solidFill>
              </a:rPr>
              <a:t>Stack</a:t>
            </a:r>
          </a:p>
        </p:txBody>
      </p:sp>
      <p:sp>
        <p:nvSpPr>
          <p:cNvPr id="68614" name="Text Box 5"/>
          <p:cNvSpPr txBox="1">
            <a:spLocks noChangeArrowheads="1"/>
          </p:cNvSpPr>
          <p:nvPr/>
        </p:nvSpPr>
        <p:spPr bwMode="auto">
          <a:xfrm>
            <a:off x="2133600" y="2416175"/>
            <a:ext cx="1504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Compiler</a:t>
            </a:r>
            <a:endParaRPr lang="en-US" altLang="en-US" b="1">
              <a:solidFill>
                <a:prstClr val="black"/>
              </a:solidFill>
              <a:latin typeface="Times New Roman" panose="02020603050405020304" pitchFamily="18" charset="0"/>
            </a:endParaRPr>
          </a:p>
        </p:txBody>
      </p:sp>
      <p:sp>
        <p:nvSpPr>
          <p:cNvPr id="68615" name="Text Box 7"/>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5304" name="Text Box 8"/>
          <p:cNvSpPr txBox="1">
            <a:spLocks noChangeArrowheads="1"/>
          </p:cNvSpPr>
          <p:nvPr/>
        </p:nvSpPr>
        <p:spPr bwMode="auto">
          <a:xfrm>
            <a:off x="3733800" y="5638800"/>
            <a:ext cx="2895600" cy="730456"/>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p:txBody>
      </p:sp>
      <p:sp>
        <p:nvSpPr>
          <p:cNvPr id="68617" name="Text Box 9"/>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5306" name="Rectangle 10"/>
          <p:cNvSpPr>
            <a:spLocks noChangeArrowheads="1"/>
          </p:cNvSpPr>
          <p:nvPr/>
        </p:nvSpPr>
        <p:spPr bwMode="auto">
          <a:xfrm>
            <a:off x="3733800" y="3505200"/>
            <a:ext cx="2895600" cy="10668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ctr"/>
          <a:lstStyle/>
          <a:p>
            <a:pPr eaLnBrk="0" fontAlgn="base" hangingPunct="0">
              <a:lnSpc>
                <a:spcPct val="85000"/>
              </a:lnSpc>
              <a:spcBef>
                <a:spcPct val="0"/>
              </a:spcBef>
              <a:spcAft>
                <a:spcPct val="0"/>
              </a:spcAft>
              <a:defRPr/>
            </a:pPr>
            <a:endParaRPr lang="en-US" sz="2400" dirty="0">
              <a:solidFill>
                <a:prstClr val="black"/>
              </a:solidFill>
              <a:latin typeface="Courier New" pitchFamily="49" charset="0"/>
            </a:endParaRPr>
          </a:p>
        </p:txBody>
      </p:sp>
      <p:sp>
        <p:nvSpPr>
          <p:cNvPr id="68619" name="Text Box 11"/>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5308" name="Rectangle 12"/>
          <p:cNvSpPr>
            <a:spLocks noChangeArrowheads="1"/>
          </p:cNvSpPr>
          <p:nvPr/>
        </p:nvSpPr>
        <p:spPr bwMode="auto">
          <a:xfrm>
            <a:off x="3733800" y="2284413"/>
            <a:ext cx="2895600" cy="8382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nchor="ctr"/>
          <a:lstStyle/>
          <a:p>
            <a:pPr eaLnBrk="0" fontAlgn="base" hangingPunct="0">
              <a:lnSpc>
                <a:spcPct val="85000"/>
              </a:lnSpc>
              <a:spcBef>
                <a:spcPct val="0"/>
              </a:spcBef>
              <a:spcAft>
                <a:spcPct val="0"/>
              </a:spcAft>
              <a:defRPr/>
            </a:pPr>
            <a:endParaRPr lang="en-US" sz="2400" dirty="0">
              <a:solidFill>
                <a:prstClr val="black"/>
              </a:solidFill>
              <a:latin typeface="Courier New" pitchFamily="49" charset="0"/>
            </a:endParaRPr>
          </a:p>
        </p:txBody>
      </p:sp>
      <p:sp>
        <p:nvSpPr>
          <p:cNvPr id="68621" name="Text Box 13"/>
          <p:cNvSpPr txBox="1">
            <a:spLocks noChangeArrowheads="1"/>
          </p:cNvSpPr>
          <p:nvPr/>
        </p:nvSpPr>
        <p:spPr bwMode="auto">
          <a:xfrm>
            <a:off x="3505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55310" name="Text Box 14"/>
          <p:cNvSpPr txBox="1">
            <a:spLocks noChangeArrowheads="1"/>
          </p:cNvSpPr>
          <p:nvPr/>
        </p:nvSpPr>
        <p:spPr bwMode="auto">
          <a:xfrm>
            <a:off x="7543799" y="3429000"/>
            <a:ext cx="3562165" cy="9144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lstStyle/>
          <a:p>
            <a:pPr eaLnBrk="0" fontAlgn="base" hangingPunct="0">
              <a:lnSpc>
                <a:spcPct val="85000"/>
              </a:lnSpc>
              <a:spcBef>
                <a:spcPct val="0"/>
              </a:spcBef>
              <a:spcAft>
                <a:spcPct val="0"/>
              </a:spcAft>
              <a:defRPr/>
            </a:pPr>
            <a:r>
              <a:rPr lang="en-US" sz="2400" b="1" dirty="0">
                <a:solidFill>
                  <a:prstClr val="black"/>
                </a:solidFill>
                <a:latin typeface="Courier New" pitchFamily="49" charset="0"/>
              </a:rPr>
              <a:t>%put Hello World!;</a:t>
            </a:r>
          </a:p>
          <a:p>
            <a:pPr eaLnBrk="0" fontAlgn="base" hangingPunct="0">
              <a:lnSpc>
                <a:spcPct val="85000"/>
              </a:lnSpc>
              <a:spcBef>
                <a:spcPct val="0"/>
              </a:spcBef>
              <a:spcAft>
                <a:spcPct val="0"/>
              </a:spcAft>
              <a:defRPr/>
            </a:pPr>
            <a:endParaRPr lang="en-US" sz="2400" b="1" dirty="0">
              <a:solidFill>
                <a:prstClr val="black"/>
              </a:solidFill>
              <a:latin typeface="Courier New" pitchFamily="49" charset="0"/>
            </a:endParaRPr>
          </a:p>
        </p:txBody>
      </p:sp>
      <p:sp>
        <p:nvSpPr>
          <p:cNvPr id="68623" name="Text Box 16"/>
          <p:cNvSpPr txBox="1">
            <a:spLocks noChangeArrowheads="1"/>
          </p:cNvSpPr>
          <p:nvPr/>
        </p:nvSpPr>
        <p:spPr bwMode="auto">
          <a:xfrm>
            <a:off x="2122488" y="1027114"/>
            <a:ext cx="781816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r>
              <a:rPr lang="en-US" altLang="en-US" dirty="0">
                <a:solidFill>
                  <a:prstClr val="black"/>
                </a:solidFill>
              </a:rPr>
              <a:t>The macro processor requests tokens until a semicolon </a:t>
            </a:r>
          </a:p>
          <a:p>
            <a:pPr eaLnBrk="0" fontAlgn="base" hangingPunct="0">
              <a:spcBef>
                <a:spcPct val="0"/>
              </a:spcBef>
              <a:spcAft>
                <a:spcPct val="0"/>
              </a:spcAft>
            </a:pPr>
            <a:r>
              <a:rPr lang="en-US" altLang="en-US" dirty="0">
                <a:solidFill>
                  <a:prstClr val="black"/>
                </a:solidFill>
              </a:rPr>
              <a:t>is encountered. </a:t>
            </a:r>
            <a:r>
              <a:rPr lang="en-US" altLang="en-US" b="1" dirty="0">
                <a:solidFill>
                  <a:prstClr val="black"/>
                </a:solidFill>
              </a:rPr>
              <a:t>It then executes the macro statement.</a:t>
            </a:r>
          </a:p>
          <a:p>
            <a:pPr eaLnBrk="0" fontAlgn="base" hangingPunct="0">
              <a:spcBef>
                <a:spcPct val="0"/>
              </a:spcBef>
              <a:spcAft>
                <a:spcPct val="0"/>
              </a:spcAft>
            </a:pPr>
            <a:endParaRPr lang="en-US" altLang="en-US" dirty="0">
              <a:solidFill>
                <a:prstClr val="black"/>
              </a:solidFill>
            </a:endParaRPr>
          </a:p>
        </p:txBody>
      </p:sp>
      <p:sp>
        <p:nvSpPr>
          <p:cNvPr id="68624" name="AutoShape 17"/>
          <p:cNvSpPr>
            <a:spLocks noChangeArrowheads="1"/>
          </p:cNvSpPr>
          <p:nvPr/>
        </p:nvSpPr>
        <p:spPr bwMode="auto">
          <a:xfrm>
            <a:off x="4648200" y="2209800"/>
            <a:ext cx="914400" cy="9144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000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endParaRPr>
          </a:p>
        </p:txBody>
      </p:sp>
      <p:sp>
        <p:nvSpPr>
          <p:cNvPr id="68625" name="Animation Flag"/>
          <p:cNvSpPr txBox="1">
            <a:spLocks noChangeArrowheads="1"/>
          </p:cNvSpPr>
          <p:nvPr/>
        </p:nvSpPr>
        <p:spPr bwMode="auto">
          <a:xfrm>
            <a:off x="10096501" y="6451601"/>
            <a:ext cx="460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r>
              <a:rPr lang="en-US" altLang="en-US" sz="2000" b="1">
                <a:solidFill>
                  <a:prstClr val="black"/>
                </a:solidFill>
                <a:latin typeface="Verdana" panose="020B0604030504040204" pitchFamily="34" charset="0"/>
              </a:rPr>
              <a:t>...</a:t>
            </a:r>
          </a:p>
        </p:txBody>
      </p:sp>
      <p:sp>
        <p:nvSpPr>
          <p:cNvPr id="68626" name="Text Box 7"/>
          <p:cNvSpPr txBox="1">
            <a:spLocks noChangeArrowheads="1"/>
          </p:cNvSpPr>
          <p:nvPr/>
        </p:nvSpPr>
        <p:spPr bwMode="auto">
          <a:xfrm>
            <a:off x="2133600" y="3376614"/>
            <a:ext cx="152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Word</a:t>
            </a:r>
            <a:br>
              <a:rPr lang="en-US" altLang="en-US" b="1">
                <a:solidFill>
                  <a:prstClr val="black"/>
                </a:solidFill>
              </a:rPr>
            </a:br>
            <a:r>
              <a:rPr lang="en-US" altLang="en-US" b="1">
                <a:solidFill>
                  <a:prstClr val="black"/>
                </a:solidFill>
              </a:rPr>
              <a:t>Scanner</a:t>
            </a:r>
            <a:endParaRPr lang="en-US" altLang="en-US" b="1">
              <a:solidFill>
                <a:prstClr val="black"/>
              </a:solidFill>
              <a:latin typeface="Times New Roman" panose="02020603050405020304" pitchFamily="18" charset="0"/>
            </a:endParaRPr>
          </a:p>
        </p:txBody>
      </p:sp>
      <p:sp>
        <p:nvSpPr>
          <p:cNvPr id="68627" name="Line 17"/>
          <p:cNvSpPr>
            <a:spLocks noChangeShapeType="1"/>
          </p:cNvSpPr>
          <p:nvPr/>
        </p:nvSpPr>
        <p:spPr bwMode="auto">
          <a:xfrm>
            <a:off x="6629400" y="3962400"/>
            <a:ext cx="838200" cy="0"/>
          </a:xfrm>
          <a:prstGeom prst="line">
            <a:avLst/>
          </a:prstGeom>
          <a:noFill/>
          <a:ln w="38100">
            <a:solidFill>
              <a:schemeClr val="tx2"/>
            </a:solidFill>
            <a:round/>
            <a:headEnd/>
            <a:tailEnd type="triangle" w="med" len="lg"/>
          </a:ln>
          <a:extLst>
            <a:ext uri="{909E8E84-426E-40DD-AFC4-6F175D3DCCD1}">
              <a14:hiddenFill xmlns:a14="http://schemas.microsoft.com/office/drawing/2010/main">
                <a:noFill/>
              </a14:hiddenFill>
            </a:ext>
          </a:extLst>
        </p:spPr>
        <p:txBody>
          <a:bodyPr wrap="none" lIns="50800" tIns="50800" rIns="50800" bIns="50800" anchor="ctr"/>
          <a:lstStyle/>
          <a:p>
            <a:pPr eaLnBrk="0" fontAlgn="base" hangingPunct="0">
              <a:spcBef>
                <a:spcPct val="0"/>
              </a:spcBef>
              <a:spcAft>
                <a:spcPct val="0"/>
              </a:spcAft>
            </a:pPr>
            <a:endParaRPr lang="en-US" sz="2400">
              <a:solidFill>
                <a:prstClr val="black"/>
              </a:solidFill>
              <a:latin typeface="Arial" panose="020B0604020202020204" pitchFamily="34" charset="0"/>
            </a:endParaRPr>
          </a:p>
        </p:txBody>
      </p:sp>
    </p:spTree>
    <p:extLst>
      <p:ext uri="{BB962C8B-B14F-4D97-AF65-F5344CB8AC3E}">
        <p14:creationId xmlns:p14="http://schemas.microsoft.com/office/powerpoint/2010/main" val="422918906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34B700F-0C26-44CA-A04F-D3E5A89C7F63}" type="slidenum">
              <a:rPr lang="en-US" altLang="en-US" sz="1400">
                <a:solidFill>
                  <a:prstClr val="black"/>
                </a:solidFill>
              </a:rPr>
              <a:pPr/>
              <a:t>26</a:t>
            </a:fld>
            <a:endParaRPr lang="en-US" altLang="en-US" sz="1400">
              <a:solidFill>
                <a:prstClr val="black"/>
              </a:solidFill>
              <a:latin typeface="Times New Roman" panose="02020603050405020304" pitchFamily="18" charset="0"/>
            </a:endParaRPr>
          </a:p>
        </p:txBody>
      </p:sp>
      <p:sp>
        <p:nvSpPr>
          <p:cNvPr id="40963" name="Module Title"/>
          <p:cNvSpPr>
            <a:spLocks noChangeArrowheads="1"/>
          </p:cNvSpPr>
          <p:nvPr/>
        </p:nvSpPr>
        <p:spPr bwMode="auto">
          <a:xfrm>
            <a:off x="4192100" y="106485"/>
            <a:ext cx="3430831"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225425" lvl="0" eaLnBrk="0" fontAlgn="base" hangingPunct="0">
              <a:spcBef>
                <a:spcPct val="20000"/>
              </a:spcBef>
              <a:spcAft>
                <a:spcPct val="0"/>
              </a:spcAft>
              <a:buClr>
                <a:schemeClr val="tx1"/>
              </a:buClr>
            </a:pPr>
            <a:r>
              <a:rPr kumimoji="0" lang="en-US" sz="3600" b="1" i="0" u="none" strike="noStrike" cap="none" normalizeH="0" baseline="0" dirty="0">
                <a:ln>
                  <a:noFill/>
                </a:ln>
                <a:latin typeface="+mn-lt"/>
              </a:rPr>
              <a:t>Program Flow</a:t>
            </a:r>
          </a:p>
        </p:txBody>
      </p:sp>
      <p:sp>
        <p:nvSpPr>
          <p:cNvPr id="40971" name="MO Picture" hidden="1"/>
          <p:cNvSpPr>
            <a:spLocks noChangeArrowheads="1"/>
          </p:cNvSpPr>
          <p:nvPr/>
        </p:nvSpPr>
        <p:spPr bwMode="auto">
          <a:xfrm>
            <a:off x="1524000" y="0"/>
            <a:ext cx="0" cy="0"/>
          </a:xfrm>
          <a:prstGeom prst="rect">
            <a:avLst/>
          </a:prstGeom>
          <a:solidFill>
            <a:srgbClr val="FFFFFF"/>
          </a:solidFill>
          <a:ln w="38100">
            <a:solidFill>
              <a:srgbClr val="000000"/>
            </a:solidFill>
            <a:miter lim="800000"/>
            <a:headEnd type="none" w="med" len="lg"/>
            <a:tailEnd type="none" w="med" len="lg"/>
          </a:ln>
        </p:spPr>
        <p:txBody>
          <a:bodyPr wrap="none" lIns="88900" tIns="88900" rIns="88900" bIns="88900"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eaLnBrk="0" fontAlgn="base" hangingPunct="0">
              <a:spcBef>
                <a:spcPct val="0"/>
              </a:spcBef>
              <a:spcAft>
                <a:spcPct val="0"/>
              </a:spcAft>
            </a:pPr>
            <a:r>
              <a:rPr lang="en-US" altLang="en-US">
                <a:solidFill>
                  <a:prstClr val="black"/>
                </a:solidFill>
              </a:rPr>
              <a:t>3</a:t>
            </a:r>
          </a:p>
        </p:txBody>
      </p:sp>
      <p:sp>
        <p:nvSpPr>
          <p:cNvPr id="2" name="Rectangle 1"/>
          <p:cNvSpPr/>
          <p:nvPr/>
        </p:nvSpPr>
        <p:spPr>
          <a:xfrm>
            <a:off x="509954" y="1972122"/>
            <a:ext cx="10577145" cy="535531"/>
          </a:xfrm>
          <a:prstGeom prst="rect">
            <a:avLst/>
          </a:prstGeom>
        </p:spPr>
        <p:txBody>
          <a:bodyPr wrap="square">
            <a:spAutoFit/>
          </a:bodyPr>
          <a:lstStyle/>
          <a:p>
            <a:pPr marL="342900" lvl="1" defTabSz="685800">
              <a:lnSpc>
                <a:spcPct val="90000"/>
              </a:lnSpc>
              <a:spcBef>
                <a:spcPts val="375"/>
              </a:spcBef>
            </a:pPr>
            <a:r>
              <a:rPr lang="en-US" altLang="en-US" sz="3200" b="1" dirty="0">
                <a:solidFill>
                  <a:prstClr val="black"/>
                </a:solidFill>
              </a:rPr>
              <a:t>	Input Stack=&gt;Tokenization=&gt;Compilation=&gt;Execution</a:t>
            </a:r>
          </a:p>
        </p:txBody>
      </p:sp>
      <p:sp>
        <p:nvSpPr>
          <p:cNvPr id="4" name="TextBox 3"/>
          <p:cNvSpPr txBox="1"/>
          <p:nvPr/>
        </p:nvSpPr>
        <p:spPr>
          <a:xfrm>
            <a:off x="4195555" y="3431614"/>
            <a:ext cx="3205942" cy="584775"/>
          </a:xfrm>
          <a:prstGeom prst="rect">
            <a:avLst/>
          </a:prstGeom>
          <a:noFill/>
        </p:spPr>
        <p:txBody>
          <a:bodyPr wrap="none" rtlCol="0">
            <a:spAutoFit/>
          </a:bodyPr>
          <a:lstStyle/>
          <a:p>
            <a:r>
              <a:rPr lang="en-US" sz="3200" b="1" dirty="0"/>
              <a:t>The macro facility</a:t>
            </a:r>
          </a:p>
        </p:txBody>
      </p:sp>
    </p:spTree>
    <p:custDataLst>
      <p:tags r:id="rId1"/>
    </p:custDataLst>
    <p:extLst>
      <p:ext uri="{BB962C8B-B14F-4D97-AF65-F5344CB8AC3E}">
        <p14:creationId xmlns:p14="http://schemas.microsoft.com/office/powerpoint/2010/main" val="226271860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00D9ABB1-EDA1-4F7E-9117-F944B74E5DC4}" type="slidenum">
              <a:rPr lang="en-US" altLang="en-US" smtClean="0">
                <a:solidFill>
                  <a:prstClr val="black">
                    <a:tint val="75000"/>
                  </a:prstClr>
                </a:solidFill>
              </a:rPr>
              <a:pPr/>
              <a:t>27</a:t>
            </a:fld>
            <a:endParaRPr lang="en-US" altLang="en-US">
              <a:solidFill>
                <a:prstClr val="black">
                  <a:tint val="75000"/>
                </a:prstClr>
              </a:solidFill>
              <a:latin typeface="Times New Roman" panose="02020603050405020304" pitchFamily="18" charset="0"/>
            </a:endParaRPr>
          </a:p>
        </p:txBody>
      </p:sp>
      <p:sp>
        <p:nvSpPr>
          <p:cNvPr id="3" name="Rectangle 2"/>
          <p:cNvSpPr/>
          <p:nvPr/>
        </p:nvSpPr>
        <p:spPr>
          <a:xfrm>
            <a:off x="1088136" y="1777276"/>
            <a:ext cx="9464040" cy="2308324"/>
          </a:xfrm>
          <a:prstGeom prst="rect">
            <a:avLst/>
          </a:prstGeom>
        </p:spPr>
        <p:txBody>
          <a:bodyPr wrap="square">
            <a:spAutoFit/>
          </a:bodyPr>
          <a:lstStyle/>
          <a:p>
            <a:r>
              <a:rPr lang="en-US" altLang="en-US" sz="3600" b="1" dirty="0"/>
              <a:t>“The </a:t>
            </a:r>
            <a:r>
              <a:rPr lang="en-US" altLang="en-US" sz="3600" b="1" i="1" dirty="0"/>
              <a:t>macro facility</a:t>
            </a:r>
            <a:r>
              <a:rPr lang="en-US" altLang="en-US" sz="3600" b="1" dirty="0"/>
              <a:t> is a text processing facility for automating and customizing SAS code. The macro facility helps minimize the amount of SAS code you must type to perform common tasks.”</a:t>
            </a:r>
          </a:p>
        </p:txBody>
      </p:sp>
    </p:spTree>
    <p:extLst>
      <p:ext uri="{BB962C8B-B14F-4D97-AF65-F5344CB8AC3E}">
        <p14:creationId xmlns:p14="http://schemas.microsoft.com/office/powerpoint/2010/main" val="223253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194048" y="0"/>
            <a:ext cx="4282440" cy="1325563"/>
          </a:xfrm>
        </p:spPr>
        <p:txBody>
          <a:bodyPr/>
          <a:lstStyle/>
          <a:p>
            <a:pPr eaLnBrk="1" hangingPunct="1"/>
            <a:r>
              <a:rPr lang="en-US" altLang="en-US" b="1" dirty="0">
                <a:latin typeface="+mn-lt"/>
              </a:rPr>
              <a:t>Program Flow</a:t>
            </a:r>
          </a:p>
        </p:txBody>
      </p:sp>
      <p:sp>
        <p:nvSpPr>
          <p:cNvPr id="43011" name="Rectangle 3"/>
          <p:cNvSpPr>
            <a:spLocks noGrp="1" noChangeArrowheads="1"/>
          </p:cNvSpPr>
          <p:nvPr>
            <p:ph idx="1"/>
          </p:nvPr>
        </p:nvSpPr>
        <p:spPr/>
        <p:txBody>
          <a:bodyPr>
            <a:normAutofit/>
          </a:bodyPr>
          <a:lstStyle/>
          <a:p>
            <a:pPr marL="0" indent="0">
              <a:buNone/>
            </a:pPr>
            <a:r>
              <a:rPr lang="en-US" altLang="en-US" sz="2800" dirty="0"/>
              <a:t>A SAS program can be any combination of:</a:t>
            </a:r>
          </a:p>
          <a:p>
            <a:pPr marL="342900" lvl="1" indent="0" eaLnBrk="1" hangingPunct="1">
              <a:buNone/>
            </a:pPr>
            <a:r>
              <a:rPr lang="en-US" altLang="en-US" sz="2800" dirty="0"/>
              <a:t>DATA steps and PROC steps</a:t>
            </a:r>
          </a:p>
          <a:p>
            <a:pPr marL="342900" lvl="1" indent="0" eaLnBrk="1" hangingPunct="1">
              <a:buNone/>
            </a:pPr>
            <a:r>
              <a:rPr lang="en-US" altLang="en-US" sz="2800" dirty="0"/>
              <a:t>global statements</a:t>
            </a:r>
          </a:p>
          <a:p>
            <a:pPr marL="342900" lvl="1" indent="0" eaLnBrk="1" hangingPunct="1">
              <a:buNone/>
            </a:pPr>
            <a:r>
              <a:rPr lang="en-US" altLang="en-US" sz="2800" dirty="0"/>
              <a:t>SAS Component Language (SCL)</a:t>
            </a:r>
          </a:p>
          <a:p>
            <a:pPr marL="342900" lvl="1" indent="0" eaLnBrk="1" hangingPunct="1">
              <a:buNone/>
            </a:pPr>
            <a:r>
              <a:rPr lang="en-US" altLang="en-US" sz="2800" dirty="0"/>
              <a:t>Structured Query Language (SQL)</a:t>
            </a:r>
          </a:p>
          <a:p>
            <a:pPr marL="342900" lvl="1" indent="0" eaLnBrk="1" hangingPunct="1">
              <a:buNone/>
            </a:pPr>
            <a:r>
              <a:rPr lang="en-US" altLang="en-US" sz="2800" b="1" dirty="0"/>
              <a:t>SAS macro language</a:t>
            </a:r>
          </a:p>
          <a:p>
            <a:pPr marL="342900" lvl="1" indent="0" eaLnBrk="1" hangingPunct="1">
              <a:buNone/>
            </a:pPr>
            <a:endParaRPr lang="en-US" altLang="en-US" sz="2800" dirty="0"/>
          </a:p>
          <a:p>
            <a:pPr marL="0" indent="0">
              <a:buNone/>
            </a:pPr>
            <a:r>
              <a:rPr lang="en-US" altLang="en-US" sz="2800" dirty="0"/>
              <a:t>When you submit a program, it is copied to a memory location called the </a:t>
            </a:r>
            <a:r>
              <a:rPr lang="en-US" altLang="en-US" sz="2800" b="1" i="1" dirty="0"/>
              <a:t>input stack</a:t>
            </a:r>
            <a:r>
              <a:rPr lang="en-US" altLang="en-US" sz="2800" dirty="0"/>
              <a:t>.</a:t>
            </a:r>
          </a:p>
          <a:p>
            <a:pPr marL="0" indent="0">
              <a:buNone/>
            </a:pPr>
            <a:endParaRPr lang="en-US" altLang="en-US" sz="2800" dirty="0"/>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362B663-AA3F-43CE-B203-3E68084D12DE}" type="slidenum">
              <a:rPr lang="en-US" altLang="en-US" sz="1400">
                <a:solidFill>
                  <a:prstClr val="black"/>
                </a:solidFill>
              </a:rPr>
              <a:pPr/>
              <a:t>3</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151243188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751387" y="0"/>
            <a:ext cx="3240024" cy="1325563"/>
          </a:xfrm>
        </p:spPr>
        <p:txBody>
          <a:bodyPr/>
          <a:lstStyle/>
          <a:p>
            <a:pPr eaLnBrk="1" hangingPunct="1"/>
            <a:r>
              <a:rPr lang="en-US" altLang="en-US" b="1" dirty="0">
                <a:latin typeface="+mn-lt"/>
              </a:rPr>
              <a:t>Program Flow</a:t>
            </a:r>
          </a:p>
        </p:txBody>
      </p:sp>
      <p:sp>
        <p:nvSpPr>
          <p:cNvPr id="12"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8814DE8-5F49-46BD-AF59-99D09984A7B9}" type="slidenum">
              <a:rPr lang="en-US" altLang="en-US" sz="1400">
                <a:solidFill>
                  <a:prstClr val="black"/>
                </a:solidFill>
              </a:rPr>
              <a:pPr/>
              <a:t>4</a:t>
            </a:fld>
            <a:endParaRPr lang="en-US" altLang="en-US" sz="1400">
              <a:solidFill>
                <a:prstClr val="black"/>
              </a:solidFill>
              <a:latin typeface="Times New Roman" panose="02020603050405020304" pitchFamily="18" charset="0"/>
            </a:endParaRPr>
          </a:p>
        </p:txBody>
      </p:sp>
      <p:sp>
        <p:nvSpPr>
          <p:cNvPr id="25603" name="Rectangle 3"/>
          <p:cNvSpPr>
            <a:spLocks noChangeArrowheads="1"/>
          </p:cNvSpPr>
          <p:nvPr/>
        </p:nvSpPr>
        <p:spPr bwMode="auto">
          <a:xfrm>
            <a:off x="2895600" y="1295400"/>
            <a:ext cx="6172200" cy="1143000"/>
          </a:xfrm>
          <a:prstGeom prst="rect">
            <a:avLst/>
          </a:prstGeom>
          <a:solidFill>
            <a:schemeClr val="accent2"/>
          </a:solidFill>
          <a:ln w="28575">
            <a:solidFill>
              <a:schemeClr val="tx1"/>
            </a:solidFill>
            <a:miter lim="800000"/>
            <a:headEnd type="none" w="sm" len="sm"/>
            <a:tailEnd type="none" w="sm" len="sm"/>
          </a:ln>
          <a:effectLst>
            <a:outerShdw dist="107763" dir="2700000" algn="ctr" rotWithShape="0">
              <a:schemeClr val="bg2"/>
            </a:outerShdw>
          </a:effectLst>
        </p:spPr>
        <p:txBody>
          <a:bodyPr wrap="none" anchor="ctr"/>
          <a:lstStyle/>
          <a:p>
            <a:pPr algn="ctr" eaLnBrk="0" fontAlgn="base" hangingPunct="0">
              <a:spcBef>
                <a:spcPct val="0"/>
              </a:spcBef>
              <a:spcAft>
                <a:spcPct val="0"/>
              </a:spcAft>
              <a:defRPr/>
            </a:pPr>
            <a:r>
              <a:rPr lang="en-US" sz="2400" b="1" dirty="0">
                <a:solidFill>
                  <a:srgbClr val="44546A"/>
                </a:solidFill>
                <a:latin typeface="Arial"/>
              </a:rPr>
              <a:t>Input Stack</a:t>
            </a:r>
          </a:p>
        </p:txBody>
      </p:sp>
      <p:sp>
        <p:nvSpPr>
          <p:cNvPr id="44038" name="Text Box 6"/>
          <p:cNvSpPr txBox="1">
            <a:spLocks noChangeArrowheads="1"/>
          </p:cNvSpPr>
          <p:nvPr/>
        </p:nvSpPr>
        <p:spPr bwMode="auto">
          <a:xfrm>
            <a:off x="5295900" y="3368673"/>
            <a:ext cx="1447800" cy="549275"/>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0" tIns="0" rIns="0" bIns="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eaLnBrk="0" fontAlgn="base" hangingPunct="0">
              <a:spcBef>
                <a:spcPct val="50000"/>
              </a:spcBef>
              <a:spcAft>
                <a:spcPct val="0"/>
              </a:spcAft>
            </a:pPr>
            <a:r>
              <a:rPr lang="en-US" altLang="en-US" sz="1800" b="1" dirty="0">
                <a:solidFill>
                  <a:prstClr val="black"/>
                </a:solidFill>
              </a:rPr>
              <a:t>SUBMIT </a:t>
            </a:r>
            <a:br>
              <a:rPr lang="en-US" altLang="en-US" sz="1800" b="1" dirty="0">
                <a:solidFill>
                  <a:prstClr val="black"/>
                </a:solidFill>
              </a:rPr>
            </a:br>
            <a:r>
              <a:rPr lang="en-US" altLang="en-US" sz="1800" b="1" dirty="0">
                <a:solidFill>
                  <a:prstClr val="black"/>
                </a:solidFill>
              </a:rPr>
              <a:t>Command</a:t>
            </a:r>
            <a:endParaRPr lang="en-US" altLang="en-US" sz="1800" dirty="0">
              <a:solidFill>
                <a:prstClr val="black"/>
              </a:solidFill>
            </a:endParaRPr>
          </a:p>
        </p:txBody>
      </p:sp>
      <p:sp>
        <p:nvSpPr>
          <p:cNvPr id="25609" name="Text Box 9"/>
          <p:cNvSpPr txBox="1">
            <a:spLocks noChangeArrowheads="1"/>
          </p:cNvSpPr>
          <p:nvPr/>
        </p:nvSpPr>
        <p:spPr bwMode="auto">
          <a:xfrm>
            <a:off x="4751387" y="4636958"/>
            <a:ext cx="2460625" cy="1539875"/>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fontAlgn="base" hangingPunct="0">
              <a:lnSpc>
                <a:spcPct val="85000"/>
              </a:lnSpc>
              <a:spcBef>
                <a:spcPct val="0"/>
              </a:spcBef>
              <a:spcAft>
                <a:spcPct val="0"/>
              </a:spcAft>
              <a:defRPr/>
            </a:pPr>
            <a:r>
              <a:rPr lang="en-US" b="1" dirty="0">
                <a:solidFill>
                  <a:prstClr val="black"/>
                </a:solidFill>
                <a:latin typeface="Courier New" pitchFamily="49" charset="0"/>
              </a:rPr>
              <a:t>data bonus;</a:t>
            </a:r>
          </a:p>
          <a:p>
            <a:pPr eaLnBrk="0" fontAlgn="base" hangingPunct="0">
              <a:lnSpc>
                <a:spcPct val="85000"/>
              </a:lnSpc>
              <a:spcBef>
                <a:spcPct val="0"/>
              </a:spcBef>
              <a:spcAft>
                <a:spcPct val="0"/>
              </a:spcAft>
              <a:defRPr/>
            </a:pPr>
            <a:r>
              <a:rPr lang="en-US" b="1" dirty="0">
                <a:solidFill>
                  <a:prstClr val="black"/>
                </a:solidFill>
                <a:latin typeface="Courier New" pitchFamily="49" charset="0"/>
              </a:rPr>
              <a:t> set orion.staff;</a:t>
            </a:r>
          </a:p>
          <a:p>
            <a:pPr eaLnBrk="0" fontAlgn="base" hangingPunct="0">
              <a:lnSpc>
                <a:spcPct val="85000"/>
              </a:lnSpc>
              <a:spcBef>
                <a:spcPct val="0"/>
              </a:spcBef>
              <a:spcAft>
                <a:spcPct val="0"/>
              </a:spcAft>
              <a:defRPr/>
            </a:pPr>
            <a:r>
              <a:rPr lang="en-US" b="1" dirty="0">
                <a:solidFill>
                  <a:prstClr val="black"/>
                </a:solidFill>
                <a:latin typeface="Courier New" pitchFamily="49" charset="0"/>
              </a:rPr>
              <a:t> bonus=salary*.1;</a:t>
            </a:r>
          </a:p>
          <a:p>
            <a:pPr eaLnBrk="0" fontAlgn="base" hangingPunct="0">
              <a:lnSpc>
                <a:spcPct val="85000"/>
              </a:lnSpc>
              <a:spcBef>
                <a:spcPct val="0"/>
              </a:spcBef>
              <a:spcAft>
                <a:spcPct val="0"/>
              </a:spcAft>
              <a:defRPr/>
            </a:pPr>
            <a:r>
              <a:rPr lang="en-US" b="1" dirty="0">
                <a:solidFill>
                  <a:prstClr val="black"/>
                </a:solidFill>
                <a:latin typeface="Courier New" pitchFamily="49" charset="0"/>
              </a:rPr>
              <a:t>run;</a:t>
            </a:r>
          </a:p>
          <a:p>
            <a:pPr eaLnBrk="0" fontAlgn="base" hangingPunct="0">
              <a:lnSpc>
                <a:spcPct val="85000"/>
              </a:lnSpc>
              <a:spcBef>
                <a:spcPct val="0"/>
              </a:spcBef>
              <a:spcAft>
                <a:spcPct val="0"/>
              </a:spcAft>
              <a:defRPr/>
            </a:pPr>
            <a:r>
              <a:rPr lang="en-US" b="1" dirty="0">
                <a:solidFill>
                  <a:prstClr val="black"/>
                </a:solidFill>
                <a:latin typeface="Courier New" pitchFamily="49" charset="0"/>
              </a:rPr>
              <a:t>proc print;</a:t>
            </a:r>
          </a:p>
          <a:p>
            <a:pPr eaLnBrk="0" fontAlgn="base" hangingPunct="0">
              <a:lnSpc>
                <a:spcPct val="85000"/>
              </a:lnSpc>
              <a:spcBef>
                <a:spcPct val="0"/>
              </a:spcBef>
              <a:spcAft>
                <a:spcPct val="0"/>
              </a:spcAft>
              <a:defRPr/>
            </a:pPr>
            <a:r>
              <a:rPr lang="en-US" b="1" dirty="0">
                <a:solidFill>
                  <a:prstClr val="black"/>
                </a:solidFill>
                <a:latin typeface="Courier New" pitchFamily="49" charset="0"/>
              </a:rPr>
              <a:t>run;</a:t>
            </a:r>
          </a:p>
        </p:txBody>
      </p:sp>
      <p:sp>
        <p:nvSpPr>
          <p:cNvPr id="44044" name="Line 12"/>
          <p:cNvSpPr>
            <a:spLocks noChangeShapeType="1"/>
          </p:cNvSpPr>
          <p:nvPr/>
        </p:nvSpPr>
        <p:spPr bwMode="auto">
          <a:xfrm flipH="1" flipV="1">
            <a:off x="6019800" y="2590800"/>
            <a:ext cx="0" cy="685800"/>
          </a:xfrm>
          <a:prstGeom prst="line">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US" sz="2400">
              <a:solidFill>
                <a:prstClr val="black"/>
              </a:solidFill>
              <a:latin typeface="Arial" panose="020B0604020202020204" pitchFamily="34" charset="0"/>
            </a:endParaRPr>
          </a:p>
        </p:txBody>
      </p:sp>
      <p:sp>
        <p:nvSpPr>
          <p:cNvPr id="13" name="Line 12"/>
          <p:cNvSpPr>
            <a:spLocks noChangeShapeType="1"/>
          </p:cNvSpPr>
          <p:nvPr/>
        </p:nvSpPr>
        <p:spPr bwMode="auto">
          <a:xfrm flipH="1" flipV="1">
            <a:off x="5986072" y="3917948"/>
            <a:ext cx="0" cy="685800"/>
          </a:xfrm>
          <a:prstGeom prst="line">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US" sz="2400">
              <a:solidFill>
                <a:prstClr val="black"/>
              </a:solidFill>
              <a:latin typeface="Arial" panose="020B0604020202020204" pitchFamily="34" charset="0"/>
            </a:endParaRPr>
          </a:p>
        </p:txBody>
      </p:sp>
    </p:spTree>
    <p:extLst>
      <p:ext uri="{BB962C8B-B14F-4D97-AF65-F5344CB8AC3E}">
        <p14:creationId xmlns:p14="http://schemas.microsoft.com/office/powerpoint/2010/main" val="365250542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318311" y="45720"/>
            <a:ext cx="3210834" cy="381000"/>
          </a:xfrm>
        </p:spPr>
        <p:txBody>
          <a:bodyPr>
            <a:normAutofit fontScale="90000"/>
          </a:bodyPr>
          <a:lstStyle/>
          <a:p>
            <a:pPr eaLnBrk="1" hangingPunct="1"/>
            <a:r>
              <a:rPr lang="en-US" altLang="en-US" b="1" dirty="0">
                <a:latin typeface="+mn-lt"/>
              </a:rPr>
              <a:t>Program Flow</a:t>
            </a:r>
          </a:p>
        </p:txBody>
      </p:sp>
      <p:sp>
        <p:nvSpPr>
          <p:cNvPr id="45059" name="Rectangle 10"/>
          <p:cNvSpPr>
            <a:spLocks noGrp="1" noChangeArrowheads="1"/>
          </p:cNvSpPr>
          <p:nvPr>
            <p:ph idx="1"/>
          </p:nvPr>
        </p:nvSpPr>
        <p:spPr>
          <a:xfrm>
            <a:off x="539261" y="707171"/>
            <a:ext cx="10515600" cy="1593849"/>
          </a:xfrm>
        </p:spPr>
        <p:txBody>
          <a:bodyPr>
            <a:noAutofit/>
          </a:bodyPr>
          <a:lstStyle/>
          <a:p>
            <a:pPr marL="0" indent="0">
              <a:buNone/>
            </a:pPr>
            <a:r>
              <a:rPr lang="en-US" altLang="en-US" sz="2800" dirty="0"/>
              <a:t>When SAS code is in the input stack, a component of SAS called the </a:t>
            </a:r>
            <a:r>
              <a:rPr lang="en-US" altLang="en-US" sz="2800" i="1" dirty="0"/>
              <a:t>word scanner</a:t>
            </a:r>
            <a:r>
              <a:rPr lang="en-US" altLang="en-US" sz="2800" dirty="0"/>
              <a:t> reads the text in the input stack, character by character, left to right, top to bottom and breaks the text into fundamental units called</a:t>
            </a:r>
            <a:r>
              <a:rPr lang="en-US" altLang="en-US" sz="2800" i="1" dirty="0">
                <a:solidFill>
                  <a:schemeClr val="tx2"/>
                </a:solidFill>
              </a:rPr>
              <a:t> </a:t>
            </a:r>
            <a:r>
              <a:rPr lang="en-US" altLang="en-US" sz="2800" b="1" i="1" dirty="0"/>
              <a:t>tokens</a:t>
            </a:r>
          </a:p>
          <a:p>
            <a:pPr marL="0" indent="0">
              <a:buNone/>
            </a:pPr>
            <a:endParaRPr lang="en-US" altLang="en-US" sz="2800" dirty="0"/>
          </a:p>
        </p:txBody>
      </p:sp>
      <p:sp>
        <p:nvSpPr>
          <p:cNvPr id="11" name="Slide Number Placeholder 3"/>
          <p:cNvSpPr>
            <a:spLocks noGrp="1"/>
          </p:cNvSpPr>
          <p:nvPr>
            <p:ph type="sldNum" sz="quarter" idx="12"/>
          </p:nvPr>
        </p:nvSpPr>
        <p:spPr>
          <a:xfrm>
            <a:off x="8900745" y="6492875"/>
            <a:ext cx="2743200" cy="365125"/>
          </a:xfrm>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01B1AEA-20D7-42DD-A614-3794E1A8711C}" type="slidenum">
              <a:rPr lang="en-US" altLang="en-US" sz="1400">
                <a:solidFill>
                  <a:prstClr val="black"/>
                </a:solidFill>
              </a:rPr>
              <a:pPr/>
              <a:t>5</a:t>
            </a:fld>
            <a:endParaRPr lang="en-US" altLang="en-US" sz="1400">
              <a:solidFill>
                <a:prstClr val="black"/>
              </a:solidFill>
              <a:latin typeface="Times New Roman" panose="02020603050405020304" pitchFamily="18" charset="0"/>
            </a:endParaRPr>
          </a:p>
        </p:txBody>
      </p:sp>
      <p:sp>
        <p:nvSpPr>
          <p:cNvPr id="45061" name="Text Box 3"/>
          <p:cNvSpPr txBox="1">
            <a:spLocks noChangeArrowheads="1"/>
          </p:cNvSpPr>
          <p:nvPr/>
        </p:nvSpPr>
        <p:spPr bwMode="auto">
          <a:xfrm>
            <a:off x="2423745" y="3519487"/>
            <a:ext cx="1600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Word Scanner</a:t>
            </a:r>
            <a:endParaRPr lang="en-US" altLang="en-US">
              <a:solidFill>
                <a:prstClr val="black"/>
              </a:solidFill>
            </a:endParaRPr>
          </a:p>
        </p:txBody>
      </p:sp>
      <p:sp>
        <p:nvSpPr>
          <p:cNvPr id="45062" name="Text Box 4"/>
          <p:cNvSpPr txBox="1">
            <a:spLocks noChangeArrowheads="1"/>
          </p:cNvSpPr>
          <p:nvPr/>
        </p:nvSpPr>
        <p:spPr bwMode="auto">
          <a:xfrm>
            <a:off x="2423745" y="5462587"/>
            <a:ext cx="1295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Input Stack</a:t>
            </a:r>
            <a:endParaRPr lang="en-US" altLang="en-US">
              <a:solidFill>
                <a:prstClr val="black"/>
              </a:solidFill>
            </a:endParaRPr>
          </a:p>
        </p:txBody>
      </p:sp>
      <p:sp>
        <p:nvSpPr>
          <p:cNvPr id="45063" name="Line 5"/>
          <p:cNvSpPr>
            <a:spLocks noChangeShapeType="1"/>
          </p:cNvSpPr>
          <p:nvPr/>
        </p:nvSpPr>
        <p:spPr bwMode="auto">
          <a:xfrm flipH="1" flipV="1">
            <a:off x="6081345" y="4405311"/>
            <a:ext cx="0" cy="609600"/>
          </a:xfrm>
          <a:prstGeom prst="line">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US" sz="2400">
              <a:solidFill>
                <a:prstClr val="black"/>
              </a:solidFill>
              <a:latin typeface="Arial" panose="020B0604020202020204" pitchFamily="34" charset="0"/>
            </a:endParaRPr>
          </a:p>
        </p:txBody>
      </p:sp>
      <p:sp>
        <p:nvSpPr>
          <p:cNvPr id="26630" name="Text Box 6"/>
          <p:cNvSpPr txBox="1">
            <a:spLocks noChangeArrowheads="1"/>
          </p:cNvSpPr>
          <p:nvPr/>
        </p:nvSpPr>
        <p:spPr bwMode="auto">
          <a:xfrm>
            <a:off x="4633545" y="4999036"/>
            <a:ext cx="2895600" cy="1306512"/>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fontAlgn="base" hangingPunct="0">
              <a:lnSpc>
                <a:spcPct val="85000"/>
              </a:lnSpc>
              <a:spcBef>
                <a:spcPct val="0"/>
              </a:spcBef>
              <a:spcAft>
                <a:spcPct val="0"/>
              </a:spcAft>
              <a:defRPr/>
            </a:pPr>
            <a:r>
              <a:rPr lang="en-US" b="1" dirty="0">
                <a:solidFill>
                  <a:prstClr val="black"/>
                </a:solidFill>
                <a:latin typeface="Courier New" pitchFamily="49" charset="0"/>
              </a:rPr>
              <a:t>  set orion.staff;</a:t>
            </a:r>
          </a:p>
          <a:p>
            <a:pPr eaLnBrk="0" fontAlgn="base" hangingPunct="0">
              <a:lnSpc>
                <a:spcPct val="85000"/>
              </a:lnSpc>
              <a:spcBef>
                <a:spcPct val="0"/>
              </a:spcBef>
              <a:spcAft>
                <a:spcPct val="0"/>
              </a:spcAft>
              <a:defRPr/>
            </a:pPr>
            <a:r>
              <a:rPr lang="en-US" b="1" dirty="0">
                <a:solidFill>
                  <a:prstClr val="black"/>
                </a:solidFill>
                <a:latin typeface="Courier New" pitchFamily="49" charset="0"/>
              </a:rPr>
              <a:t>  bonus=salary*.1;</a:t>
            </a:r>
          </a:p>
          <a:p>
            <a:pPr eaLnBrk="0" fontAlgn="base" hangingPunct="0">
              <a:lnSpc>
                <a:spcPct val="85000"/>
              </a:lnSpc>
              <a:spcBef>
                <a:spcPct val="0"/>
              </a:spcBef>
              <a:spcAft>
                <a:spcPct val="0"/>
              </a:spcAft>
              <a:defRPr/>
            </a:pPr>
            <a:r>
              <a:rPr lang="en-US" b="1" dirty="0">
                <a:solidFill>
                  <a:prstClr val="black"/>
                </a:solidFill>
                <a:latin typeface="Courier New" pitchFamily="49" charset="0"/>
              </a:rPr>
              <a:t>run;</a:t>
            </a:r>
          </a:p>
          <a:p>
            <a:pPr eaLnBrk="0" fontAlgn="base" hangingPunct="0">
              <a:lnSpc>
                <a:spcPct val="85000"/>
              </a:lnSpc>
              <a:spcBef>
                <a:spcPct val="0"/>
              </a:spcBef>
              <a:spcAft>
                <a:spcPct val="0"/>
              </a:spcAft>
              <a:defRPr/>
            </a:pPr>
            <a:r>
              <a:rPr lang="en-US" b="1" dirty="0">
                <a:solidFill>
                  <a:prstClr val="black"/>
                </a:solidFill>
                <a:latin typeface="Courier New" pitchFamily="49" charset="0"/>
              </a:rPr>
              <a:t>proc print;</a:t>
            </a:r>
          </a:p>
          <a:p>
            <a:pPr eaLnBrk="0" fontAlgn="base" hangingPunct="0">
              <a:lnSpc>
                <a:spcPct val="85000"/>
              </a:lnSpc>
              <a:spcBef>
                <a:spcPct val="0"/>
              </a:spcBef>
              <a:spcAft>
                <a:spcPct val="0"/>
              </a:spcAft>
              <a:defRPr/>
            </a:pPr>
            <a:r>
              <a:rPr lang="en-US" b="1" dirty="0">
                <a:solidFill>
                  <a:prstClr val="black"/>
                </a:solidFill>
                <a:latin typeface="Courier New" pitchFamily="49" charset="0"/>
              </a:rPr>
              <a:t>run;</a:t>
            </a:r>
          </a:p>
        </p:txBody>
      </p:sp>
      <p:sp>
        <p:nvSpPr>
          <p:cNvPr id="26632" name="Rectangle 8"/>
          <p:cNvSpPr>
            <a:spLocks noChangeArrowheads="1"/>
          </p:cNvSpPr>
          <p:nvPr/>
        </p:nvSpPr>
        <p:spPr bwMode="auto">
          <a:xfrm>
            <a:off x="4633545" y="3413123"/>
            <a:ext cx="2895600" cy="914400"/>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wrap="none" lIns="50800" tIns="50800" rIns="50800" bIns="50800"/>
          <a:lstStyle/>
          <a:p>
            <a:pPr eaLnBrk="0" fontAlgn="base" hangingPunct="0">
              <a:lnSpc>
                <a:spcPct val="85000"/>
              </a:lnSpc>
              <a:spcBef>
                <a:spcPct val="0"/>
              </a:spcBef>
              <a:spcAft>
                <a:spcPct val="0"/>
              </a:spcAft>
              <a:defRPr/>
            </a:pPr>
            <a:r>
              <a:rPr lang="en-US" b="1" dirty="0">
                <a:solidFill>
                  <a:prstClr val="black"/>
                </a:solidFill>
                <a:latin typeface="Courier New" pitchFamily="49" charset="0"/>
              </a:rPr>
              <a:t>data </a:t>
            </a:r>
          </a:p>
          <a:p>
            <a:pPr eaLnBrk="0" fontAlgn="base" hangingPunct="0">
              <a:lnSpc>
                <a:spcPct val="85000"/>
              </a:lnSpc>
              <a:spcBef>
                <a:spcPct val="0"/>
              </a:spcBef>
              <a:spcAft>
                <a:spcPct val="0"/>
              </a:spcAft>
              <a:defRPr/>
            </a:pPr>
            <a:r>
              <a:rPr lang="en-US" b="1" dirty="0">
                <a:solidFill>
                  <a:prstClr val="black"/>
                </a:solidFill>
                <a:latin typeface="Courier New" pitchFamily="49" charset="0"/>
              </a:rPr>
              <a:t>bonus</a:t>
            </a:r>
          </a:p>
          <a:p>
            <a:pPr eaLnBrk="0" fontAlgn="base" hangingPunct="0">
              <a:lnSpc>
                <a:spcPct val="85000"/>
              </a:lnSpc>
              <a:spcBef>
                <a:spcPct val="0"/>
              </a:spcBef>
              <a:spcAft>
                <a:spcPct val="0"/>
              </a:spcAft>
              <a:defRPr/>
            </a:pPr>
            <a:r>
              <a:rPr lang="en-US" b="1" dirty="0">
                <a:solidFill>
                  <a:prstClr val="black"/>
                </a:solidFill>
                <a:latin typeface="Courier New" pitchFamily="49" charset="0"/>
              </a:rPr>
              <a:t>;</a:t>
            </a:r>
          </a:p>
          <a:p>
            <a:pPr eaLnBrk="0" fontAlgn="base" hangingPunct="0">
              <a:lnSpc>
                <a:spcPct val="85000"/>
              </a:lnSpc>
              <a:spcBef>
                <a:spcPct val="0"/>
              </a:spcBef>
              <a:spcAft>
                <a:spcPct val="0"/>
              </a:spcAft>
              <a:defRPr/>
            </a:pPr>
            <a:endParaRPr lang="en-US" dirty="0">
              <a:solidFill>
                <a:prstClr val="black"/>
              </a:solidFill>
              <a:latin typeface="Courier New" pitchFamily="49" charset="0"/>
            </a:endParaRPr>
          </a:p>
        </p:txBody>
      </p:sp>
      <p:sp>
        <p:nvSpPr>
          <p:cNvPr id="45067" name="Text Box 9"/>
          <p:cNvSpPr txBox="1">
            <a:spLocks noChangeArrowheads="1"/>
          </p:cNvSpPr>
          <p:nvPr/>
        </p:nvSpPr>
        <p:spPr bwMode="auto">
          <a:xfrm>
            <a:off x="2804745" y="4252911"/>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Tree>
    <p:extLst>
      <p:ext uri="{BB962C8B-B14F-4D97-AF65-F5344CB8AC3E}">
        <p14:creationId xmlns:p14="http://schemas.microsoft.com/office/powerpoint/2010/main" val="25827522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420325" y="-14113"/>
            <a:ext cx="3405326" cy="737724"/>
          </a:xfrm>
        </p:spPr>
        <p:txBody>
          <a:bodyPr/>
          <a:lstStyle/>
          <a:p>
            <a:pPr eaLnBrk="1" hangingPunct="1"/>
            <a:r>
              <a:rPr lang="en-US" altLang="en-US" b="1" dirty="0">
                <a:latin typeface="+mn-lt"/>
              </a:rPr>
              <a:t>Program Flow</a:t>
            </a:r>
          </a:p>
        </p:txBody>
      </p:sp>
      <p:sp>
        <p:nvSpPr>
          <p:cNvPr id="13"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A80E492-C435-4345-881F-1DF7D0C74662}" type="slidenum">
              <a:rPr lang="en-US" altLang="en-US" sz="1400">
                <a:solidFill>
                  <a:prstClr val="black"/>
                </a:solidFill>
              </a:rPr>
              <a:pPr/>
              <a:t>6</a:t>
            </a:fld>
            <a:endParaRPr lang="en-US" altLang="en-US" sz="1400">
              <a:solidFill>
                <a:prstClr val="black"/>
              </a:solidFill>
              <a:latin typeface="Times New Roman" panose="02020603050405020304" pitchFamily="18" charset="0"/>
            </a:endParaRPr>
          </a:p>
        </p:txBody>
      </p:sp>
      <p:sp>
        <p:nvSpPr>
          <p:cNvPr id="46084" name="Text Box 3"/>
          <p:cNvSpPr txBox="1">
            <a:spLocks noChangeArrowheads="1"/>
          </p:cNvSpPr>
          <p:nvPr/>
        </p:nvSpPr>
        <p:spPr bwMode="auto">
          <a:xfrm>
            <a:off x="1981200" y="2633758"/>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Compiler</a:t>
            </a:r>
          </a:p>
        </p:txBody>
      </p:sp>
      <p:sp>
        <p:nvSpPr>
          <p:cNvPr id="46085" name="Text Box 4"/>
          <p:cNvSpPr txBox="1">
            <a:spLocks noChangeArrowheads="1"/>
          </p:cNvSpPr>
          <p:nvPr/>
        </p:nvSpPr>
        <p:spPr bwMode="auto">
          <a:xfrm>
            <a:off x="1981200" y="3624359"/>
            <a:ext cx="2057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a:solidFill>
                  <a:prstClr val="black"/>
                </a:solidFill>
              </a:rPr>
              <a:t>Word Scanner</a:t>
            </a:r>
          </a:p>
        </p:txBody>
      </p:sp>
      <p:sp>
        <p:nvSpPr>
          <p:cNvPr id="46086" name="Text Box 5"/>
          <p:cNvSpPr txBox="1">
            <a:spLocks noChangeArrowheads="1"/>
          </p:cNvSpPr>
          <p:nvPr/>
        </p:nvSpPr>
        <p:spPr bwMode="auto">
          <a:xfrm>
            <a:off x="1981200" y="5148358"/>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50000"/>
              </a:spcBef>
              <a:spcAft>
                <a:spcPct val="0"/>
              </a:spcAft>
            </a:pPr>
            <a:r>
              <a:rPr lang="en-US" altLang="en-US" b="1" dirty="0">
                <a:solidFill>
                  <a:prstClr val="black"/>
                </a:solidFill>
              </a:rPr>
              <a:t>Input Stack</a:t>
            </a:r>
          </a:p>
        </p:txBody>
      </p:sp>
      <p:sp>
        <p:nvSpPr>
          <p:cNvPr id="46087" name="Line 6"/>
          <p:cNvSpPr>
            <a:spLocks noChangeShapeType="1"/>
          </p:cNvSpPr>
          <p:nvPr/>
        </p:nvSpPr>
        <p:spPr bwMode="auto">
          <a:xfrm flipV="1">
            <a:off x="6324600" y="2514600"/>
            <a:ext cx="0" cy="457200"/>
          </a:xfrm>
          <a:prstGeom prst="line">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US" sz="2400">
              <a:solidFill>
                <a:prstClr val="black"/>
              </a:solidFill>
              <a:latin typeface="Arial" panose="020B0604020202020204" pitchFamily="34" charset="0"/>
            </a:endParaRPr>
          </a:p>
        </p:txBody>
      </p:sp>
      <p:sp>
        <p:nvSpPr>
          <p:cNvPr id="46088" name="Line 7"/>
          <p:cNvSpPr>
            <a:spLocks noChangeShapeType="1"/>
          </p:cNvSpPr>
          <p:nvPr/>
        </p:nvSpPr>
        <p:spPr bwMode="auto">
          <a:xfrm flipV="1">
            <a:off x="6324600" y="4191000"/>
            <a:ext cx="0" cy="304800"/>
          </a:xfrm>
          <a:prstGeom prst="line">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en-US" sz="2400">
              <a:solidFill>
                <a:prstClr val="black"/>
              </a:solidFill>
              <a:latin typeface="Arial" panose="020B0604020202020204" pitchFamily="34" charset="0"/>
            </a:endParaRPr>
          </a:p>
        </p:txBody>
      </p:sp>
      <p:sp>
        <p:nvSpPr>
          <p:cNvPr id="28680" name="Text Box 8"/>
          <p:cNvSpPr txBox="1">
            <a:spLocks noChangeArrowheads="1"/>
          </p:cNvSpPr>
          <p:nvPr/>
        </p:nvSpPr>
        <p:spPr bwMode="auto">
          <a:xfrm>
            <a:off x="4572000" y="2633759"/>
            <a:ext cx="4038600" cy="338041"/>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fontAlgn="base" hangingPunct="0">
              <a:lnSpc>
                <a:spcPct val="85000"/>
              </a:lnSpc>
              <a:spcBef>
                <a:spcPct val="0"/>
              </a:spcBef>
              <a:spcAft>
                <a:spcPct val="0"/>
              </a:spcAft>
              <a:defRPr/>
            </a:pPr>
            <a:r>
              <a:rPr lang="en-US" b="1" dirty="0">
                <a:solidFill>
                  <a:prstClr val="black"/>
                </a:solidFill>
                <a:latin typeface="Courier New" pitchFamily="49" charset="0"/>
              </a:rPr>
              <a:t>data bonus;</a:t>
            </a:r>
          </a:p>
        </p:txBody>
      </p:sp>
      <p:sp>
        <p:nvSpPr>
          <p:cNvPr id="46090" name="Text Box 9"/>
          <p:cNvSpPr txBox="1">
            <a:spLocks noChangeArrowheads="1"/>
          </p:cNvSpPr>
          <p:nvPr/>
        </p:nvSpPr>
        <p:spPr bwMode="auto">
          <a:xfrm>
            <a:off x="2971800" y="44196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endParaRPr lang="en-US" altLang="en-US">
              <a:solidFill>
                <a:prstClr val="black"/>
              </a:solidFill>
              <a:latin typeface="Courier New" panose="02070309020205020404" pitchFamily="49" charset="0"/>
            </a:endParaRPr>
          </a:p>
        </p:txBody>
      </p:sp>
      <p:sp>
        <p:nvSpPr>
          <p:cNvPr id="28682" name="Text Box 10"/>
          <p:cNvSpPr txBox="1">
            <a:spLocks noChangeArrowheads="1"/>
          </p:cNvSpPr>
          <p:nvPr/>
        </p:nvSpPr>
        <p:spPr bwMode="auto">
          <a:xfrm>
            <a:off x="4572000" y="3395759"/>
            <a:ext cx="4038600" cy="1306513"/>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fontAlgn="base" hangingPunct="0">
              <a:lnSpc>
                <a:spcPct val="85000"/>
              </a:lnSpc>
              <a:spcBef>
                <a:spcPct val="0"/>
              </a:spcBef>
              <a:spcAft>
                <a:spcPct val="0"/>
              </a:spcAft>
              <a:defRPr/>
            </a:pPr>
            <a:r>
              <a:rPr lang="en-US" b="1" dirty="0">
                <a:solidFill>
                  <a:prstClr val="black"/>
                </a:solidFill>
                <a:latin typeface="Courier New" pitchFamily="49" charset="0"/>
              </a:rPr>
              <a:t>set</a:t>
            </a:r>
          </a:p>
          <a:p>
            <a:pPr eaLnBrk="0" fontAlgn="base" hangingPunct="0">
              <a:lnSpc>
                <a:spcPct val="85000"/>
              </a:lnSpc>
              <a:spcBef>
                <a:spcPct val="0"/>
              </a:spcBef>
              <a:spcAft>
                <a:spcPct val="0"/>
              </a:spcAft>
              <a:defRPr/>
            </a:pPr>
            <a:r>
              <a:rPr lang="en-US" b="1" dirty="0">
                <a:solidFill>
                  <a:prstClr val="black"/>
                </a:solidFill>
                <a:latin typeface="Courier New" pitchFamily="49" charset="0"/>
              </a:rPr>
              <a:t>orion</a:t>
            </a:r>
          </a:p>
          <a:p>
            <a:pPr eaLnBrk="0" fontAlgn="base" hangingPunct="0">
              <a:lnSpc>
                <a:spcPct val="85000"/>
              </a:lnSpc>
              <a:spcBef>
                <a:spcPct val="0"/>
              </a:spcBef>
              <a:spcAft>
                <a:spcPct val="0"/>
              </a:spcAft>
              <a:defRPr/>
            </a:pPr>
            <a:r>
              <a:rPr lang="en-US" b="1" dirty="0">
                <a:solidFill>
                  <a:prstClr val="black"/>
                </a:solidFill>
                <a:latin typeface="Courier New" pitchFamily="49" charset="0"/>
              </a:rPr>
              <a:t>.</a:t>
            </a:r>
          </a:p>
          <a:p>
            <a:pPr eaLnBrk="0" fontAlgn="base" hangingPunct="0">
              <a:lnSpc>
                <a:spcPct val="85000"/>
              </a:lnSpc>
              <a:spcBef>
                <a:spcPct val="0"/>
              </a:spcBef>
              <a:spcAft>
                <a:spcPct val="0"/>
              </a:spcAft>
              <a:defRPr/>
            </a:pPr>
            <a:r>
              <a:rPr lang="en-US" b="1" dirty="0">
                <a:solidFill>
                  <a:prstClr val="black"/>
                </a:solidFill>
                <a:latin typeface="Courier New" pitchFamily="49" charset="0"/>
              </a:rPr>
              <a:t>staff</a:t>
            </a:r>
          </a:p>
          <a:p>
            <a:pPr eaLnBrk="0" fontAlgn="base" hangingPunct="0">
              <a:lnSpc>
                <a:spcPct val="85000"/>
              </a:lnSpc>
              <a:spcBef>
                <a:spcPct val="0"/>
              </a:spcBef>
              <a:spcAft>
                <a:spcPct val="0"/>
              </a:spcAft>
              <a:defRPr/>
            </a:pPr>
            <a:r>
              <a:rPr lang="en-US" b="1" dirty="0">
                <a:solidFill>
                  <a:prstClr val="black"/>
                </a:solidFill>
                <a:latin typeface="Courier New" pitchFamily="49" charset="0"/>
              </a:rPr>
              <a:t>;</a:t>
            </a:r>
          </a:p>
        </p:txBody>
      </p:sp>
      <p:sp>
        <p:nvSpPr>
          <p:cNvPr id="28684" name="Text Box 12"/>
          <p:cNvSpPr txBox="1">
            <a:spLocks noChangeArrowheads="1"/>
          </p:cNvSpPr>
          <p:nvPr/>
        </p:nvSpPr>
        <p:spPr bwMode="auto">
          <a:xfrm>
            <a:off x="4572000" y="5072158"/>
            <a:ext cx="4038600" cy="1150938"/>
          </a:xfrm>
          <a:prstGeom prst="rect">
            <a:avLst/>
          </a:prstGeom>
          <a:solidFill>
            <a:srgbClr val="FFFFFF"/>
          </a:solidFill>
          <a:ln w="38100">
            <a:solidFill>
              <a:schemeClr val="tx2"/>
            </a:solidFill>
            <a:miter lim="800000"/>
            <a:headEnd type="none" w="sm" len="sm"/>
            <a:tailEnd type="none" w="sm" len="sm"/>
          </a:ln>
          <a:effectLst>
            <a:outerShdw dist="107763" dir="2700000" algn="ctr" rotWithShape="0">
              <a:schemeClr val="bg2"/>
            </a:outerShdw>
          </a:effectLst>
        </p:spPr>
        <p:txBody>
          <a:bodyPr lIns="50800" tIns="50800" rIns="50800" bIns="50800">
            <a:spAutoFit/>
          </a:bodyPr>
          <a:lstStyle/>
          <a:p>
            <a:pPr eaLnBrk="0" fontAlgn="base" hangingPunct="0">
              <a:lnSpc>
                <a:spcPct val="85000"/>
              </a:lnSpc>
              <a:spcBef>
                <a:spcPct val="0"/>
              </a:spcBef>
              <a:spcAft>
                <a:spcPct val="0"/>
              </a:spcAft>
              <a:defRPr/>
            </a:pPr>
            <a:r>
              <a:rPr lang="en-US" sz="2400" b="1" dirty="0">
                <a:solidFill>
                  <a:prstClr val="black"/>
                </a:solidFill>
                <a:latin typeface="Courier New" pitchFamily="49" charset="0"/>
              </a:rPr>
              <a:t>  </a:t>
            </a:r>
            <a:r>
              <a:rPr lang="en-US" b="1" dirty="0">
                <a:solidFill>
                  <a:prstClr val="black"/>
                </a:solidFill>
                <a:latin typeface="Courier New" pitchFamily="49" charset="0"/>
              </a:rPr>
              <a:t>bonus=salary*.1;</a:t>
            </a:r>
          </a:p>
          <a:p>
            <a:pPr eaLnBrk="0" fontAlgn="base" hangingPunct="0">
              <a:lnSpc>
                <a:spcPct val="85000"/>
              </a:lnSpc>
              <a:spcBef>
                <a:spcPct val="0"/>
              </a:spcBef>
              <a:spcAft>
                <a:spcPct val="0"/>
              </a:spcAft>
              <a:defRPr/>
            </a:pPr>
            <a:r>
              <a:rPr lang="en-US" b="1" dirty="0">
                <a:solidFill>
                  <a:prstClr val="black"/>
                </a:solidFill>
                <a:latin typeface="Courier New" pitchFamily="49" charset="0"/>
              </a:rPr>
              <a:t>run;</a:t>
            </a:r>
          </a:p>
          <a:p>
            <a:pPr eaLnBrk="0" fontAlgn="base" hangingPunct="0">
              <a:lnSpc>
                <a:spcPct val="85000"/>
              </a:lnSpc>
              <a:spcBef>
                <a:spcPct val="0"/>
              </a:spcBef>
              <a:spcAft>
                <a:spcPct val="0"/>
              </a:spcAft>
              <a:defRPr/>
            </a:pPr>
            <a:r>
              <a:rPr lang="en-US" b="1" dirty="0">
                <a:solidFill>
                  <a:prstClr val="black"/>
                </a:solidFill>
                <a:latin typeface="Courier New" pitchFamily="49" charset="0"/>
              </a:rPr>
              <a:t>proc print;</a:t>
            </a:r>
          </a:p>
          <a:p>
            <a:pPr eaLnBrk="0" fontAlgn="base" hangingPunct="0">
              <a:lnSpc>
                <a:spcPct val="85000"/>
              </a:lnSpc>
              <a:spcBef>
                <a:spcPct val="0"/>
              </a:spcBef>
              <a:spcAft>
                <a:spcPct val="0"/>
              </a:spcAft>
              <a:defRPr/>
            </a:pPr>
            <a:r>
              <a:rPr lang="en-US" b="1" dirty="0">
                <a:solidFill>
                  <a:prstClr val="black"/>
                </a:solidFill>
                <a:latin typeface="Courier New" pitchFamily="49" charset="0"/>
              </a:rPr>
              <a:t>run;</a:t>
            </a:r>
          </a:p>
        </p:txBody>
      </p:sp>
      <p:sp>
        <p:nvSpPr>
          <p:cNvPr id="46093" name="Text Box 13"/>
          <p:cNvSpPr txBox="1">
            <a:spLocks noChangeArrowheads="1"/>
          </p:cNvSpPr>
          <p:nvPr/>
        </p:nvSpPr>
        <p:spPr bwMode="auto">
          <a:xfrm>
            <a:off x="2114551" y="1019176"/>
            <a:ext cx="80168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0" fontAlgn="base" hangingPunct="0">
              <a:spcBef>
                <a:spcPct val="0"/>
              </a:spcBef>
              <a:spcAft>
                <a:spcPct val="0"/>
              </a:spcAft>
            </a:pPr>
            <a:r>
              <a:rPr lang="en-US" altLang="en-US">
                <a:solidFill>
                  <a:prstClr val="black"/>
                </a:solidFill>
              </a:rPr>
              <a:t>The word scanner</a:t>
            </a:r>
            <a:r>
              <a:rPr lang="en-US" altLang="en-US" i="1">
                <a:solidFill>
                  <a:prstClr val="black"/>
                </a:solidFill>
              </a:rPr>
              <a:t> </a:t>
            </a:r>
            <a:r>
              <a:rPr lang="en-US" altLang="en-US">
                <a:solidFill>
                  <a:prstClr val="black"/>
                </a:solidFill>
              </a:rPr>
              <a:t>passes the tokens, one at a time, </a:t>
            </a:r>
            <a:br>
              <a:rPr lang="en-US" altLang="en-US">
                <a:solidFill>
                  <a:prstClr val="black"/>
                </a:solidFill>
              </a:rPr>
            </a:br>
            <a:r>
              <a:rPr lang="en-US" altLang="en-US">
                <a:solidFill>
                  <a:prstClr val="black"/>
                </a:solidFill>
              </a:rPr>
              <a:t>to the appropriate </a:t>
            </a:r>
            <a:r>
              <a:rPr lang="en-US" altLang="en-US" i="1">
                <a:solidFill>
                  <a:prstClr val="black"/>
                </a:solidFill>
              </a:rPr>
              <a:t>compiler</a:t>
            </a:r>
            <a:r>
              <a:rPr lang="en-US" altLang="en-US">
                <a:solidFill>
                  <a:prstClr val="black"/>
                </a:solidFill>
              </a:rPr>
              <a:t>, as the compiler demands.</a:t>
            </a:r>
          </a:p>
        </p:txBody>
      </p:sp>
    </p:spTree>
    <p:extLst>
      <p:ext uri="{BB962C8B-B14F-4D97-AF65-F5344CB8AC3E}">
        <p14:creationId xmlns:p14="http://schemas.microsoft.com/office/powerpoint/2010/main" val="173484968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015154" y="8792"/>
            <a:ext cx="3053862" cy="672365"/>
          </a:xfrm>
        </p:spPr>
        <p:txBody>
          <a:bodyPr/>
          <a:lstStyle/>
          <a:p>
            <a:pPr eaLnBrk="1" hangingPunct="1"/>
            <a:r>
              <a:rPr lang="en-US" altLang="en-US" dirty="0"/>
              <a:t>Program Flow</a:t>
            </a:r>
          </a:p>
        </p:txBody>
      </p:sp>
      <p:sp>
        <p:nvSpPr>
          <p:cNvPr id="47107" name="Rectangle 3"/>
          <p:cNvSpPr>
            <a:spLocks noGrp="1" noChangeArrowheads="1"/>
          </p:cNvSpPr>
          <p:nvPr>
            <p:ph idx="1"/>
          </p:nvPr>
        </p:nvSpPr>
        <p:spPr>
          <a:xfrm>
            <a:off x="614597" y="1253515"/>
            <a:ext cx="11107711" cy="4267200"/>
          </a:xfrm>
        </p:spPr>
        <p:txBody>
          <a:bodyPr>
            <a:noAutofit/>
          </a:bodyPr>
          <a:lstStyle/>
          <a:p>
            <a:pPr marL="0" indent="0">
              <a:buNone/>
            </a:pPr>
            <a:r>
              <a:rPr lang="en-US" altLang="en-US" sz="2800" dirty="0"/>
              <a:t>The compiler:</a:t>
            </a:r>
          </a:p>
          <a:p>
            <a:pPr marL="342900" lvl="1" indent="0" eaLnBrk="1" hangingPunct="1">
              <a:lnSpc>
                <a:spcPct val="90000"/>
              </a:lnSpc>
              <a:buNone/>
            </a:pPr>
            <a:r>
              <a:rPr lang="en-US" altLang="en-US" sz="2800" dirty="0"/>
              <a:t>Requests tokens until it receives a semicolon</a:t>
            </a:r>
          </a:p>
          <a:p>
            <a:pPr marL="342900" lvl="1" indent="0" eaLnBrk="1" hangingPunct="1">
              <a:lnSpc>
                <a:spcPct val="90000"/>
              </a:lnSpc>
              <a:buNone/>
            </a:pPr>
            <a:r>
              <a:rPr lang="en-US" altLang="en-US" sz="2800" dirty="0"/>
              <a:t>Performs a syntax check on the statement</a:t>
            </a:r>
          </a:p>
          <a:p>
            <a:pPr marL="342900" lvl="1" indent="0" eaLnBrk="1" hangingPunct="1">
              <a:lnSpc>
                <a:spcPct val="90000"/>
              </a:lnSpc>
              <a:buNone/>
            </a:pPr>
            <a:r>
              <a:rPr lang="en-US" altLang="en-US" sz="2800" dirty="0"/>
              <a:t>Repeats this process for each statement</a:t>
            </a:r>
          </a:p>
          <a:p>
            <a:pPr marL="342900" lvl="1" indent="0" eaLnBrk="1" hangingPunct="1">
              <a:lnSpc>
                <a:spcPct val="90000"/>
              </a:lnSpc>
              <a:buNone/>
            </a:pPr>
            <a:endParaRPr lang="en-US" altLang="en-US" sz="2800" dirty="0"/>
          </a:p>
          <a:p>
            <a:pPr marL="0" indent="0">
              <a:buNone/>
            </a:pPr>
            <a:r>
              <a:rPr lang="en-US" altLang="en-US" sz="2800" dirty="0"/>
              <a:t>SAS:</a:t>
            </a:r>
          </a:p>
          <a:p>
            <a:pPr marL="342900" lvl="1" indent="0" eaLnBrk="1" hangingPunct="1">
              <a:lnSpc>
                <a:spcPct val="90000"/>
              </a:lnSpc>
              <a:buNone/>
            </a:pPr>
            <a:r>
              <a:rPr lang="en-US" altLang="en-US" sz="2800" dirty="0"/>
              <a:t>Suspends compilation when a step boundary </a:t>
            </a:r>
            <a:br>
              <a:rPr lang="en-US" altLang="en-US" sz="2800" dirty="0"/>
            </a:br>
            <a:r>
              <a:rPr lang="en-US" altLang="en-US" sz="2800" dirty="0"/>
              <a:t>is encountered</a:t>
            </a:r>
          </a:p>
          <a:p>
            <a:pPr marL="342900" lvl="1" indent="0" eaLnBrk="1" hangingPunct="1">
              <a:lnSpc>
                <a:spcPct val="90000"/>
              </a:lnSpc>
              <a:buNone/>
            </a:pPr>
            <a:r>
              <a:rPr lang="en-US" altLang="en-US" sz="2800" dirty="0"/>
              <a:t>Executes the compiled code if there are no </a:t>
            </a:r>
            <a:br>
              <a:rPr lang="en-US" altLang="en-US" sz="2800" dirty="0"/>
            </a:br>
            <a:r>
              <a:rPr lang="en-US" altLang="en-US" sz="2800" dirty="0"/>
              <a:t>compilation errors</a:t>
            </a:r>
          </a:p>
          <a:p>
            <a:pPr marL="342900" lvl="1" indent="0" eaLnBrk="1" hangingPunct="1">
              <a:lnSpc>
                <a:spcPct val="90000"/>
              </a:lnSpc>
              <a:buNone/>
            </a:pPr>
            <a:r>
              <a:rPr lang="en-US" altLang="en-US" sz="2800" dirty="0"/>
              <a:t>Repeats this process for each step</a:t>
            </a:r>
          </a:p>
          <a:p>
            <a:pPr marL="0" indent="0">
              <a:buNone/>
            </a:pPr>
            <a:endParaRPr lang="en-US" altLang="en-US" sz="2800" dirty="0"/>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498B652-6D1C-43BD-B05E-629D1547B3F7}" type="slidenum">
              <a:rPr lang="en-US" altLang="en-US" sz="1400">
                <a:solidFill>
                  <a:prstClr val="black"/>
                </a:solidFill>
              </a:rPr>
              <a:pPr/>
              <a:t>7</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70921733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416669" y="0"/>
            <a:ext cx="3021623" cy="698742"/>
          </a:xfrm>
        </p:spPr>
        <p:txBody>
          <a:bodyPr/>
          <a:lstStyle/>
          <a:p>
            <a:pPr eaLnBrk="1" hangingPunct="1"/>
            <a:r>
              <a:rPr lang="en-US" altLang="en-US" b="1" dirty="0">
                <a:latin typeface="+mn-lt"/>
              </a:rPr>
              <a:t>Tokenization</a:t>
            </a:r>
          </a:p>
        </p:txBody>
      </p:sp>
      <p:sp>
        <p:nvSpPr>
          <p:cNvPr id="48131" name="Rectangle 3"/>
          <p:cNvSpPr>
            <a:spLocks noGrp="1" noChangeArrowheads="1"/>
          </p:cNvSpPr>
          <p:nvPr>
            <p:ph idx="1"/>
          </p:nvPr>
        </p:nvSpPr>
        <p:spPr>
          <a:xfrm>
            <a:off x="1870930" y="1889921"/>
            <a:ext cx="7848600" cy="4267200"/>
          </a:xfrm>
        </p:spPr>
        <p:txBody>
          <a:bodyPr>
            <a:normAutofit/>
          </a:bodyPr>
          <a:lstStyle/>
          <a:p>
            <a:pPr marL="0" indent="0">
              <a:buNone/>
            </a:pPr>
            <a:r>
              <a:rPr lang="en-US" altLang="en-US" sz="3200" dirty="0"/>
              <a:t>The word scanner recognizes four classes of tokens:</a:t>
            </a:r>
          </a:p>
          <a:p>
            <a:pPr marL="342900" lvl="1" indent="0" eaLnBrk="1" hangingPunct="1">
              <a:buNone/>
            </a:pPr>
            <a:r>
              <a:rPr lang="en-US" altLang="en-US" sz="3200" dirty="0"/>
              <a:t>Name tokens</a:t>
            </a:r>
          </a:p>
          <a:p>
            <a:pPr marL="342900" lvl="1" indent="0" eaLnBrk="1" hangingPunct="1">
              <a:buNone/>
            </a:pPr>
            <a:r>
              <a:rPr lang="en-US" altLang="en-US" sz="3200" b="1" dirty="0"/>
              <a:t>Special tokens</a:t>
            </a:r>
          </a:p>
          <a:p>
            <a:pPr marL="342900" lvl="1" indent="0" eaLnBrk="1" hangingPunct="1">
              <a:buNone/>
            </a:pPr>
            <a:r>
              <a:rPr lang="en-US" altLang="en-US" sz="3200" dirty="0"/>
              <a:t>Literal tokens</a:t>
            </a:r>
          </a:p>
          <a:p>
            <a:pPr marL="342900" lvl="1" indent="0" eaLnBrk="1" hangingPunct="1">
              <a:buNone/>
            </a:pPr>
            <a:r>
              <a:rPr lang="en-US" altLang="en-US" sz="3200" dirty="0"/>
              <a:t>Number tokens</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D39CD0E-88AA-4C10-93A5-A7109E5AF64A}" type="slidenum">
              <a:rPr lang="en-US" altLang="en-US" sz="1400">
                <a:solidFill>
                  <a:prstClr val="black"/>
                </a:solidFill>
              </a:rPr>
              <a:pPr/>
              <a:t>8</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333386063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title"/>
          </p:nvPr>
        </p:nvSpPr>
        <p:spPr>
          <a:xfrm>
            <a:off x="4423703" y="9144"/>
            <a:ext cx="3505200" cy="821835"/>
          </a:xfrm>
        </p:spPr>
        <p:txBody>
          <a:bodyPr/>
          <a:lstStyle/>
          <a:p>
            <a:pPr eaLnBrk="1" hangingPunct="1"/>
            <a:r>
              <a:rPr lang="en-US" altLang="en-US" b="1" dirty="0">
                <a:latin typeface="+mn-lt"/>
              </a:rPr>
              <a:t>Name Tokens</a:t>
            </a:r>
          </a:p>
        </p:txBody>
      </p:sp>
      <p:sp>
        <p:nvSpPr>
          <p:cNvPr id="49155" name="Rectangle 4"/>
          <p:cNvSpPr>
            <a:spLocks noGrp="1" noChangeArrowheads="1"/>
          </p:cNvSpPr>
          <p:nvPr>
            <p:ph idx="1"/>
          </p:nvPr>
        </p:nvSpPr>
        <p:spPr>
          <a:xfrm>
            <a:off x="536331" y="1511181"/>
            <a:ext cx="11491546" cy="5109428"/>
          </a:xfrm>
        </p:spPr>
        <p:txBody>
          <a:bodyPr>
            <a:normAutofit/>
          </a:bodyPr>
          <a:lstStyle/>
          <a:p>
            <a:pPr marL="0" indent="0">
              <a:spcBef>
                <a:spcPct val="40000"/>
              </a:spcBef>
              <a:buNone/>
              <a:tabLst>
                <a:tab pos="1376363" algn="l"/>
              </a:tabLst>
            </a:pPr>
            <a:r>
              <a:rPr lang="en-US" altLang="en-US" sz="2800" b="1" i="1" dirty="0"/>
              <a:t>Name tokens</a:t>
            </a:r>
            <a:r>
              <a:rPr lang="en-US" altLang="en-US" sz="2800" b="1" dirty="0"/>
              <a:t> </a:t>
            </a:r>
            <a:r>
              <a:rPr lang="en-US" altLang="en-US" sz="2800" dirty="0"/>
              <a:t>contain one or more characters beginning with a letter or underscore and continuing with underscores, letters, or numerals.  </a:t>
            </a:r>
          </a:p>
          <a:p>
            <a:pPr marL="0" indent="0">
              <a:spcBef>
                <a:spcPct val="40000"/>
              </a:spcBef>
              <a:buNone/>
              <a:tabLst>
                <a:tab pos="1376363" algn="l"/>
              </a:tabLst>
            </a:pPr>
            <a:endParaRPr lang="en-US" altLang="en-US" sz="2800" dirty="0"/>
          </a:p>
          <a:p>
            <a:pPr marL="0" indent="0">
              <a:buNone/>
              <a:tabLst>
                <a:tab pos="1376363" algn="l"/>
              </a:tabLst>
            </a:pPr>
            <a:r>
              <a:rPr lang="en-US" altLang="en-US" sz="2800" dirty="0"/>
              <a:t>Examples:</a:t>
            </a:r>
            <a:r>
              <a:rPr lang="en-US" altLang="en-US" sz="2800" b="1" dirty="0"/>
              <a:t> </a:t>
            </a:r>
            <a:r>
              <a:rPr lang="en-US" altLang="en-US" sz="2800" dirty="0"/>
              <a:t>   </a:t>
            </a:r>
            <a:r>
              <a:rPr lang="en-US" altLang="en-US" sz="2800" dirty="0" err="1"/>
              <a:t>infile</a:t>
            </a:r>
            <a:endParaRPr lang="en-US" altLang="en-US" sz="2800" dirty="0"/>
          </a:p>
          <a:p>
            <a:pPr marL="0" indent="0">
              <a:buNone/>
              <a:tabLst>
                <a:tab pos="1376363" algn="l"/>
              </a:tabLst>
            </a:pPr>
            <a:r>
              <a:rPr lang="en-US" altLang="en-US" sz="2800" dirty="0"/>
              <a:t>	     _n_</a:t>
            </a:r>
          </a:p>
          <a:p>
            <a:pPr marL="0" indent="0">
              <a:buNone/>
              <a:tabLst>
                <a:tab pos="1376363" algn="l"/>
              </a:tabLst>
            </a:pPr>
            <a:r>
              <a:rPr lang="en-US" altLang="en-US" sz="2800" dirty="0"/>
              <a:t>	     item3</a:t>
            </a:r>
          </a:p>
          <a:p>
            <a:pPr marL="0" indent="0">
              <a:buNone/>
              <a:tabLst>
                <a:tab pos="1376363" algn="l"/>
              </a:tabLst>
            </a:pPr>
            <a:r>
              <a:rPr lang="en-US" altLang="en-US" sz="2800" dirty="0"/>
              <a:t>	     univariate</a:t>
            </a:r>
          </a:p>
          <a:p>
            <a:pPr marL="0" indent="0">
              <a:buNone/>
              <a:tabLst>
                <a:tab pos="1376363" algn="l"/>
              </a:tabLst>
            </a:pPr>
            <a:r>
              <a:rPr lang="en-US" altLang="en-US" sz="2800" dirty="0"/>
              <a:t>	     dollar10.2</a:t>
            </a:r>
          </a:p>
          <a:p>
            <a:pPr marL="0" indent="0">
              <a:spcBef>
                <a:spcPct val="40000"/>
              </a:spcBef>
              <a:buNone/>
              <a:tabLst>
                <a:tab pos="1376363" algn="l"/>
              </a:tabLst>
            </a:pPr>
            <a:r>
              <a:rPr lang="en-US" altLang="en-US" sz="2800" b="1" dirty="0"/>
              <a:t>	 	</a:t>
            </a:r>
            <a:r>
              <a:rPr lang="en-US" altLang="en-US" sz="2800" dirty="0"/>
              <a:t>			</a:t>
            </a:r>
          </a:p>
          <a:p>
            <a:pPr marL="0" indent="0">
              <a:spcBef>
                <a:spcPct val="40000"/>
              </a:spcBef>
              <a:buNone/>
              <a:tabLst>
                <a:tab pos="1376363" algn="l"/>
              </a:tabLst>
            </a:pPr>
            <a:r>
              <a:rPr lang="en-US" altLang="en-US" sz="2800" dirty="0">
                <a:sym typeface="Wingdings" panose="05000000000000000000" pitchFamily="2" charset="2"/>
              </a:rPr>
              <a:t>Format</a:t>
            </a:r>
            <a:r>
              <a:rPr lang="en-US" altLang="en-US" sz="2800" dirty="0"/>
              <a:t> and </a:t>
            </a:r>
            <a:r>
              <a:rPr lang="en-US" altLang="en-US" sz="2800" dirty="0" err="1"/>
              <a:t>informat</a:t>
            </a:r>
            <a:r>
              <a:rPr lang="en-US" altLang="en-US" sz="2800" dirty="0"/>
              <a:t> names contain a period.</a:t>
            </a:r>
          </a:p>
          <a:p>
            <a:pPr marL="0" indent="0">
              <a:spcBef>
                <a:spcPct val="40000"/>
              </a:spcBef>
              <a:buNone/>
              <a:tabLst>
                <a:tab pos="1376363" algn="l"/>
              </a:tabLst>
            </a:pPr>
            <a:endParaRPr lang="en-US" altLang="en-US" sz="2800" b="1" dirty="0">
              <a:sym typeface="Wingdings" panose="05000000000000000000" pitchFamily="2" charset="2"/>
            </a:endParaRP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AAD1E82-8FF9-43F5-910A-80C3DC4EFD57}" type="slidenum">
              <a:rPr lang="en-US" altLang="en-US" sz="1400">
                <a:solidFill>
                  <a:prstClr val="black"/>
                </a:solidFill>
              </a:rPr>
              <a:pPr/>
              <a:t>9</a:t>
            </a:fld>
            <a:endParaRPr lang="en-US" altLang="en-US" sz="140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1620749162"/>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ECTIONNUMBER" val="0"/>
  <p:tag name="SHAPETITLE" val="Module Title"/>
  <p:tag name="SLIDETYPE" val="Organizer"/>
  <p:tag name="SECTIONCOUNT" val="3"/>
  <p:tag name="SHAPETABLE" val="Group 36"/>
</p:tagLst>
</file>

<file path=ppt/tags/tag2.xml><?xml version="1.0" encoding="utf-8"?>
<p:tagLst xmlns:a="http://schemas.openxmlformats.org/drawingml/2006/main" xmlns:r="http://schemas.openxmlformats.org/officeDocument/2006/relationships" xmlns:p="http://schemas.openxmlformats.org/presentationml/2006/main">
  <p:tag name="SECTIONNUMBER" val="0"/>
  <p:tag name="SHAPETITLE" val="Module Title"/>
  <p:tag name="SLIDETYPE" val="Organizer"/>
  <p:tag name="SECTIONCOUNT" val="3"/>
  <p:tag name="SHAPETABLE" val="Group 36"/>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TotalTime>
  <Words>1031</Words>
  <Application>Microsoft Office PowerPoint</Application>
  <PresentationFormat>Widescreen</PresentationFormat>
  <Paragraphs>280</Paragraphs>
  <Slides>27</Slides>
  <Notes>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27</vt:i4>
      </vt:variant>
    </vt:vector>
  </HeadingPairs>
  <TitlesOfParts>
    <vt:vector size="38" baseType="lpstr">
      <vt:lpstr>Arial</vt:lpstr>
      <vt:lpstr>Calibri</vt:lpstr>
      <vt:lpstr>Calibri Light</vt:lpstr>
      <vt:lpstr>Courier New</vt:lpstr>
      <vt:lpstr>Lucida Console</vt:lpstr>
      <vt:lpstr>Monotype Sorts</vt:lpstr>
      <vt:lpstr>SAS Monospace</vt:lpstr>
      <vt:lpstr>Times New Roman</vt:lpstr>
      <vt:lpstr>Verdana</vt:lpstr>
      <vt:lpstr>Wingdings</vt:lpstr>
      <vt:lpstr>1_Office Theme</vt:lpstr>
      <vt:lpstr>Two “identical” programs</vt:lpstr>
      <vt:lpstr>PowerPoint Presentation</vt:lpstr>
      <vt:lpstr>Program Flow</vt:lpstr>
      <vt:lpstr>Program Flow</vt:lpstr>
      <vt:lpstr>Program Flow</vt:lpstr>
      <vt:lpstr>Program Flow</vt:lpstr>
      <vt:lpstr>Program Flow</vt:lpstr>
      <vt:lpstr>Tokenization</vt:lpstr>
      <vt:lpstr>Name Tokens</vt:lpstr>
      <vt:lpstr>Special Tokens</vt:lpstr>
      <vt:lpstr>Literal Tokens</vt:lpstr>
      <vt:lpstr>Number Tokens</vt:lpstr>
      <vt:lpstr>Tokenization</vt:lpstr>
      <vt:lpstr>PowerPoint Presentation</vt:lpstr>
      <vt:lpstr>PowerPoint Presentation</vt:lpstr>
      <vt:lpstr>Macro Triggers</vt:lpstr>
      <vt:lpstr>Program Flow (Review)</vt:lpstr>
      <vt:lpstr>The Macro Processor</vt:lpstr>
      <vt:lpstr>Macro Statements</vt:lpstr>
      <vt:lpstr>The %PUT Statement </vt:lpstr>
      <vt:lpstr>The %PUT Statement  </vt:lpstr>
      <vt:lpstr>Program Flow</vt:lpstr>
      <vt:lpstr>Program Flow</vt:lpstr>
      <vt:lpstr>Program Flow</vt:lpstr>
      <vt:lpstr>Program Flow</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17</cp:revision>
  <dcterms:created xsi:type="dcterms:W3CDTF">2015-01-05T21:37:03Z</dcterms:created>
  <dcterms:modified xsi:type="dcterms:W3CDTF">2017-02-11T16:47:02Z</dcterms:modified>
</cp:coreProperties>
</file>