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8" r:id="rId3"/>
    <p:sldId id="259" r:id="rId4"/>
    <p:sldId id="260" r:id="rId5"/>
    <p:sldId id="261" r:id="rId6"/>
    <p:sldId id="290" r:id="rId7"/>
    <p:sldId id="262" r:id="rId8"/>
    <p:sldId id="263" r:id="rId9"/>
    <p:sldId id="264" r:id="rId10"/>
    <p:sldId id="268" r:id="rId11"/>
    <p:sldId id="269" r:id="rId12"/>
    <p:sldId id="291"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389" y="67"/>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B1C5E5-BD79-4467-A26D-66B7A06CA1B5}" type="datetimeFigureOut">
              <a:rPr lang="en-US" smtClean="0"/>
              <a:t>2/13/2017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97DBE7-0264-4402-A264-952321397A85}" type="slidenum">
              <a:rPr lang="en-US" smtClean="0"/>
              <a:t>‹#›</a:t>
            </a:fld>
            <a:endParaRPr lang="en-US"/>
          </a:p>
        </p:txBody>
      </p:sp>
    </p:spTree>
    <p:extLst>
      <p:ext uri="{BB962C8B-B14F-4D97-AF65-F5344CB8AC3E}">
        <p14:creationId xmlns:p14="http://schemas.microsoft.com/office/powerpoint/2010/main" val="620507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Arial" panose="020B0604020202020204" pitchFamily="34" charset="0"/>
              </a:defRPr>
            </a:lvl1pPr>
            <a:lvl2pPr marL="742950" indent="-285750" defTabSz="930275" eaLnBrk="0" hangingPunct="0">
              <a:defRPr sz="2400">
                <a:solidFill>
                  <a:schemeClr val="tx1"/>
                </a:solidFill>
                <a:latin typeface="Arial" panose="020B0604020202020204" pitchFamily="34" charset="0"/>
              </a:defRPr>
            </a:lvl2pPr>
            <a:lvl3pPr marL="1143000" indent="-228600" defTabSz="930275" eaLnBrk="0" hangingPunct="0">
              <a:defRPr sz="2400">
                <a:solidFill>
                  <a:schemeClr val="tx1"/>
                </a:solidFill>
                <a:latin typeface="Arial" panose="020B0604020202020204" pitchFamily="34" charset="0"/>
              </a:defRPr>
            </a:lvl3pPr>
            <a:lvl4pPr marL="1600200" indent="-228600" defTabSz="930275" eaLnBrk="0" hangingPunct="0">
              <a:defRPr sz="2400">
                <a:solidFill>
                  <a:schemeClr val="tx1"/>
                </a:solidFill>
                <a:latin typeface="Arial" panose="020B0604020202020204" pitchFamily="34" charset="0"/>
              </a:defRPr>
            </a:lvl4pPr>
            <a:lvl5pPr marL="2057400" indent="-228600" defTabSz="930275" eaLnBrk="0" hangingPunct="0">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B96BD466-C6DB-4B52-8E7B-404ECD320F1E}" type="slidenum">
              <a:rPr lang="en-US" altLang="en-US" sz="1200"/>
              <a:pPr eaLnBrk="1" hangingPunct="1"/>
              <a:t>2</a:t>
            </a:fld>
            <a:endParaRPr lang="en-US" altLang="en-US" sz="1200"/>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This slide says "A </a:t>
            </a:r>
            <a:r>
              <a:rPr lang="en-US" altLang="en-US" i="1">
                <a:latin typeface="Times New Roman" panose="02020603050405020304" pitchFamily="18" charset="0"/>
              </a:rPr>
              <a:t>macro</a:t>
            </a:r>
            <a:r>
              <a:rPr lang="en-US" altLang="en-US">
                <a:latin typeface="Times New Roman" panose="02020603050405020304" pitchFamily="18" charset="0"/>
              </a:rPr>
              <a:t> or </a:t>
            </a:r>
            <a:r>
              <a:rPr lang="en-US" altLang="en-US" i="1">
                <a:latin typeface="Times New Roman" panose="02020603050405020304" pitchFamily="18" charset="0"/>
              </a:rPr>
              <a:t>macro definition</a:t>
            </a:r>
            <a:r>
              <a:rPr lang="en-US" altLang="en-US">
                <a:latin typeface="Times New Roman" panose="02020603050405020304" pitchFamily="18" charset="0"/>
              </a:rPr>
              <a:t> enables you to write macro programs", but we don't write any macro programs in this chapter, unless you count a single %put statement as a program, so students must wait till chapter 5 to see macro programs.  In this chapter, we lay the groundwork for chapter 5.  A macro, or macro definition, is the container that holds a macro program.  We'll learn about that container in this chapter, and we'll fill in the container with macro programs in chapter 5.  </a:t>
            </a:r>
          </a:p>
        </p:txBody>
      </p:sp>
    </p:spTree>
    <p:extLst>
      <p:ext uri="{BB962C8B-B14F-4D97-AF65-F5344CB8AC3E}">
        <p14:creationId xmlns:p14="http://schemas.microsoft.com/office/powerpoint/2010/main" val="2526475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Arial" panose="020B0604020202020204" pitchFamily="34" charset="0"/>
              </a:defRPr>
            </a:lvl1pPr>
            <a:lvl2pPr marL="742950" indent="-285750" defTabSz="930275" eaLnBrk="0" hangingPunct="0">
              <a:defRPr sz="2400">
                <a:solidFill>
                  <a:schemeClr val="tx1"/>
                </a:solidFill>
                <a:latin typeface="Arial" panose="020B0604020202020204" pitchFamily="34" charset="0"/>
              </a:defRPr>
            </a:lvl2pPr>
            <a:lvl3pPr marL="1143000" indent="-228600" defTabSz="930275" eaLnBrk="0" hangingPunct="0">
              <a:defRPr sz="2400">
                <a:solidFill>
                  <a:schemeClr val="tx1"/>
                </a:solidFill>
                <a:latin typeface="Arial" panose="020B0604020202020204" pitchFamily="34" charset="0"/>
              </a:defRPr>
            </a:lvl3pPr>
            <a:lvl4pPr marL="1600200" indent="-228600" defTabSz="930275" eaLnBrk="0" hangingPunct="0">
              <a:defRPr sz="2400">
                <a:solidFill>
                  <a:schemeClr val="tx1"/>
                </a:solidFill>
                <a:latin typeface="Arial" panose="020B0604020202020204" pitchFamily="34" charset="0"/>
              </a:defRPr>
            </a:lvl4pPr>
            <a:lvl5pPr marL="2057400" indent="-228600" defTabSz="930275" eaLnBrk="0" hangingPunct="0">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F4DB2A5E-5644-49D6-9958-D169D4D8989D}" type="slidenum">
              <a:rPr lang="en-US" altLang="en-US" sz="1200"/>
              <a:pPr eaLnBrk="1" hangingPunct="1"/>
              <a:t>3</a:t>
            </a:fld>
            <a:endParaRPr lang="en-US" altLang="en-US" sz="1200"/>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There are only two fundamental things you can put in a macro:  1) macro language statements; and 2) anything else.  Anything else is text.  SAScode is text.  The macro processor knows nothing about SAScode.  It only knows about stuff that begins with a percent sign or an ampersand.  </a:t>
            </a:r>
          </a:p>
          <a:p>
            <a:pPr eaLnBrk="1" hangingPunct="1"/>
            <a:endParaRPr lang="en-US" altLang="en-US">
              <a:latin typeface="Times New Roman" panose="02020603050405020304" pitchFamily="18" charset="0"/>
            </a:endParaRPr>
          </a:p>
          <a:p>
            <a:pPr eaLnBrk="1" hangingPunct="1"/>
            <a:r>
              <a:rPr lang="en-US" altLang="en-US">
                <a:latin typeface="Times New Roman" panose="02020603050405020304" pitchFamily="18" charset="0"/>
              </a:rPr>
              <a:t>Just as a macro variable must be created before it can be referenced, a macro must be created, or defined, before it can be called.  </a:t>
            </a:r>
          </a:p>
        </p:txBody>
      </p:sp>
    </p:spTree>
    <p:extLst>
      <p:ext uri="{BB962C8B-B14F-4D97-AF65-F5344CB8AC3E}">
        <p14:creationId xmlns:p14="http://schemas.microsoft.com/office/powerpoint/2010/main" val="4277532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Arial" panose="020B0604020202020204" pitchFamily="34" charset="0"/>
              </a:defRPr>
            </a:lvl1pPr>
            <a:lvl2pPr marL="742950" indent="-285750" defTabSz="930275" eaLnBrk="0" hangingPunct="0">
              <a:defRPr sz="2400">
                <a:solidFill>
                  <a:schemeClr val="tx1"/>
                </a:solidFill>
                <a:latin typeface="Arial" panose="020B0604020202020204" pitchFamily="34" charset="0"/>
              </a:defRPr>
            </a:lvl2pPr>
            <a:lvl3pPr marL="1143000" indent="-228600" defTabSz="930275" eaLnBrk="0" hangingPunct="0">
              <a:defRPr sz="2400">
                <a:solidFill>
                  <a:schemeClr val="tx1"/>
                </a:solidFill>
                <a:latin typeface="Arial" panose="020B0604020202020204" pitchFamily="34" charset="0"/>
              </a:defRPr>
            </a:lvl3pPr>
            <a:lvl4pPr marL="1600200" indent="-228600" defTabSz="930275" eaLnBrk="0" hangingPunct="0">
              <a:defRPr sz="2400">
                <a:solidFill>
                  <a:schemeClr val="tx1"/>
                </a:solidFill>
                <a:latin typeface="Arial" panose="020B0604020202020204" pitchFamily="34" charset="0"/>
              </a:defRPr>
            </a:lvl4pPr>
            <a:lvl5pPr marL="2057400" indent="-228600" defTabSz="930275" eaLnBrk="0" hangingPunct="0">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DA453C25-6687-4229-B0F3-9C885B763FB4}" type="slidenum">
              <a:rPr lang="en-US" altLang="en-US" sz="1200"/>
              <a:pPr eaLnBrk="1" hangingPunct="1"/>
              <a:t>5</a:t>
            </a:fld>
            <a:endParaRPr lang="en-US" altLang="en-US" sz="1200"/>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This is a simple macro program because it contains a macro language statement.  It is the only macro program we will see in this chapter.</a:t>
            </a:r>
          </a:p>
        </p:txBody>
      </p:sp>
    </p:spTree>
    <p:extLst>
      <p:ext uri="{BB962C8B-B14F-4D97-AF65-F5344CB8AC3E}">
        <p14:creationId xmlns:p14="http://schemas.microsoft.com/office/powerpoint/2010/main" val="917684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Arial" panose="020B0604020202020204" pitchFamily="34" charset="0"/>
              </a:defRPr>
            </a:lvl1pPr>
            <a:lvl2pPr marL="742950" indent="-285750" defTabSz="930275" eaLnBrk="0" hangingPunct="0">
              <a:defRPr sz="2400">
                <a:solidFill>
                  <a:schemeClr val="tx1"/>
                </a:solidFill>
                <a:latin typeface="Arial" panose="020B0604020202020204" pitchFamily="34" charset="0"/>
              </a:defRPr>
            </a:lvl2pPr>
            <a:lvl3pPr marL="1143000" indent="-228600" defTabSz="930275" eaLnBrk="0" hangingPunct="0">
              <a:defRPr sz="2400">
                <a:solidFill>
                  <a:schemeClr val="tx1"/>
                </a:solidFill>
                <a:latin typeface="Arial" panose="020B0604020202020204" pitchFamily="34" charset="0"/>
              </a:defRPr>
            </a:lvl3pPr>
            <a:lvl4pPr marL="1600200" indent="-228600" defTabSz="930275" eaLnBrk="0" hangingPunct="0">
              <a:defRPr sz="2400">
                <a:solidFill>
                  <a:schemeClr val="tx1"/>
                </a:solidFill>
                <a:latin typeface="Arial" panose="020B0604020202020204" pitchFamily="34" charset="0"/>
              </a:defRPr>
            </a:lvl4pPr>
            <a:lvl5pPr marL="2057400" indent="-228600" defTabSz="930275" eaLnBrk="0" hangingPunct="0">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DA453C25-6687-4229-B0F3-9C885B763FB4}" type="slidenum">
              <a:rPr lang="en-US" altLang="en-US" sz="1200"/>
              <a:pPr eaLnBrk="1" hangingPunct="1"/>
              <a:t>6</a:t>
            </a:fld>
            <a:endParaRPr lang="en-US" altLang="en-US" sz="1200"/>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This is a simple macro program because it contains a macro language statement.  It is the only macro program we will see in this chapter.</a:t>
            </a:r>
          </a:p>
        </p:txBody>
      </p:sp>
    </p:spTree>
    <p:extLst>
      <p:ext uri="{BB962C8B-B14F-4D97-AF65-F5344CB8AC3E}">
        <p14:creationId xmlns:p14="http://schemas.microsoft.com/office/powerpoint/2010/main" val="2515413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Arial" panose="020B0604020202020204" pitchFamily="34" charset="0"/>
              </a:defRPr>
            </a:lvl1pPr>
            <a:lvl2pPr marL="742950" indent="-285750" defTabSz="930275" eaLnBrk="0" hangingPunct="0">
              <a:defRPr sz="2400">
                <a:solidFill>
                  <a:schemeClr val="tx1"/>
                </a:solidFill>
                <a:latin typeface="Arial" panose="020B0604020202020204" pitchFamily="34" charset="0"/>
              </a:defRPr>
            </a:lvl2pPr>
            <a:lvl3pPr marL="1143000" indent="-228600" defTabSz="930275" eaLnBrk="0" hangingPunct="0">
              <a:defRPr sz="2400">
                <a:solidFill>
                  <a:schemeClr val="tx1"/>
                </a:solidFill>
                <a:latin typeface="Arial" panose="020B0604020202020204" pitchFamily="34" charset="0"/>
              </a:defRPr>
            </a:lvl3pPr>
            <a:lvl4pPr marL="1600200" indent="-228600" defTabSz="930275" eaLnBrk="0" hangingPunct="0">
              <a:defRPr sz="2400">
                <a:solidFill>
                  <a:schemeClr val="tx1"/>
                </a:solidFill>
                <a:latin typeface="Arial" panose="020B0604020202020204" pitchFamily="34" charset="0"/>
              </a:defRPr>
            </a:lvl4pPr>
            <a:lvl5pPr marL="2057400" indent="-228600" defTabSz="930275" eaLnBrk="0" hangingPunct="0">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0287D339-FFE8-4DD9-8C24-62A3E958661D}" type="slidenum">
              <a:rPr lang="en-US" altLang="en-US" sz="1200"/>
              <a:pPr eaLnBrk="1" hangingPunct="1"/>
              <a:t>8</a:t>
            </a:fld>
            <a:endParaRPr lang="en-US" altLang="en-US" sz="1200"/>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Having previously defined a macro, we can call it.  You call a macro the same way you call your dog.  By name.</a:t>
            </a:r>
          </a:p>
        </p:txBody>
      </p:sp>
    </p:spTree>
    <p:extLst>
      <p:ext uri="{BB962C8B-B14F-4D97-AF65-F5344CB8AC3E}">
        <p14:creationId xmlns:p14="http://schemas.microsoft.com/office/powerpoint/2010/main" val="19128722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Arial" panose="020B0604020202020204" pitchFamily="34" charset="0"/>
              </a:defRPr>
            </a:lvl1pPr>
            <a:lvl2pPr marL="742950" indent="-285750" defTabSz="930275" eaLnBrk="0" hangingPunct="0">
              <a:defRPr sz="2400">
                <a:solidFill>
                  <a:schemeClr val="tx1"/>
                </a:solidFill>
                <a:latin typeface="Arial" panose="020B0604020202020204" pitchFamily="34" charset="0"/>
              </a:defRPr>
            </a:lvl2pPr>
            <a:lvl3pPr marL="1143000" indent="-228600" defTabSz="930275" eaLnBrk="0" hangingPunct="0">
              <a:defRPr sz="2400">
                <a:solidFill>
                  <a:schemeClr val="tx1"/>
                </a:solidFill>
                <a:latin typeface="Arial" panose="020B0604020202020204" pitchFamily="34" charset="0"/>
              </a:defRPr>
            </a:lvl3pPr>
            <a:lvl4pPr marL="1600200" indent="-228600" defTabSz="930275" eaLnBrk="0" hangingPunct="0">
              <a:defRPr sz="2400">
                <a:solidFill>
                  <a:schemeClr val="tx1"/>
                </a:solidFill>
                <a:latin typeface="Arial" panose="020B0604020202020204" pitchFamily="34" charset="0"/>
              </a:defRPr>
            </a:lvl4pPr>
            <a:lvl5pPr marL="2057400" indent="-228600" defTabSz="930275" eaLnBrk="0" hangingPunct="0">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80D237E8-39D2-4836-BB6B-121EB4167E8B}" type="slidenum">
              <a:rPr lang="en-US" altLang="en-US" sz="1200"/>
              <a:pPr eaLnBrk="1" hangingPunct="1"/>
              <a:t>9</a:t>
            </a:fld>
            <a:endParaRPr lang="en-US" altLang="en-US" sz="1200"/>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Calling the time macro causes the %put statement to execute.</a:t>
            </a:r>
          </a:p>
        </p:txBody>
      </p:sp>
    </p:spTree>
    <p:extLst>
      <p:ext uri="{BB962C8B-B14F-4D97-AF65-F5344CB8AC3E}">
        <p14:creationId xmlns:p14="http://schemas.microsoft.com/office/powerpoint/2010/main" val="114562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Arial" panose="020B0604020202020204" pitchFamily="34" charset="0"/>
              </a:defRPr>
            </a:lvl1pPr>
            <a:lvl2pPr marL="742950" indent="-285750" defTabSz="930275" eaLnBrk="0" hangingPunct="0">
              <a:defRPr sz="2400">
                <a:solidFill>
                  <a:schemeClr val="tx1"/>
                </a:solidFill>
                <a:latin typeface="Arial" panose="020B0604020202020204" pitchFamily="34" charset="0"/>
              </a:defRPr>
            </a:lvl2pPr>
            <a:lvl3pPr marL="1143000" indent="-228600" defTabSz="930275" eaLnBrk="0" hangingPunct="0">
              <a:defRPr sz="2400">
                <a:solidFill>
                  <a:schemeClr val="tx1"/>
                </a:solidFill>
                <a:latin typeface="Arial" panose="020B0604020202020204" pitchFamily="34" charset="0"/>
              </a:defRPr>
            </a:lvl3pPr>
            <a:lvl4pPr marL="1600200" indent="-228600" defTabSz="930275" eaLnBrk="0" hangingPunct="0">
              <a:defRPr sz="2400">
                <a:solidFill>
                  <a:schemeClr val="tx1"/>
                </a:solidFill>
                <a:latin typeface="Arial" panose="020B0604020202020204" pitchFamily="34" charset="0"/>
              </a:defRPr>
            </a:lvl4pPr>
            <a:lvl5pPr marL="2057400" indent="-228600" defTabSz="930275" eaLnBrk="0" hangingPunct="0">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05D2B197-4353-4838-B2B5-4D3D882FEA88}" type="slidenum">
              <a:rPr lang="en-US" altLang="en-US" sz="1200"/>
              <a:pPr eaLnBrk="1" hangingPunct="1"/>
              <a:t>10</a:t>
            </a:fld>
            <a:endParaRPr lang="en-US" altLang="en-US" sz="1200"/>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Strictly speaking, this macro does not contain a macro program, because there are no macro language statements.  The macro contains only text, including two macro variable references.  When the macro definition is submitted, there is nothing for the macro processor to compile.  This macro simply stores the text, much as you would store a text file.  This is not a good use of a macro, although people do this sort of thing all the time.</a:t>
            </a:r>
          </a:p>
        </p:txBody>
      </p:sp>
    </p:spTree>
    <p:extLst>
      <p:ext uri="{BB962C8B-B14F-4D97-AF65-F5344CB8AC3E}">
        <p14:creationId xmlns:p14="http://schemas.microsoft.com/office/powerpoint/2010/main" val="24962988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Arial" panose="020B0604020202020204" pitchFamily="34" charset="0"/>
              </a:defRPr>
            </a:lvl1pPr>
            <a:lvl2pPr marL="742950" indent="-285750" defTabSz="930275" eaLnBrk="0" hangingPunct="0">
              <a:defRPr sz="2400">
                <a:solidFill>
                  <a:schemeClr val="tx1"/>
                </a:solidFill>
                <a:latin typeface="Arial" panose="020B0604020202020204" pitchFamily="34" charset="0"/>
              </a:defRPr>
            </a:lvl2pPr>
            <a:lvl3pPr marL="1143000" indent="-228600" defTabSz="930275" eaLnBrk="0" hangingPunct="0">
              <a:defRPr sz="2400">
                <a:solidFill>
                  <a:schemeClr val="tx1"/>
                </a:solidFill>
                <a:latin typeface="Arial" panose="020B0604020202020204" pitchFamily="34" charset="0"/>
              </a:defRPr>
            </a:lvl3pPr>
            <a:lvl4pPr marL="1600200" indent="-228600" defTabSz="930275" eaLnBrk="0" hangingPunct="0">
              <a:defRPr sz="2400">
                <a:solidFill>
                  <a:schemeClr val="tx1"/>
                </a:solidFill>
                <a:latin typeface="Arial" panose="020B0604020202020204" pitchFamily="34" charset="0"/>
              </a:defRPr>
            </a:lvl4pPr>
            <a:lvl5pPr marL="2057400" indent="-228600" defTabSz="930275" eaLnBrk="0" hangingPunct="0">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D6231DF5-0B9A-4F35-A36A-858151F67133}" type="slidenum">
              <a:rPr lang="en-US" altLang="en-US" sz="1200"/>
              <a:pPr eaLnBrk="1" hangingPunct="1"/>
              <a:t>13</a:t>
            </a:fld>
            <a:endParaRPr lang="en-US" altLang="en-US" sz="1200"/>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Here again, a macro stores only two things:  1) macro language statements; or 2) text.  When you call a macro, the rule is simple:  compiled macro language statements are executed.  Anything else is sent to the input stack.  </a:t>
            </a:r>
          </a:p>
        </p:txBody>
      </p:sp>
    </p:spTree>
    <p:extLst>
      <p:ext uri="{BB962C8B-B14F-4D97-AF65-F5344CB8AC3E}">
        <p14:creationId xmlns:p14="http://schemas.microsoft.com/office/powerpoint/2010/main" val="11257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62E8066-71D6-46E6-9806-5BD0C340965E}" type="datetimeFigureOut">
              <a:rPr lang="en-US" smtClean="0"/>
              <a:t>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9F541-5403-4EAC-A43C-5B8B007B5168}" type="slidenum">
              <a:rPr lang="en-US" smtClean="0"/>
              <a:t>‹#›</a:t>
            </a:fld>
            <a:endParaRPr lang="en-US"/>
          </a:p>
        </p:txBody>
      </p:sp>
    </p:spTree>
    <p:extLst>
      <p:ext uri="{BB962C8B-B14F-4D97-AF65-F5344CB8AC3E}">
        <p14:creationId xmlns:p14="http://schemas.microsoft.com/office/powerpoint/2010/main" val="2135595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2E8066-71D6-46E6-9806-5BD0C340965E}" type="datetimeFigureOut">
              <a:rPr lang="en-US" smtClean="0"/>
              <a:t>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9F541-5403-4EAC-A43C-5B8B007B5168}" type="slidenum">
              <a:rPr lang="en-US" smtClean="0"/>
              <a:t>‹#›</a:t>
            </a:fld>
            <a:endParaRPr lang="en-US"/>
          </a:p>
        </p:txBody>
      </p:sp>
    </p:spTree>
    <p:extLst>
      <p:ext uri="{BB962C8B-B14F-4D97-AF65-F5344CB8AC3E}">
        <p14:creationId xmlns:p14="http://schemas.microsoft.com/office/powerpoint/2010/main" val="1539059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2E8066-71D6-46E6-9806-5BD0C340965E}" type="datetimeFigureOut">
              <a:rPr lang="en-US" smtClean="0"/>
              <a:t>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9F541-5403-4EAC-A43C-5B8B007B5168}" type="slidenum">
              <a:rPr lang="en-US" smtClean="0"/>
              <a:t>‹#›</a:t>
            </a:fld>
            <a:endParaRPr lang="en-US"/>
          </a:p>
        </p:txBody>
      </p:sp>
    </p:spTree>
    <p:extLst>
      <p:ext uri="{BB962C8B-B14F-4D97-AF65-F5344CB8AC3E}">
        <p14:creationId xmlns:p14="http://schemas.microsoft.com/office/powerpoint/2010/main" val="1580954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2E8066-71D6-46E6-9806-5BD0C340965E}" type="datetimeFigureOut">
              <a:rPr lang="en-US" smtClean="0"/>
              <a:t>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9F541-5403-4EAC-A43C-5B8B007B5168}" type="slidenum">
              <a:rPr lang="en-US" smtClean="0"/>
              <a:t>‹#›</a:t>
            </a:fld>
            <a:endParaRPr lang="en-US"/>
          </a:p>
        </p:txBody>
      </p:sp>
    </p:spTree>
    <p:extLst>
      <p:ext uri="{BB962C8B-B14F-4D97-AF65-F5344CB8AC3E}">
        <p14:creationId xmlns:p14="http://schemas.microsoft.com/office/powerpoint/2010/main" val="3389531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2E8066-71D6-46E6-9806-5BD0C340965E}" type="datetimeFigureOut">
              <a:rPr lang="en-US" smtClean="0"/>
              <a:t>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9F541-5403-4EAC-A43C-5B8B007B5168}" type="slidenum">
              <a:rPr lang="en-US" smtClean="0"/>
              <a:t>‹#›</a:t>
            </a:fld>
            <a:endParaRPr lang="en-US"/>
          </a:p>
        </p:txBody>
      </p:sp>
    </p:spTree>
    <p:extLst>
      <p:ext uri="{BB962C8B-B14F-4D97-AF65-F5344CB8AC3E}">
        <p14:creationId xmlns:p14="http://schemas.microsoft.com/office/powerpoint/2010/main" val="4078824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62E8066-71D6-46E6-9806-5BD0C340965E}" type="datetimeFigureOut">
              <a:rPr lang="en-US" smtClean="0"/>
              <a:t>2/13/2017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29F541-5403-4EAC-A43C-5B8B007B5168}" type="slidenum">
              <a:rPr lang="en-US" smtClean="0"/>
              <a:t>‹#›</a:t>
            </a:fld>
            <a:endParaRPr lang="en-US"/>
          </a:p>
        </p:txBody>
      </p:sp>
    </p:spTree>
    <p:extLst>
      <p:ext uri="{BB962C8B-B14F-4D97-AF65-F5344CB8AC3E}">
        <p14:creationId xmlns:p14="http://schemas.microsoft.com/office/powerpoint/2010/main" val="311713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62E8066-71D6-46E6-9806-5BD0C340965E}" type="datetimeFigureOut">
              <a:rPr lang="en-US" smtClean="0"/>
              <a:t>2/13/2017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29F541-5403-4EAC-A43C-5B8B007B5168}" type="slidenum">
              <a:rPr lang="en-US" smtClean="0"/>
              <a:t>‹#›</a:t>
            </a:fld>
            <a:endParaRPr lang="en-US"/>
          </a:p>
        </p:txBody>
      </p:sp>
    </p:spTree>
    <p:extLst>
      <p:ext uri="{BB962C8B-B14F-4D97-AF65-F5344CB8AC3E}">
        <p14:creationId xmlns:p14="http://schemas.microsoft.com/office/powerpoint/2010/main" val="1252021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2E8066-71D6-46E6-9806-5BD0C340965E}" type="datetimeFigureOut">
              <a:rPr lang="en-US" smtClean="0"/>
              <a:t>2/13/2017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29F541-5403-4EAC-A43C-5B8B007B5168}" type="slidenum">
              <a:rPr lang="en-US" smtClean="0"/>
              <a:t>‹#›</a:t>
            </a:fld>
            <a:endParaRPr lang="en-US"/>
          </a:p>
        </p:txBody>
      </p:sp>
    </p:spTree>
    <p:extLst>
      <p:ext uri="{BB962C8B-B14F-4D97-AF65-F5344CB8AC3E}">
        <p14:creationId xmlns:p14="http://schemas.microsoft.com/office/powerpoint/2010/main" val="3813711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2E8066-71D6-46E6-9806-5BD0C340965E}" type="datetimeFigureOut">
              <a:rPr lang="en-US" smtClean="0"/>
              <a:t>2/13/2017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29F541-5403-4EAC-A43C-5B8B007B5168}" type="slidenum">
              <a:rPr lang="en-US" smtClean="0"/>
              <a:t>‹#›</a:t>
            </a:fld>
            <a:endParaRPr lang="en-US"/>
          </a:p>
        </p:txBody>
      </p:sp>
    </p:spTree>
    <p:extLst>
      <p:ext uri="{BB962C8B-B14F-4D97-AF65-F5344CB8AC3E}">
        <p14:creationId xmlns:p14="http://schemas.microsoft.com/office/powerpoint/2010/main" val="3200485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62E8066-71D6-46E6-9806-5BD0C340965E}" type="datetimeFigureOut">
              <a:rPr lang="en-US" smtClean="0"/>
              <a:t>2/13/2017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29F541-5403-4EAC-A43C-5B8B007B5168}" type="slidenum">
              <a:rPr lang="en-US" smtClean="0"/>
              <a:t>‹#›</a:t>
            </a:fld>
            <a:endParaRPr lang="en-US"/>
          </a:p>
        </p:txBody>
      </p:sp>
    </p:spTree>
    <p:extLst>
      <p:ext uri="{BB962C8B-B14F-4D97-AF65-F5344CB8AC3E}">
        <p14:creationId xmlns:p14="http://schemas.microsoft.com/office/powerpoint/2010/main" val="2822434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62E8066-71D6-46E6-9806-5BD0C340965E}" type="datetimeFigureOut">
              <a:rPr lang="en-US" smtClean="0"/>
              <a:t>2/13/2017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29F541-5403-4EAC-A43C-5B8B007B5168}" type="slidenum">
              <a:rPr lang="en-US" smtClean="0"/>
              <a:t>‹#›</a:t>
            </a:fld>
            <a:endParaRPr lang="en-US"/>
          </a:p>
        </p:txBody>
      </p:sp>
    </p:spTree>
    <p:extLst>
      <p:ext uri="{BB962C8B-B14F-4D97-AF65-F5344CB8AC3E}">
        <p14:creationId xmlns:p14="http://schemas.microsoft.com/office/powerpoint/2010/main" val="1187018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2E8066-71D6-46E6-9806-5BD0C340965E}" type="datetimeFigureOut">
              <a:rPr lang="en-US" smtClean="0"/>
              <a:t>2/13/2017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29F541-5403-4EAC-A43C-5B8B007B5168}" type="slidenum">
              <a:rPr lang="en-US" smtClean="0"/>
              <a:t>‹#›</a:t>
            </a:fld>
            <a:endParaRPr lang="en-US"/>
          </a:p>
        </p:txBody>
      </p:sp>
    </p:spTree>
    <p:extLst>
      <p:ext uri="{BB962C8B-B14F-4D97-AF65-F5344CB8AC3E}">
        <p14:creationId xmlns:p14="http://schemas.microsoft.com/office/powerpoint/2010/main" val="1215961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05A9D40-8CC3-41B6-B015-DE70BB3119B4}" type="slidenum">
              <a:rPr lang="en-US" altLang="en-US" sz="1400"/>
              <a:pPr eaLnBrk="1" hangingPunct="1"/>
              <a:t>1</a:t>
            </a:fld>
            <a:endParaRPr lang="en-US" altLang="en-US" sz="1400">
              <a:latin typeface="Times New Roman" panose="02020603050405020304" pitchFamily="18" charset="0"/>
            </a:endParaRPr>
          </a:p>
        </p:txBody>
      </p:sp>
      <p:sp>
        <p:nvSpPr>
          <p:cNvPr id="14339" name="Module Title"/>
          <p:cNvSpPr>
            <a:spLocks noChangeArrowheads="1"/>
          </p:cNvSpPr>
          <p:nvPr/>
        </p:nvSpPr>
        <p:spPr bwMode="auto">
          <a:xfrm>
            <a:off x="1747838" y="2982421"/>
            <a:ext cx="8234362"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nSpc>
                <a:spcPts val="3900"/>
              </a:lnSpc>
            </a:pPr>
            <a:r>
              <a:rPr lang="en-US" sz="5400" b="1" dirty="0">
                <a:latin typeface="+mn-lt"/>
              </a:rPr>
              <a:t>Defining and Calling a Macro</a:t>
            </a:r>
            <a:endParaRPr lang="en-US" altLang="en-US" sz="5400" b="1" dirty="0">
              <a:latin typeface="+mn-lt"/>
            </a:endParaRPr>
          </a:p>
        </p:txBody>
      </p:sp>
      <p:sp>
        <p:nvSpPr>
          <p:cNvPr id="14347" name="MO Picture" hidden="1"/>
          <p:cNvSpPr>
            <a:spLocks noChangeArrowheads="1"/>
          </p:cNvSpPr>
          <p:nvPr/>
        </p:nvSpPr>
        <p:spPr bwMode="auto">
          <a:xfrm>
            <a:off x="1524000" y="0"/>
            <a:ext cx="0" cy="0"/>
          </a:xfrm>
          <a:prstGeom prst="rect">
            <a:avLst/>
          </a:prstGeom>
          <a:solidFill>
            <a:srgbClr val="FFFFFF"/>
          </a:solidFill>
          <a:ln w="38100">
            <a:solidFill>
              <a:srgbClr val="000000"/>
            </a:solidFill>
            <a:miter lim="800000"/>
            <a:headEnd type="none" w="med" len="lg"/>
            <a:tailEnd type="none" w="med" len="lg"/>
          </a:ln>
        </p:spPr>
        <p:txBody>
          <a:bodyPr wrap="none" lIns="88900" tIns="88900" rIns="88900" bIns="88900" anchor="ct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r>
              <a:rPr lang="en-US" altLang="en-US"/>
              <a:t>3</a:t>
            </a:r>
          </a:p>
        </p:txBody>
      </p:sp>
    </p:spTree>
    <p:custDataLst>
      <p:tags r:id="rId1"/>
    </p:custDataLst>
    <p:extLst>
      <p:ext uri="{BB962C8B-B14F-4D97-AF65-F5344CB8AC3E}">
        <p14:creationId xmlns:p14="http://schemas.microsoft.com/office/powerpoint/2010/main" val="2353483483"/>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414392" y="14289"/>
            <a:ext cx="8001000" cy="457200"/>
          </a:xfrm>
        </p:spPr>
        <p:txBody>
          <a:bodyPr>
            <a:normAutofit fontScale="90000"/>
          </a:bodyPr>
          <a:lstStyle/>
          <a:p>
            <a:pPr eaLnBrk="1" hangingPunct="1"/>
            <a:r>
              <a:rPr lang="en-US" altLang="en-US" dirty="0"/>
              <a:t>Simple Macro</a:t>
            </a:r>
            <a:endParaRPr lang="en-US" altLang="en-US" dirty="0">
              <a:latin typeface="Arial" panose="020B0604020202020204" pitchFamily="34" charset="0"/>
            </a:endParaRPr>
          </a:p>
        </p:txBody>
      </p:sp>
      <p:sp>
        <p:nvSpPr>
          <p:cNvPr id="26627" name="Rectangle 3"/>
          <p:cNvSpPr>
            <a:spLocks noGrp="1" noChangeArrowheads="1"/>
          </p:cNvSpPr>
          <p:nvPr>
            <p:ph idx="1"/>
          </p:nvPr>
        </p:nvSpPr>
        <p:spPr>
          <a:xfrm>
            <a:off x="568037" y="890123"/>
            <a:ext cx="10120745" cy="867930"/>
          </a:xfrm>
        </p:spPr>
        <p:txBody>
          <a:bodyPr wrap="square">
            <a:spAutoFit/>
          </a:bodyPr>
          <a:lstStyle/>
          <a:p>
            <a:pPr marL="1431925" indent="-1431925">
              <a:spcBef>
                <a:spcPct val="0"/>
              </a:spcBef>
              <a:buNone/>
            </a:pPr>
            <a:r>
              <a:rPr lang="en-US" altLang="en-US" dirty="0"/>
              <a:t>A macro often generates SAS code.</a:t>
            </a:r>
          </a:p>
          <a:p>
            <a:pPr marL="1431925" indent="-1431925">
              <a:spcBef>
                <a:spcPct val="0"/>
              </a:spcBef>
              <a:buNone/>
            </a:pPr>
            <a:endParaRPr lang="en-US" altLang="en-US" dirty="0"/>
          </a:p>
        </p:txBody>
      </p:sp>
      <p:sp>
        <p:nvSpPr>
          <p:cNvPr id="11"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D6FBC52E-ACCD-4746-B528-98292F18BF75}" type="slidenum">
              <a:rPr lang="en-US" altLang="en-US" sz="1400"/>
              <a:pPr eaLnBrk="1" hangingPunct="1"/>
              <a:t>10</a:t>
            </a:fld>
            <a:endParaRPr lang="en-US" altLang="en-US" sz="1400">
              <a:latin typeface="Times New Roman" panose="02020603050405020304" pitchFamily="18" charset="0"/>
            </a:endParaRPr>
          </a:p>
        </p:txBody>
      </p:sp>
      <p:sp>
        <p:nvSpPr>
          <p:cNvPr id="26630" name="Text Box 6"/>
          <p:cNvSpPr txBox="1">
            <a:spLocks noChangeArrowheads="1"/>
          </p:cNvSpPr>
          <p:nvPr/>
        </p:nvSpPr>
        <p:spPr bwMode="auto">
          <a:xfrm>
            <a:off x="608015" y="6310312"/>
            <a:ext cx="787747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b="1" dirty="0"/>
              <a:t>This macro contains no macro language statements.</a:t>
            </a:r>
          </a:p>
        </p:txBody>
      </p:sp>
      <p:sp>
        <p:nvSpPr>
          <p:cNvPr id="26631" name="Text Box 8"/>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 name="Rectangle 1"/>
          <p:cNvSpPr/>
          <p:nvPr/>
        </p:nvSpPr>
        <p:spPr>
          <a:xfrm>
            <a:off x="568037" y="1758053"/>
            <a:ext cx="8688106" cy="3816429"/>
          </a:xfrm>
          <a:prstGeom prst="rect">
            <a:avLst/>
          </a:prstGeom>
        </p:spPr>
        <p:txBody>
          <a:bodyPr wrap="square">
            <a:spAutoFit/>
          </a:bodyPr>
          <a:lstStyle/>
          <a:p>
            <a:r>
              <a:rPr lang="en-US" sz="2200" b="1" dirty="0">
                <a:solidFill>
                  <a:srgbClr val="000080"/>
                </a:solidFill>
                <a:latin typeface="Lucida Console" panose="020B0609040504020204" pitchFamily="49" charset="0"/>
              </a:rPr>
              <a:t>%macro</a:t>
            </a:r>
            <a:r>
              <a:rPr lang="en-US" sz="2200" dirty="0">
                <a:solidFill>
                  <a:srgbClr val="000000"/>
                </a:solidFill>
                <a:latin typeface="Lucida Console" panose="020B0609040504020204" pitchFamily="49" charset="0"/>
              </a:rPr>
              <a:t> </a:t>
            </a:r>
            <a:r>
              <a:rPr lang="en-US" sz="2200" b="1" i="1" dirty="0" err="1">
                <a:solidFill>
                  <a:srgbClr val="000000"/>
                </a:solidFill>
                <a:latin typeface="Lucida Console" panose="020B0609040504020204" pitchFamily="49" charset="0"/>
              </a:rPr>
              <a:t>calc</a:t>
            </a:r>
            <a:r>
              <a:rPr lang="en-US" sz="2200" dirty="0">
                <a:solidFill>
                  <a:srgbClr val="000000"/>
                </a:solidFill>
                <a:latin typeface="Lucida Console" panose="020B0609040504020204" pitchFamily="49" charset="0"/>
              </a:rPr>
              <a:t>;</a:t>
            </a:r>
          </a:p>
          <a:p>
            <a:r>
              <a:rPr lang="en-US" sz="2200" dirty="0">
                <a:solidFill>
                  <a:srgbClr val="000000"/>
                </a:solidFill>
                <a:latin typeface="Lucida Console" panose="020B0609040504020204" pitchFamily="49" charset="0"/>
              </a:rPr>
              <a:t>   </a:t>
            </a:r>
            <a:r>
              <a:rPr lang="en-US" sz="2200" dirty="0" err="1">
                <a:solidFill>
                  <a:srgbClr val="000000"/>
                </a:solidFill>
                <a:latin typeface="Lucida Console" panose="020B0609040504020204" pitchFamily="49" charset="0"/>
              </a:rPr>
              <a:t>proc</a:t>
            </a:r>
            <a:r>
              <a:rPr lang="en-US" sz="2200" dirty="0">
                <a:solidFill>
                  <a:srgbClr val="000000"/>
                </a:solidFill>
                <a:latin typeface="Lucida Console" panose="020B0609040504020204" pitchFamily="49" charset="0"/>
              </a:rPr>
              <a:t> means data=mac1.order_item &amp;stats;</a:t>
            </a:r>
          </a:p>
          <a:p>
            <a:r>
              <a:rPr lang="en-US" sz="2200" dirty="0">
                <a:solidFill>
                  <a:srgbClr val="000000"/>
                </a:solidFill>
                <a:latin typeface="Lucida Console" panose="020B0609040504020204" pitchFamily="49" charset="0"/>
              </a:rPr>
              <a:t>	 </a:t>
            </a:r>
            <a:r>
              <a:rPr lang="en-US" sz="2200" dirty="0" err="1">
                <a:solidFill>
                  <a:srgbClr val="000000"/>
                </a:solidFill>
                <a:latin typeface="Lucida Console" panose="020B0609040504020204" pitchFamily="49" charset="0"/>
              </a:rPr>
              <a:t>var</a:t>
            </a:r>
            <a:r>
              <a:rPr lang="en-US" sz="2200" dirty="0">
                <a:solidFill>
                  <a:srgbClr val="000000"/>
                </a:solidFill>
                <a:latin typeface="Lucida Console" panose="020B0609040504020204" pitchFamily="49" charset="0"/>
              </a:rPr>
              <a:t> &amp;</a:t>
            </a:r>
            <a:r>
              <a:rPr lang="en-US" sz="2200" dirty="0" err="1">
                <a:solidFill>
                  <a:srgbClr val="000000"/>
                </a:solidFill>
                <a:latin typeface="Lucida Console" panose="020B0609040504020204" pitchFamily="49" charset="0"/>
              </a:rPr>
              <a:t>vars</a:t>
            </a:r>
            <a:r>
              <a:rPr lang="en-US" sz="2200" dirty="0">
                <a:solidFill>
                  <a:srgbClr val="000000"/>
                </a:solidFill>
                <a:latin typeface="Lucida Console" panose="020B0609040504020204" pitchFamily="49" charset="0"/>
              </a:rPr>
              <a:t>;</a:t>
            </a:r>
          </a:p>
          <a:p>
            <a:r>
              <a:rPr lang="en-US" sz="2200" dirty="0">
                <a:solidFill>
                  <a:srgbClr val="000000"/>
                </a:solidFill>
                <a:latin typeface="Lucida Console" panose="020B0609040504020204" pitchFamily="49" charset="0"/>
              </a:rPr>
              <a:t>   run;</a:t>
            </a:r>
          </a:p>
          <a:p>
            <a:r>
              <a:rPr lang="en-US" sz="2200" b="1" dirty="0">
                <a:solidFill>
                  <a:srgbClr val="000080"/>
                </a:solidFill>
                <a:latin typeface="Lucida Console" panose="020B0609040504020204" pitchFamily="49" charset="0"/>
              </a:rPr>
              <a:t>%mend</a:t>
            </a:r>
            <a:r>
              <a:rPr lang="en-US" sz="2200" dirty="0">
                <a:solidFill>
                  <a:srgbClr val="000000"/>
                </a:solidFill>
                <a:latin typeface="Lucida Console" panose="020B0609040504020204" pitchFamily="49" charset="0"/>
              </a:rPr>
              <a:t> </a:t>
            </a:r>
            <a:r>
              <a:rPr lang="en-US" sz="2200" dirty="0" err="1">
                <a:solidFill>
                  <a:srgbClr val="000000"/>
                </a:solidFill>
                <a:latin typeface="Lucida Console" panose="020B0609040504020204" pitchFamily="49" charset="0"/>
              </a:rPr>
              <a:t>calc</a:t>
            </a:r>
            <a:r>
              <a:rPr lang="en-US" sz="2200" dirty="0">
                <a:solidFill>
                  <a:srgbClr val="000000"/>
                </a:solidFill>
                <a:latin typeface="Lucida Console" panose="020B0609040504020204" pitchFamily="49" charset="0"/>
              </a:rPr>
              <a:t>;</a:t>
            </a:r>
          </a:p>
          <a:p>
            <a:endParaRPr lang="en-US" sz="2200" dirty="0">
              <a:solidFill>
                <a:srgbClr val="000000"/>
              </a:solidFill>
              <a:latin typeface="Lucida Console" panose="020B0609040504020204" pitchFamily="49" charset="0"/>
            </a:endParaRPr>
          </a:p>
          <a:p>
            <a:r>
              <a:rPr lang="en-US" sz="2200" b="1" dirty="0" err="1">
                <a:solidFill>
                  <a:srgbClr val="000080"/>
                </a:solidFill>
                <a:latin typeface="Lucida Console" panose="020B0609040504020204" pitchFamily="49" charset="0"/>
              </a:rPr>
              <a:t>proc</a:t>
            </a:r>
            <a:r>
              <a:rPr lang="en-US" sz="2200" dirty="0">
                <a:solidFill>
                  <a:srgbClr val="000000"/>
                </a:solidFill>
                <a:latin typeface="Lucida Console" panose="020B0609040504020204" pitchFamily="49" charset="0"/>
              </a:rPr>
              <a:t> </a:t>
            </a:r>
            <a:r>
              <a:rPr lang="en-US" sz="2200" b="1" dirty="0">
                <a:solidFill>
                  <a:srgbClr val="000080"/>
                </a:solidFill>
                <a:latin typeface="Lucida Console" panose="020B0609040504020204" pitchFamily="49" charset="0"/>
              </a:rPr>
              <a:t>catalog</a:t>
            </a:r>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cat</a:t>
            </a:r>
            <a:r>
              <a:rPr lang="en-US" sz="2200" dirty="0">
                <a:solidFill>
                  <a:srgbClr val="000000"/>
                </a:solidFill>
                <a:latin typeface="Lucida Console" panose="020B0609040504020204" pitchFamily="49" charset="0"/>
              </a:rPr>
              <a:t>=</a:t>
            </a:r>
            <a:r>
              <a:rPr lang="en-US" sz="2200" dirty="0" err="1">
                <a:solidFill>
                  <a:srgbClr val="000000"/>
                </a:solidFill>
                <a:latin typeface="Lucida Console" panose="020B0609040504020204" pitchFamily="49" charset="0"/>
              </a:rPr>
              <a:t>work.sasmacr</a:t>
            </a:r>
            <a:r>
              <a:rPr lang="en-US" sz="2200" dirty="0">
                <a:solidFill>
                  <a:srgbClr val="000000"/>
                </a:solidFill>
                <a:latin typeface="Lucida Console" panose="020B0609040504020204" pitchFamily="49" charset="0"/>
              </a:rPr>
              <a:t>;</a:t>
            </a:r>
          </a:p>
          <a:p>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contents</a:t>
            </a:r>
            <a:r>
              <a:rPr lang="en-US" sz="2200" dirty="0">
                <a:solidFill>
                  <a:srgbClr val="000000"/>
                </a:solidFill>
                <a:latin typeface="Lucida Console" panose="020B0609040504020204" pitchFamily="49" charset="0"/>
              </a:rPr>
              <a:t>;</a:t>
            </a:r>
          </a:p>
          <a:p>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title</a:t>
            </a:r>
            <a:r>
              <a:rPr lang="en-US" sz="2200" dirty="0">
                <a:solidFill>
                  <a:srgbClr val="000000"/>
                </a:solidFill>
                <a:latin typeface="Lucida Console" panose="020B0609040504020204" pitchFamily="49" charset="0"/>
              </a:rPr>
              <a:t> </a:t>
            </a:r>
            <a:r>
              <a:rPr lang="en-US" sz="2200" dirty="0">
                <a:solidFill>
                  <a:srgbClr val="800080"/>
                </a:solidFill>
                <a:latin typeface="Lucida Console" panose="020B0609040504020204" pitchFamily="49" charset="0"/>
              </a:rPr>
              <a:t>"My Temporary Macros"</a:t>
            </a:r>
            <a:r>
              <a:rPr lang="en-US" sz="2200" dirty="0">
                <a:solidFill>
                  <a:srgbClr val="000000"/>
                </a:solidFill>
                <a:latin typeface="Lucida Console" panose="020B0609040504020204" pitchFamily="49" charset="0"/>
              </a:rPr>
              <a:t>;</a:t>
            </a:r>
          </a:p>
          <a:p>
            <a:r>
              <a:rPr lang="en-US" sz="2200" b="1" dirty="0">
                <a:solidFill>
                  <a:srgbClr val="000080"/>
                </a:solidFill>
                <a:latin typeface="Lucida Console" panose="020B0609040504020204" pitchFamily="49" charset="0"/>
              </a:rPr>
              <a:t>quit</a:t>
            </a:r>
            <a:r>
              <a:rPr lang="en-US" sz="2200" dirty="0">
                <a:solidFill>
                  <a:srgbClr val="000000"/>
                </a:solidFill>
                <a:latin typeface="Lucida Console" panose="020B0609040504020204" pitchFamily="49" charset="0"/>
              </a:rPr>
              <a:t>;</a:t>
            </a:r>
          </a:p>
          <a:p>
            <a:r>
              <a:rPr lang="en-US" sz="2200" dirty="0">
                <a:solidFill>
                  <a:srgbClr val="0000FF"/>
                </a:solidFill>
                <a:latin typeface="Lucida Console" panose="020B0609040504020204" pitchFamily="49" charset="0"/>
              </a:rPr>
              <a:t>title</a:t>
            </a:r>
            <a:r>
              <a:rPr lang="en-US" sz="2200" dirty="0">
                <a:solidFill>
                  <a:srgbClr val="000000"/>
                </a:solidFill>
                <a:latin typeface="Lucida Console" panose="020B0609040504020204" pitchFamily="49" charset="0"/>
              </a:rPr>
              <a:t>;</a:t>
            </a:r>
            <a:endParaRPr lang="en-US" dirty="0"/>
          </a:p>
        </p:txBody>
      </p:sp>
    </p:spTree>
    <p:extLst>
      <p:ext uri="{BB962C8B-B14F-4D97-AF65-F5344CB8AC3E}">
        <p14:creationId xmlns:p14="http://schemas.microsoft.com/office/powerpoint/2010/main" val="130338552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6"/>
          <p:cNvSpPr>
            <a:spLocks noGrp="1" noChangeArrowheads="1"/>
          </p:cNvSpPr>
          <p:nvPr>
            <p:ph type="title"/>
          </p:nvPr>
        </p:nvSpPr>
        <p:spPr>
          <a:xfrm>
            <a:off x="2209800" y="457200"/>
            <a:ext cx="8375650" cy="457200"/>
          </a:xfrm>
        </p:spPr>
        <p:txBody>
          <a:bodyPr>
            <a:normAutofit fontScale="90000"/>
          </a:bodyPr>
          <a:lstStyle/>
          <a:p>
            <a:pPr eaLnBrk="1" hangingPunct="1"/>
            <a:r>
              <a:rPr lang="en-US" altLang="en-US"/>
              <a:t>Simple Macro</a:t>
            </a:r>
          </a:p>
        </p:txBody>
      </p:sp>
      <p:sp>
        <p:nvSpPr>
          <p:cNvPr id="27651" name="Rectangle 7"/>
          <p:cNvSpPr>
            <a:spLocks noGrp="1" noChangeArrowheads="1"/>
          </p:cNvSpPr>
          <p:nvPr>
            <p:ph idx="1"/>
          </p:nvPr>
        </p:nvSpPr>
        <p:spPr>
          <a:xfrm>
            <a:off x="554182" y="1071564"/>
            <a:ext cx="10799618" cy="867930"/>
          </a:xfrm>
        </p:spPr>
        <p:txBody>
          <a:bodyPr wrap="square">
            <a:spAutoFit/>
          </a:bodyPr>
          <a:lstStyle/>
          <a:p>
            <a:pPr marL="0" indent="0">
              <a:buNone/>
            </a:pPr>
            <a:r>
              <a:rPr lang="en-US" altLang="en-US" dirty="0"/>
              <a:t>Example:  Call the CALC macro. Precede the call with %LET statements that create the macro variables referenced within the macro.</a:t>
            </a:r>
          </a:p>
        </p:txBody>
      </p:sp>
      <p:sp>
        <p:nvSpPr>
          <p:cNvPr id="8"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B13CDD37-F9E3-443A-B09C-F6350604901D}" type="slidenum">
              <a:rPr lang="en-US" altLang="en-US" sz="1400"/>
              <a:pPr eaLnBrk="1" hangingPunct="1"/>
              <a:t>11</a:t>
            </a:fld>
            <a:endParaRPr lang="en-US" altLang="en-US" sz="1400">
              <a:latin typeface="Times New Roman" panose="02020603050405020304" pitchFamily="18" charset="0"/>
            </a:endParaRPr>
          </a:p>
        </p:txBody>
      </p:sp>
      <p:sp>
        <p:nvSpPr>
          <p:cNvPr id="2" name="Rectangle 1"/>
          <p:cNvSpPr/>
          <p:nvPr/>
        </p:nvSpPr>
        <p:spPr>
          <a:xfrm>
            <a:off x="1163782" y="3013502"/>
            <a:ext cx="7980218" cy="1384995"/>
          </a:xfrm>
          <a:prstGeom prst="rect">
            <a:avLst/>
          </a:prstGeom>
        </p:spPr>
        <p:txBody>
          <a:bodyPr wrap="square">
            <a:spAutoFit/>
          </a:bodyPr>
          <a:lstStyle/>
          <a:p>
            <a:r>
              <a:rPr lang="en-US" sz="2800" dirty="0">
                <a:solidFill>
                  <a:srgbClr val="0000FF"/>
                </a:solidFill>
                <a:latin typeface="Lucida Console" panose="020B0609040504020204" pitchFamily="49" charset="0"/>
              </a:rPr>
              <a:t>%let</a:t>
            </a:r>
            <a:r>
              <a:rPr lang="en-US" sz="2800" dirty="0">
                <a:solidFill>
                  <a:srgbClr val="000000"/>
                </a:solidFill>
                <a:latin typeface="Lucida Console" panose="020B0609040504020204" pitchFamily="49" charset="0"/>
              </a:rPr>
              <a:t> stats=min max;</a:t>
            </a:r>
          </a:p>
          <a:p>
            <a:r>
              <a:rPr lang="en-US" sz="2800" dirty="0">
                <a:solidFill>
                  <a:srgbClr val="0000FF"/>
                </a:solidFill>
                <a:latin typeface="Lucida Console" panose="020B0609040504020204" pitchFamily="49" charset="0"/>
              </a:rPr>
              <a:t>%let</a:t>
            </a:r>
            <a:r>
              <a:rPr lang="en-US" sz="2800" dirty="0">
                <a:solidFill>
                  <a:srgbClr val="000000"/>
                </a:solidFill>
                <a:latin typeface="Lucida Console" panose="020B0609040504020204" pitchFamily="49" charset="0"/>
              </a:rPr>
              <a:t> </a:t>
            </a:r>
            <a:r>
              <a:rPr lang="en-US" sz="2800" dirty="0" err="1">
                <a:solidFill>
                  <a:srgbClr val="000000"/>
                </a:solidFill>
                <a:latin typeface="Lucida Console" panose="020B0609040504020204" pitchFamily="49" charset="0"/>
              </a:rPr>
              <a:t>vars</a:t>
            </a:r>
            <a:r>
              <a:rPr lang="en-US" sz="2800" dirty="0">
                <a:solidFill>
                  <a:srgbClr val="000000"/>
                </a:solidFill>
                <a:latin typeface="Lucida Console" panose="020B0609040504020204" pitchFamily="49" charset="0"/>
              </a:rPr>
              <a:t>=quantity;</a:t>
            </a:r>
          </a:p>
          <a:p>
            <a:r>
              <a:rPr lang="en-US" sz="2800" dirty="0">
                <a:solidFill>
                  <a:srgbClr val="000000"/>
                </a:solidFill>
                <a:latin typeface="Lucida Console" panose="020B0609040504020204" pitchFamily="49" charset="0"/>
              </a:rPr>
              <a:t>%</a:t>
            </a:r>
            <a:r>
              <a:rPr lang="en-US" sz="2800" b="1" i="1" dirty="0" err="1">
                <a:solidFill>
                  <a:srgbClr val="000000"/>
                </a:solidFill>
                <a:latin typeface="Lucida Console" panose="020B0609040504020204" pitchFamily="49" charset="0"/>
              </a:rPr>
              <a:t>calc</a:t>
            </a:r>
            <a:endParaRPr lang="en-US" sz="2800" dirty="0"/>
          </a:p>
        </p:txBody>
      </p:sp>
    </p:spTree>
    <p:extLst>
      <p:ext uri="{BB962C8B-B14F-4D97-AF65-F5344CB8AC3E}">
        <p14:creationId xmlns:p14="http://schemas.microsoft.com/office/powerpoint/2010/main" val="351632949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a:xfrm>
            <a:off x="2209800" y="1084264"/>
            <a:ext cx="7848600" cy="5391219"/>
          </a:xfrm>
        </p:spPr>
        <p:txBody>
          <a:bodyPr>
            <a:spAutoFit/>
          </a:bodyPr>
          <a:lstStyle/>
          <a:p>
            <a:pPr marL="0" indent="0">
              <a:spcBef>
                <a:spcPct val="0"/>
              </a:spcBef>
              <a:buNone/>
            </a:pPr>
            <a:r>
              <a:rPr lang="en-US" altLang="en-US" dirty="0"/>
              <a:t>The MPRINT option writes to the SAS log the text sent to the SAS compiler as a result of macro execution.</a:t>
            </a:r>
          </a:p>
          <a:p>
            <a:pPr marL="0" indent="0">
              <a:spcBef>
                <a:spcPct val="50000"/>
              </a:spcBef>
              <a:buNone/>
            </a:pPr>
            <a:r>
              <a:rPr lang="en-US" altLang="en-US" dirty="0"/>
              <a:t>General form of the MPRINT|NOMPRINT option:</a:t>
            </a:r>
          </a:p>
          <a:p>
            <a:pPr marL="0" indent="0">
              <a:spcBef>
                <a:spcPct val="50000"/>
              </a:spcBef>
              <a:buNone/>
            </a:pPr>
            <a:endParaRPr lang="en-US" altLang="en-US" dirty="0"/>
          </a:p>
          <a:p>
            <a:pPr marL="0" indent="0">
              <a:spcBef>
                <a:spcPct val="50000"/>
              </a:spcBef>
              <a:buNone/>
            </a:pPr>
            <a:endParaRPr lang="en-US" altLang="en-US" dirty="0"/>
          </a:p>
          <a:p>
            <a:pPr marL="0" indent="0">
              <a:spcBef>
                <a:spcPct val="50000"/>
              </a:spcBef>
              <a:buNone/>
            </a:pPr>
            <a:endParaRPr lang="en-US" altLang="en-US" dirty="0"/>
          </a:p>
          <a:p>
            <a:pPr marL="0" indent="0">
              <a:spcBef>
                <a:spcPct val="50000"/>
              </a:spcBef>
              <a:buNone/>
            </a:pPr>
            <a:r>
              <a:rPr lang="en-US" altLang="en-US" dirty="0"/>
              <a:t>The default setting is NOMPRINT</a:t>
            </a:r>
            <a:r>
              <a:rPr lang="en-US" altLang="en-US" dirty="0">
                <a:latin typeface="Times New Roman" panose="02020603050405020304" pitchFamily="18" charset="0"/>
              </a:rPr>
              <a:t>.</a:t>
            </a:r>
          </a:p>
          <a:p>
            <a:pPr marL="0" indent="0">
              <a:spcBef>
                <a:spcPct val="50000"/>
              </a:spcBef>
              <a:buNone/>
            </a:pPr>
            <a:endParaRPr lang="en-US" altLang="en-US" dirty="0"/>
          </a:p>
          <a:p>
            <a:pPr marL="0" indent="0"/>
            <a:endParaRPr lang="en-US" altLang="en-US" dirty="0"/>
          </a:p>
        </p:txBody>
      </p:sp>
      <p:sp>
        <p:nvSpPr>
          <p:cNvPr id="5"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1257137C-FE68-4518-AA25-77D1CCEF92A8}" type="slidenum">
              <a:rPr lang="en-US" altLang="en-US" sz="1400"/>
              <a:pPr eaLnBrk="1" hangingPunct="1"/>
              <a:t>12</a:t>
            </a:fld>
            <a:endParaRPr lang="en-US" altLang="en-US" sz="1400">
              <a:latin typeface="Times New Roman" panose="02020603050405020304" pitchFamily="18" charset="0"/>
            </a:endParaRPr>
          </a:p>
        </p:txBody>
      </p:sp>
      <p:sp>
        <p:nvSpPr>
          <p:cNvPr id="27652" name="Text Box 4"/>
          <p:cNvSpPr txBox="1">
            <a:spLocks noChangeArrowheads="1"/>
          </p:cNvSpPr>
          <p:nvPr/>
        </p:nvSpPr>
        <p:spPr bwMode="auto">
          <a:xfrm>
            <a:off x="2937164" y="3272750"/>
            <a:ext cx="2595582" cy="861774"/>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none" tIns="152400" bIns="152400">
            <a:spAutoFit/>
          </a:bodyPr>
          <a:lstStyle/>
          <a:p>
            <a:pPr eaLnBrk="0" hangingPunct="0">
              <a:defRPr/>
            </a:pPr>
            <a:r>
              <a:rPr lang="en-US" b="1" dirty="0">
                <a:latin typeface="Arial"/>
              </a:rPr>
              <a:t>OPTIONS MPRINT;</a:t>
            </a:r>
          </a:p>
          <a:p>
            <a:pPr eaLnBrk="0" hangingPunct="0">
              <a:defRPr/>
            </a:pPr>
            <a:r>
              <a:rPr lang="en-US" b="1" dirty="0">
                <a:latin typeface="Arial"/>
              </a:rPr>
              <a:t>OPTIONS NOMPRINT;</a:t>
            </a:r>
          </a:p>
        </p:txBody>
      </p:sp>
      <p:sp>
        <p:nvSpPr>
          <p:cNvPr id="8" name="Rectangle 4"/>
          <p:cNvSpPr>
            <a:spLocks noGrp="1" noChangeArrowheads="1"/>
          </p:cNvSpPr>
          <p:nvPr>
            <p:ph type="title"/>
          </p:nvPr>
        </p:nvSpPr>
        <p:spPr>
          <a:xfrm>
            <a:off x="3935083" y="74793"/>
            <a:ext cx="4976004" cy="457200"/>
          </a:xfrm>
        </p:spPr>
        <p:txBody>
          <a:bodyPr>
            <a:normAutofit fontScale="90000"/>
          </a:bodyPr>
          <a:lstStyle/>
          <a:p>
            <a:pPr eaLnBrk="1" hangingPunct="1"/>
            <a:r>
              <a:rPr lang="en-US" altLang="en-US" b="1" dirty="0">
                <a:latin typeface="+mn-lt"/>
              </a:rPr>
              <a:t>Macro Execution</a:t>
            </a:r>
          </a:p>
        </p:txBody>
      </p:sp>
    </p:spTree>
    <p:extLst>
      <p:ext uri="{BB962C8B-B14F-4D97-AF65-F5344CB8AC3E}">
        <p14:creationId xmlns:p14="http://schemas.microsoft.com/office/powerpoint/2010/main" val="356438465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en-US" dirty="0"/>
              <a:t>Program Flow, When the macro processor receives </a:t>
            </a:r>
            <a:r>
              <a:rPr lang="en-US" altLang="en-US" i="1" dirty="0"/>
              <a:t>%macro-name</a:t>
            </a:r>
            <a:endParaRPr lang="en-US" altLang="en-US" dirty="0"/>
          </a:p>
        </p:txBody>
      </p:sp>
      <p:sp>
        <p:nvSpPr>
          <p:cNvPr id="5"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5F80C665-C7E9-4A17-BBBD-EE48A3B61ADE}" type="slidenum">
              <a:rPr lang="en-US" altLang="en-US" sz="1400"/>
              <a:pPr eaLnBrk="1" hangingPunct="1"/>
              <a:t>13</a:t>
            </a:fld>
            <a:endParaRPr lang="en-US" altLang="en-US" sz="1400">
              <a:latin typeface="Times New Roman" panose="02020603050405020304" pitchFamily="18" charset="0"/>
            </a:endParaRPr>
          </a:p>
        </p:txBody>
      </p:sp>
      <p:sp>
        <p:nvSpPr>
          <p:cNvPr id="28677" name="Text Box 4"/>
          <p:cNvSpPr txBox="1">
            <a:spLocks noChangeArrowheads="1"/>
          </p:cNvSpPr>
          <p:nvPr/>
        </p:nvSpPr>
        <p:spPr bwMode="auto">
          <a:xfrm>
            <a:off x="353290" y="1823647"/>
            <a:ext cx="11589327" cy="4530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marL="457200" indent="-457200"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20000"/>
              </a:spcBef>
              <a:buClr>
                <a:schemeClr val="tx1"/>
              </a:buClr>
              <a:buFont typeface="Wingdings" panose="05000000000000000000" pitchFamily="2" charset="2"/>
              <a:buAutoNum type="arabicPeriod"/>
            </a:pPr>
            <a:r>
              <a:rPr lang="en-US" altLang="en-US" sz="2800" dirty="0"/>
              <a:t>Searches the designated SAS catalog (</a:t>
            </a:r>
            <a:r>
              <a:rPr lang="en-US" altLang="en-US" sz="2800" b="1" dirty="0" err="1">
                <a:latin typeface="Courier New" panose="02070309020205020404" pitchFamily="49" charset="0"/>
              </a:rPr>
              <a:t>work.sasmacr</a:t>
            </a:r>
            <a:r>
              <a:rPr lang="en-US" altLang="en-US" sz="2800" dirty="0"/>
              <a:t> by default) for an entry named </a:t>
            </a:r>
            <a:r>
              <a:rPr lang="en-US" altLang="en-US" sz="2800" i="1" dirty="0"/>
              <a:t>macro-</a:t>
            </a:r>
            <a:r>
              <a:rPr lang="en-US" altLang="en-US" sz="2800" i="1" dirty="0" err="1"/>
              <a:t>name</a:t>
            </a:r>
            <a:r>
              <a:rPr lang="en-US" altLang="en-US" sz="2800" dirty="0" err="1"/>
              <a:t>.MACRO</a:t>
            </a:r>
            <a:endParaRPr lang="en-US" altLang="en-US" sz="2800" dirty="0"/>
          </a:p>
          <a:p>
            <a:pPr>
              <a:spcBef>
                <a:spcPct val="20000"/>
              </a:spcBef>
              <a:buClr>
                <a:schemeClr val="tx1"/>
              </a:buClr>
              <a:buFont typeface="Wingdings" panose="05000000000000000000" pitchFamily="2" charset="2"/>
              <a:buAutoNum type="arabicPeriod"/>
            </a:pPr>
            <a:r>
              <a:rPr lang="en-US" altLang="en-US" sz="2800" dirty="0"/>
              <a:t>Executes compiled macro language statements, if any</a:t>
            </a:r>
          </a:p>
          <a:p>
            <a:pPr>
              <a:spcBef>
                <a:spcPct val="20000"/>
              </a:spcBef>
              <a:buClr>
                <a:schemeClr val="tx1"/>
              </a:buClr>
              <a:buFont typeface="Wingdings" panose="05000000000000000000" pitchFamily="2" charset="2"/>
              <a:buAutoNum type="arabicPeriod"/>
            </a:pPr>
            <a:r>
              <a:rPr lang="en-US" altLang="en-US" sz="2800" dirty="0"/>
              <a:t>Sends other text to the input stack for word scanning </a:t>
            </a:r>
          </a:p>
          <a:p>
            <a:pPr>
              <a:spcBef>
                <a:spcPct val="20000"/>
              </a:spcBef>
              <a:buClr>
                <a:schemeClr val="tx1"/>
              </a:buClr>
              <a:buFont typeface="Monotype Sorts" panose="05010101010101010101" pitchFamily="2" charset="2"/>
              <a:buAutoNum type="arabicPeriod"/>
            </a:pPr>
            <a:r>
              <a:rPr lang="en-US" altLang="en-US" sz="2800" dirty="0"/>
              <a:t>Pauses while the word scanner tokenizes inserted text, and SAS code, if any, compiles and executes</a:t>
            </a:r>
          </a:p>
          <a:p>
            <a:pPr>
              <a:spcBef>
                <a:spcPct val="20000"/>
              </a:spcBef>
              <a:buClr>
                <a:schemeClr val="tx1"/>
              </a:buClr>
              <a:buFont typeface="Wingdings" panose="05000000000000000000" pitchFamily="2" charset="2"/>
              <a:buAutoNum type="arabicPeriod"/>
            </a:pPr>
            <a:r>
              <a:rPr lang="en-US" altLang="en-US" sz="2800" dirty="0"/>
              <a:t>Resumes execution of macro language statements after SAS code executes</a:t>
            </a:r>
          </a:p>
          <a:p>
            <a:pPr>
              <a:spcBef>
                <a:spcPct val="50000"/>
              </a:spcBef>
              <a:buFontTx/>
              <a:buAutoNum type="arabicPeriod"/>
            </a:pPr>
            <a:endParaRPr lang="en-US" altLang="en-US" sz="2800" dirty="0"/>
          </a:p>
        </p:txBody>
      </p:sp>
    </p:spTree>
    <p:extLst>
      <p:ext uri="{BB962C8B-B14F-4D97-AF65-F5344CB8AC3E}">
        <p14:creationId xmlns:p14="http://schemas.microsoft.com/office/powerpoint/2010/main" val="135329517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
          <p:cNvSpPr>
            <a:spLocks noGrp="1" noChangeArrowheads="1"/>
          </p:cNvSpPr>
          <p:nvPr>
            <p:ph type="title"/>
          </p:nvPr>
        </p:nvSpPr>
        <p:spPr>
          <a:xfrm>
            <a:off x="574964" y="34878"/>
            <a:ext cx="10515600" cy="800053"/>
          </a:xfrm>
        </p:spPr>
        <p:txBody>
          <a:bodyPr/>
          <a:lstStyle/>
          <a:p>
            <a:pPr eaLnBrk="1" hangingPunct="1"/>
            <a:r>
              <a:rPr lang="en-US" altLang="en-US" dirty="0"/>
              <a:t>Program Flow</a:t>
            </a:r>
          </a:p>
        </p:txBody>
      </p:sp>
      <p:sp>
        <p:nvSpPr>
          <p:cNvPr id="23" name="Slide Number Placeholder 2"/>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09548555-C7E2-4238-A8D5-06FE3E77D778}" type="slidenum">
              <a:rPr lang="en-US" altLang="en-US" sz="1400"/>
              <a:pPr eaLnBrk="1" hangingPunct="1"/>
              <a:t>14</a:t>
            </a:fld>
            <a:endParaRPr lang="en-US" altLang="en-US" sz="1400">
              <a:latin typeface="Times New Roman" panose="02020603050405020304" pitchFamily="18" charset="0"/>
            </a:endParaRPr>
          </a:p>
        </p:txBody>
      </p:sp>
      <p:sp>
        <p:nvSpPr>
          <p:cNvPr id="29701" name="Text Box 3"/>
          <p:cNvSpPr txBox="1">
            <a:spLocks noChangeArrowheads="1"/>
          </p:cNvSpPr>
          <p:nvPr/>
        </p:nvSpPr>
        <p:spPr bwMode="auto">
          <a:xfrm>
            <a:off x="1752600" y="2362200"/>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Compiler</a:t>
            </a:r>
          </a:p>
        </p:txBody>
      </p:sp>
      <p:sp>
        <p:nvSpPr>
          <p:cNvPr id="29702" name="Text Box 4"/>
          <p:cNvSpPr txBox="1">
            <a:spLocks noChangeArrowheads="1"/>
          </p:cNvSpPr>
          <p:nvPr/>
        </p:nvSpPr>
        <p:spPr bwMode="auto">
          <a:xfrm>
            <a:off x="5638801" y="2362200"/>
            <a:ext cx="2163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Symbol Table</a:t>
            </a:r>
          </a:p>
        </p:txBody>
      </p:sp>
      <p:sp>
        <p:nvSpPr>
          <p:cNvPr id="29703" name="Text Box 5"/>
          <p:cNvSpPr txBox="1">
            <a:spLocks noChangeArrowheads="1"/>
          </p:cNvSpPr>
          <p:nvPr/>
        </p:nvSpPr>
        <p:spPr bwMode="auto">
          <a:xfrm>
            <a:off x="1752600" y="3657600"/>
            <a:ext cx="2249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Word Scanner</a:t>
            </a:r>
          </a:p>
        </p:txBody>
      </p:sp>
      <p:sp>
        <p:nvSpPr>
          <p:cNvPr id="29704" name="Text Box 6"/>
          <p:cNvSpPr txBox="1">
            <a:spLocks noChangeArrowheads="1"/>
          </p:cNvSpPr>
          <p:nvPr/>
        </p:nvSpPr>
        <p:spPr bwMode="auto">
          <a:xfrm>
            <a:off x="5638801" y="3657600"/>
            <a:ext cx="2659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Macro Processor</a:t>
            </a:r>
          </a:p>
        </p:txBody>
      </p:sp>
      <p:sp>
        <p:nvSpPr>
          <p:cNvPr id="29705" name="Text Box 7"/>
          <p:cNvSpPr txBox="1">
            <a:spLocks noChangeArrowheads="1"/>
          </p:cNvSpPr>
          <p:nvPr/>
        </p:nvSpPr>
        <p:spPr bwMode="auto">
          <a:xfrm>
            <a:off x="1752600" y="46482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Input Stack</a:t>
            </a:r>
          </a:p>
        </p:txBody>
      </p:sp>
      <p:sp>
        <p:nvSpPr>
          <p:cNvPr id="29706" name="Text Box 8"/>
          <p:cNvSpPr txBox="1">
            <a:spLocks noChangeArrowheads="1"/>
          </p:cNvSpPr>
          <p:nvPr/>
        </p:nvSpPr>
        <p:spPr bwMode="auto">
          <a:xfrm>
            <a:off x="5638800" y="4629151"/>
            <a:ext cx="27368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sz="2800" b="1">
                <a:latin typeface="Courier New" panose="02070309020205020404" pitchFamily="49" charset="0"/>
              </a:rPr>
              <a:t>work.sasmacr</a:t>
            </a:r>
          </a:p>
        </p:txBody>
      </p:sp>
      <p:sp>
        <p:nvSpPr>
          <p:cNvPr id="29707" name="Line 9"/>
          <p:cNvSpPr>
            <a:spLocks noChangeShapeType="1"/>
          </p:cNvSpPr>
          <p:nvPr/>
        </p:nvSpPr>
        <p:spPr bwMode="auto">
          <a:xfrm flipV="1">
            <a:off x="4343400" y="4648200"/>
            <a:ext cx="0" cy="45720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wrap="none" anchor="ctr"/>
          <a:lstStyle/>
          <a:p>
            <a:endParaRPr lang="en-US"/>
          </a:p>
        </p:txBody>
      </p:sp>
      <p:sp>
        <p:nvSpPr>
          <p:cNvPr id="29708" name="Text Box 11"/>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7420" name="Text Box 12"/>
          <p:cNvSpPr txBox="1">
            <a:spLocks noChangeArrowheads="1"/>
          </p:cNvSpPr>
          <p:nvPr/>
        </p:nvSpPr>
        <p:spPr bwMode="auto">
          <a:xfrm>
            <a:off x="1752600" y="2819401"/>
            <a:ext cx="35814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dirty="0">
              <a:latin typeface="Courier New" pitchFamily="49" charset="0"/>
            </a:endParaRPr>
          </a:p>
        </p:txBody>
      </p:sp>
      <p:sp>
        <p:nvSpPr>
          <p:cNvPr id="29710" name="Text Box 13"/>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7422" name="Text Box 14"/>
          <p:cNvSpPr txBox="1">
            <a:spLocks noChangeArrowheads="1"/>
          </p:cNvSpPr>
          <p:nvPr/>
        </p:nvSpPr>
        <p:spPr bwMode="auto">
          <a:xfrm>
            <a:off x="5638800" y="2819400"/>
            <a:ext cx="4876800" cy="57349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 </a:t>
            </a:r>
          </a:p>
          <a:p>
            <a:pPr eaLnBrk="0" hangingPunct="0">
              <a:lnSpc>
                <a:spcPct val="85000"/>
              </a:lnSpc>
              <a:defRPr/>
            </a:pPr>
            <a:endParaRPr lang="en-US" b="1" dirty="0">
              <a:latin typeface="Courier New" pitchFamily="49" charset="0"/>
            </a:endParaRPr>
          </a:p>
        </p:txBody>
      </p:sp>
      <p:sp>
        <p:nvSpPr>
          <p:cNvPr id="29712" name="Text Box 15"/>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7424" name="Text Box 16"/>
          <p:cNvSpPr txBox="1">
            <a:spLocks noChangeArrowheads="1"/>
          </p:cNvSpPr>
          <p:nvPr/>
        </p:nvSpPr>
        <p:spPr bwMode="auto">
          <a:xfrm>
            <a:off x="1752600" y="4124326"/>
            <a:ext cx="35814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   </a:t>
            </a:r>
          </a:p>
        </p:txBody>
      </p:sp>
      <p:sp>
        <p:nvSpPr>
          <p:cNvPr id="29714" name="Text Box 17"/>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7426" name="Text Box 18"/>
          <p:cNvSpPr txBox="1">
            <a:spLocks noChangeArrowheads="1"/>
          </p:cNvSpPr>
          <p:nvPr/>
        </p:nvSpPr>
        <p:spPr bwMode="auto">
          <a:xfrm>
            <a:off x="5638800" y="4121151"/>
            <a:ext cx="48768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solidFill>
                  <a:schemeClr val="tx2"/>
                </a:solidFill>
                <a:latin typeface="Courier New" pitchFamily="49" charset="0"/>
              </a:rPr>
              <a:t> </a:t>
            </a:r>
          </a:p>
        </p:txBody>
      </p:sp>
      <p:sp>
        <p:nvSpPr>
          <p:cNvPr id="29716" name="Text Box 19"/>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7428" name="Text Box 20"/>
          <p:cNvSpPr txBox="1">
            <a:spLocks noChangeArrowheads="1"/>
          </p:cNvSpPr>
          <p:nvPr/>
        </p:nvSpPr>
        <p:spPr bwMode="auto">
          <a:xfrm>
            <a:off x="1752600" y="5105400"/>
            <a:ext cx="3581400" cy="10541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defRPr/>
            </a:pPr>
            <a:r>
              <a:rPr lang="en-US" sz="2000" b="1" dirty="0">
                <a:latin typeface="Courier New" pitchFamily="49" charset="0"/>
              </a:rPr>
              <a:t>%let stats=min max;</a:t>
            </a:r>
          </a:p>
          <a:p>
            <a:pPr eaLnBrk="0" hangingPunct="0">
              <a:defRPr/>
            </a:pPr>
            <a:r>
              <a:rPr lang="en-US" sz="2000" b="1" dirty="0">
                <a:latin typeface="Courier New" pitchFamily="49" charset="0"/>
              </a:rPr>
              <a:t>%let vars=quantity;</a:t>
            </a:r>
          </a:p>
          <a:p>
            <a:pPr eaLnBrk="0" hangingPunct="0">
              <a:defRPr/>
            </a:pPr>
            <a:r>
              <a:rPr lang="en-US" sz="2000" b="1" dirty="0">
                <a:latin typeface="Courier New" pitchFamily="49" charset="0"/>
              </a:rPr>
              <a:t>%calc</a:t>
            </a:r>
          </a:p>
        </p:txBody>
      </p:sp>
      <p:sp>
        <p:nvSpPr>
          <p:cNvPr id="17429" name="Text Box 21"/>
          <p:cNvSpPr txBox="1">
            <a:spLocks noChangeArrowheads="1"/>
          </p:cNvSpPr>
          <p:nvPr/>
        </p:nvSpPr>
        <p:spPr bwMode="auto">
          <a:xfrm>
            <a:off x="5638800" y="5105401"/>
            <a:ext cx="4876800" cy="808939"/>
          </a:xfrm>
          <a:prstGeom prst="rect">
            <a:avLst/>
          </a:prstGeom>
          <a:solidFill>
            <a:srgbClr val="FFFFFF"/>
          </a:solidFill>
          <a:ln w="38100">
            <a:solidFill>
              <a:schemeClr val="tx2"/>
            </a:solidFill>
            <a:miter lim="800000"/>
            <a:headEnd/>
            <a:tailEnd/>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u="sng" dirty="0">
                <a:latin typeface="Courier New" pitchFamily="49" charset="0"/>
              </a:rPr>
              <a:t># Name         	Type</a:t>
            </a:r>
          </a:p>
          <a:p>
            <a:pPr eaLnBrk="0" hangingPunct="0">
              <a:lnSpc>
                <a:spcPct val="85000"/>
              </a:lnSpc>
              <a:defRPr/>
            </a:pPr>
            <a:r>
              <a:rPr lang="en-US" b="1" dirty="0">
                <a:latin typeface="Courier New" pitchFamily="49" charset="0"/>
              </a:rPr>
              <a:t>1 CALC     	MACRO  </a:t>
            </a:r>
          </a:p>
          <a:p>
            <a:pPr eaLnBrk="0" hangingPunct="0">
              <a:lnSpc>
                <a:spcPct val="85000"/>
              </a:lnSpc>
              <a:defRPr/>
            </a:pPr>
            <a:r>
              <a:rPr lang="en-US" b="1" dirty="0">
                <a:latin typeface="Courier New" pitchFamily="49" charset="0"/>
              </a:rPr>
              <a:t>2 TIME     	MACRO</a:t>
            </a:r>
          </a:p>
        </p:txBody>
      </p:sp>
      <p:sp>
        <p:nvSpPr>
          <p:cNvPr id="29719" name="Animation Flag"/>
          <p:cNvSpPr txBox="1">
            <a:spLocks noChangeArrowheads="1"/>
          </p:cNvSpPr>
          <p:nvPr/>
        </p:nvSpPr>
        <p:spPr bwMode="auto">
          <a:xfrm>
            <a:off x="10096501" y="6451601"/>
            <a:ext cx="460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2000" b="1">
                <a:latin typeface="Verdana" panose="020B0604030504040204" pitchFamily="34" charset="0"/>
              </a:rPr>
              <a:t>...</a:t>
            </a:r>
          </a:p>
        </p:txBody>
      </p:sp>
    </p:spTree>
    <p:extLst>
      <p:ext uri="{BB962C8B-B14F-4D97-AF65-F5344CB8AC3E}">
        <p14:creationId xmlns:p14="http://schemas.microsoft.com/office/powerpoint/2010/main" val="29304765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2"/>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27769ED0-D0CF-4F50-A637-04096FF924B7}" type="slidenum">
              <a:rPr lang="en-US" altLang="en-US" sz="1400"/>
              <a:pPr eaLnBrk="1" hangingPunct="1"/>
              <a:t>15</a:t>
            </a:fld>
            <a:endParaRPr lang="en-US" altLang="en-US" sz="1400">
              <a:latin typeface="Times New Roman" panose="02020603050405020304" pitchFamily="18" charset="0"/>
            </a:endParaRPr>
          </a:p>
        </p:txBody>
      </p:sp>
      <p:sp>
        <p:nvSpPr>
          <p:cNvPr id="30724" name="Text Box 2"/>
          <p:cNvSpPr txBox="1">
            <a:spLocks noChangeArrowheads="1"/>
          </p:cNvSpPr>
          <p:nvPr/>
        </p:nvSpPr>
        <p:spPr bwMode="auto">
          <a:xfrm>
            <a:off x="318655" y="1033463"/>
            <a:ext cx="1133301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dirty="0"/>
              <a:t>The macro processor executes the %LET statements and populates the symbol table.</a:t>
            </a:r>
          </a:p>
        </p:txBody>
      </p:sp>
      <p:sp>
        <p:nvSpPr>
          <p:cNvPr id="30725" name="Text Box 3"/>
          <p:cNvSpPr txBox="1">
            <a:spLocks noChangeArrowheads="1"/>
          </p:cNvSpPr>
          <p:nvPr/>
        </p:nvSpPr>
        <p:spPr bwMode="auto">
          <a:xfrm>
            <a:off x="1752600" y="2362200"/>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Compiler</a:t>
            </a:r>
          </a:p>
        </p:txBody>
      </p:sp>
      <p:sp>
        <p:nvSpPr>
          <p:cNvPr id="30726" name="Text Box 4"/>
          <p:cNvSpPr txBox="1">
            <a:spLocks noChangeArrowheads="1"/>
          </p:cNvSpPr>
          <p:nvPr/>
        </p:nvSpPr>
        <p:spPr bwMode="auto">
          <a:xfrm>
            <a:off x="5638801" y="2362200"/>
            <a:ext cx="2163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Symbol Table</a:t>
            </a:r>
          </a:p>
        </p:txBody>
      </p:sp>
      <p:sp>
        <p:nvSpPr>
          <p:cNvPr id="30727" name="Text Box 5"/>
          <p:cNvSpPr txBox="1">
            <a:spLocks noChangeArrowheads="1"/>
          </p:cNvSpPr>
          <p:nvPr/>
        </p:nvSpPr>
        <p:spPr bwMode="auto">
          <a:xfrm>
            <a:off x="1752600" y="3657600"/>
            <a:ext cx="2249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Word Scanner</a:t>
            </a:r>
          </a:p>
        </p:txBody>
      </p:sp>
      <p:sp>
        <p:nvSpPr>
          <p:cNvPr id="30728" name="Text Box 6"/>
          <p:cNvSpPr txBox="1">
            <a:spLocks noChangeArrowheads="1"/>
          </p:cNvSpPr>
          <p:nvPr/>
        </p:nvSpPr>
        <p:spPr bwMode="auto">
          <a:xfrm>
            <a:off x="5638801" y="3657600"/>
            <a:ext cx="2659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Macro Processor</a:t>
            </a:r>
          </a:p>
        </p:txBody>
      </p:sp>
      <p:sp>
        <p:nvSpPr>
          <p:cNvPr id="30729" name="Text Box 7"/>
          <p:cNvSpPr txBox="1">
            <a:spLocks noChangeArrowheads="1"/>
          </p:cNvSpPr>
          <p:nvPr/>
        </p:nvSpPr>
        <p:spPr bwMode="auto">
          <a:xfrm>
            <a:off x="1752600" y="46482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Input Stack</a:t>
            </a:r>
          </a:p>
        </p:txBody>
      </p:sp>
      <p:sp>
        <p:nvSpPr>
          <p:cNvPr id="30730" name="Text Box 8"/>
          <p:cNvSpPr txBox="1">
            <a:spLocks noChangeArrowheads="1"/>
          </p:cNvSpPr>
          <p:nvPr/>
        </p:nvSpPr>
        <p:spPr bwMode="auto">
          <a:xfrm>
            <a:off x="5638800" y="4648201"/>
            <a:ext cx="27368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sz="2800" b="1">
                <a:latin typeface="Courier New" panose="02070309020205020404" pitchFamily="49" charset="0"/>
              </a:rPr>
              <a:t>work.sasmacr</a:t>
            </a:r>
          </a:p>
        </p:txBody>
      </p:sp>
      <p:sp>
        <p:nvSpPr>
          <p:cNvPr id="30731" name="Line 9"/>
          <p:cNvSpPr>
            <a:spLocks noChangeShapeType="1"/>
          </p:cNvSpPr>
          <p:nvPr/>
        </p:nvSpPr>
        <p:spPr bwMode="auto">
          <a:xfrm flipV="1">
            <a:off x="4343400" y="4648200"/>
            <a:ext cx="0" cy="53340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wrap="none" anchor="ctr"/>
          <a:lstStyle/>
          <a:p>
            <a:endParaRPr lang="en-US"/>
          </a:p>
        </p:txBody>
      </p:sp>
      <p:sp>
        <p:nvSpPr>
          <p:cNvPr id="30732" name="Text Box 11"/>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8444" name="Text Box 12"/>
          <p:cNvSpPr txBox="1">
            <a:spLocks noChangeArrowheads="1"/>
          </p:cNvSpPr>
          <p:nvPr/>
        </p:nvSpPr>
        <p:spPr bwMode="auto">
          <a:xfrm>
            <a:off x="1752600" y="2819401"/>
            <a:ext cx="35814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dirty="0">
              <a:latin typeface="Courier New" pitchFamily="49" charset="0"/>
            </a:endParaRPr>
          </a:p>
        </p:txBody>
      </p:sp>
      <p:sp>
        <p:nvSpPr>
          <p:cNvPr id="18445" name="Text Box 13"/>
          <p:cNvSpPr txBox="1">
            <a:spLocks noChangeArrowheads="1"/>
          </p:cNvSpPr>
          <p:nvPr/>
        </p:nvSpPr>
        <p:spPr bwMode="auto">
          <a:xfrm>
            <a:off x="5638800" y="2819400"/>
            <a:ext cx="4876800" cy="573490"/>
          </a:xfrm>
          <a:prstGeom prst="rect">
            <a:avLst/>
          </a:prstGeom>
          <a:solidFill>
            <a:srgbClr val="FFFFFF"/>
          </a:solidFill>
          <a:ln w="38100">
            <a:solidFill>
              <a:schemeClr val="tx2"/>
            </a:solidFill>
            <a:miter lim="800000"/>
            <a:headEnd/>
            <a:tailEnd/>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solidFill>
                  <a:schemeClr val="tx2"/>
                </a:solidFill>
                <a:latin typeface="Courier New" pitchFamily="49" charset="0"/>
              </a:rPr>
              <a:t>STATS     min max</a:t>
            </a:r>
          </a:p>
          <a:p>
            <a:pPr eaLnBrk="0" hangingPunct="0">
              <a:lnSpc>
                <a:spcPct val="85000"/>
              </a:lnSpc>
              <a:defRPr/>
            </a:pPr>
            <a:r>
              <a:rPr lang="en-US" b="1" dirty="0">
                <a:solidFill>
                  <a:schemeClr val="tx2"/>
                </a:solidFill>
                <a:latin typeface="Courier New" pitchFamily="49" charset="0"/>
              </a:rPr>
              <a:t>VARS      quantity</a:t>
            </a:r>
          </a:p>
        </p:txBody>
      </p:sp>
      <p:sp>
        <p:nvSpPr>
          <p:cNvPr id="30735" name="Text Box 14"/>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8447" name="Text Box 15"/>
          <p:cNvSpPr txBox="1">
            <a:spLocks noChangeArrowheads="1"/>
          </p:cNvSpPr>
          <p:nvPr/>
        </p:nvSpPr>
        <p:spPr bwMode="auto">
          <a:xfrm>
            <a:off x="1752600" y="4121151"/>
            <a:ext cx="35814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   </a:t>
            </a:r>
          </a:p>
        </p:txBody>
      </p:sp>
      <p:sp>
        <p:nvSpPr>
          <p:cNvPr id="30737" name="Text Box 16"/>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8449" name="Text Box 17"/>
          <p:cNvSpPr txBox="1">
            <a:spLocks noChangeArrowheads="1"/>
          </p:cNvSpPr>
          <p:nvPr/>
        </p:nvSpPr>
        <p:spPr bwMode="auto">
          <a:xfrm>
            <a:off x="5638800" y="4124326"/>
            <a:ext cx="48768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b="1" dirty="0">
              <a:solidFill>
                <a:schemeClr val="tx2"/>
              </a:solidFill>
              <a:latin typeface="Courier New" pitchFamily="49" charset="0"/>
            </a:endParaRPr>
          </a:p>
        </p:txBody>
      </p:sp>
      <p:sp>
        <p:nvSpPr>
          <p:cNvPr id="30739" name="Text Box 18"/>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8451" name="Text Box 19"/>
          <p:cNvSpPr txBox="1">
            <a:spLocks noChangeArrowheads="1"/>
          </p:cNvSpPr>
          <p:nvPr/>
        </p:nvSpPr>
        <p:spPr bwMode="auto">
          <a:xfrm>
            <a:off x="1752600" y="5099050"/>
            <a:ext cx="3581400" cy="10541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defRPr/>
            </a:pPr>
            <a:r>
              <a:rPr lang="en-US" sz="2000" b="1" dirty="0">
                <a:latin typeface="Courier New" pitchFamily="49" charset="0"/>
              </a:rPr>
              <a:t>%calc</a:t>
            </a:r>
          </a:p>
          <a:p>
            <a:pPr eaLnBrk="0" hangingPunct="0">
              <a:defRPr/>
            </a:pPr>
            <a:endParaRPr lang="en-US" sz="2000" b="1" dirty="0">
              <a:latin typeface="Courier New" pitchFamily="49" charset="0"/>
            </a:endParaRPr>
          </a:p>
          <a:p>
            <a:pPr eaLnBrk="0" hangingPunct="0">
              <a:defRPr/>
            </a:pPr>
            <a:endParaRPr lang="en-US" sz="2000" b="1" dirty="0">
              <a:latin typeface="Courier New" pitchFamily="49" charset="0"/>
            </a:endParaRPr>
          </a:p>
        </p:txBody>
      </p:sp>
      <p:sp>
        <p:nvSpPr>
          <p:cNvPr id="30741" name="Text Box 2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8453" name="Text Box 21"/>
          <p:cNvSpPr txBox="1">
            <a:spLocks noChangeArrowheads="1"/>
          </p:cNvSpPr>
          <p:nvPr/>
        </p:nvSpPr>
        <p:spPr bwMode="auto">
          <a:xfrm>
            <a:off x="5638800" y="5099051"/>
            <a:ext cx="4876800" cy="808939"/>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u="sng" dirty="0">
                <a:latin typeface="Courier New" pitchFamily="49" charset="0"/>
              </a:rPr>
              <a:t># Name         	Type</a:t>
            </a:r>
          </a:p>
          <a:p>
            <a:pPr eaLnBrk="0" hangingPunct="0">
              <a:lnSpc>
                <a:spcPct val="85000"/>
              </a:lnSpc>
              <a:defRPr/>
            </a:pPr>
            <a:r>
              <a:rPr lang="en-US" b="1" dirty="0">
                <a:latin typeface="Courier New" pitchFamily="49" charset="0"/>
              </a:rPr>
              <a:t>1 CALC 	 	MACRO  </a:t>
            </a:r>
          </a:p>
          <a:p>
            <a:pPr eaLnBrk="0" hangingPunct="0">
              <a:lnSpc>
                <a:spcPct val="85000"/>
              </a:lnSpc>
              <a:defRPr/>
            </a:pPr>
            <a:r>
              <a:rPr lang="en-US" b="1" dirty="0">
                <a:latin typeface="Courier New" pitchFamily="49" charset="0"/>
              </a:rPr>
              <a:t>2 TIME     	MACRO  </a:t>
            </a:r>
          </a:p>
        </p:txBody>
      </p:sp>
      <p:sp>
        <p:nvSpPr>
          <p:cNvPr id="30743" name="Animation Flag"/>
          <p:cNvSpPr txBox="1">
            <a:spLocks noChangeArrowheads="1"/>
          </p:cNvSpPr>
          <p:nvPr/>
        </p:nvSpPr>
        <p:spPr bwMode="auto">
          <a:xfrm>
            <a:off x="10096501" y="6451601"/>
            <a:ext cx="460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2000" b="1">
                <a:latin typeface="Verdana" panose="020B0604030504040204" pitchFamily="34" charset="0"/>
              </a:rPr>
              <a:t>...</a:t>
            </a:r>
          </a:p>
        </p:txBody>
      </p:sp>
      <p:sp>
        <p:nvSpPr>
          <p:cNvPr id="26" name="Rectangle 9"/>
          <p:cNvSpPr txBox="1">
            <a:spLocks noChangeArrowheads="1"/>
          </p:cNvSpPr>
          <p:nvPr/>
        </p:nvSpPr>
        <p:spPr>
          <a:xfrm>
            <a:off x="4280140" y="17431"/>
            <a:ext cx="3797060" cy="9064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b="1" dirty="0">
                <a:latin typeface="+mn-lt"/>
              </a:rPr>
              <a:t>Program Flow</a:t>
            </a:r>
          </a:p>
        </p:txBody>
      </p:sp>
    </p:spTree>
    <p:extLst>
      <p:ext uri="{BB962C8B-B14F-4D97-AF65-F5344CB8AC3E}">
        <p14:creationId xmlns:p14="http://schemas.microsoft.com/office/powerpoint/2010/main" val="272123169"/>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2"/>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706149B3-D003-48E7-9182-4BCA6A95F51D}" type="slidenum">
              <a:rPr lang="en-US" altLang="en-US" sz="1400"/>
              <a:pPr eaLnBrk="1" hangingPunct="1"/>
              <a:t>16</a:t>
            </a:fld>
            <a:endParaRPr lang="en-US" altLang="en-US" sz="1400">
              <a:latin typeface="Times New Roman" panose="02020603050405020304" pitchFamily="18" charset="0"/>
            </a:endParaRPr>
          </a:p>
        </p:txBody>
      </p:sp>
      <p:sp>
        <p:nvSpPr>
          <p:cNvPr id="31748" name="Text Box 2"/>
          <p:cNvSpPr txBox="1">
            <a:spLocks noChangeArrowheads="1"/>
          </p:cNvSpPr>
          <p:nvPr/>
        </p:nvSpPr>
        <p:spPr bwMode="auto">
          <a:xfrm>
            <a:off x="457200" y="1019176"/>
            <a:ext cx="10210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dirty="0"/>
              <a:t>When the macro processor receives %CALC, it locates CALC.MACRO within the </a:t>
            </a:r>
            <a:r>
              <a:rPr lang="en-US" altLang="en-US" sz="2800" b="1" dirty="0" err="1">
                <a:latin typeface="Courier New" panose="02070309020205020404" pitchFamily="49" charset="0"/>
              </a:rPr>
              <a:t>work.sasmacr</a:t>
            </a:r>
            <a:r>
              <a:rPr lang="en-US" altLang="en-US" sz="2800" b="1" dirty="0"/>
              <a:t> </a:t>
            </a:r>
            <a:r>
              <a:rPr lang="en-US" altLang="en-US" dirty="0"/>
              <a:t>catalog.</a:t>
            </a:r>
          </a:p>
        </p:txBody>
      </p:sp>
      <p:sp>
        <p:nvSpPr>
          <p:cNvPr id="31749" name="Text Box 3"/>
          <p:cNvSpPr txBox="1">
            <a:spLocks noChangeArrowheads="1"/>
          </p:cNvSpPr>
          <p:nvPr/>
        </p:nvSpPr>
        <p:spPr bwMode="auto">
          <a:xfrm>
            <a:off x="1752600" y="2362200"/>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Compiler</a:t>
            </a:r>
          </a:p>
        </p:txBody>
      </p:sp>
      <p:sp>
        <p:nvSpPr>
          <p:cNvPr id="31750" name="Text Box 4"/>
          <p:cNvSpPr txBox="1">
            <a:spLocks noChangeArrowheads="1"/>
          </p:cNvSpPr>
          <p:nvPr/>
        </p:nvSpPr>
        <p:spPr bwMode="auto">
          <a:xfrm>
            <a:off x="5638801" y="2362200"/>
            <a:ext cx="2163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Symbol Table</a:t>
            </a:r>
          </a:p>
        </p:txBody>
      </p:sp>
      <p:sp>
        <p:nvSpPr>
          <p:cNvPr id="31751" name="Text Box 5"/>
          <p:cNvSpPr txBox="1">
            <a:spLocks noChangeArrowheads="1"/>
          </p:cNvSpPr>
          <p:nvPr/>
        </p:nvSpPr>
        <p:spPr bwMode="auto">
          <a:xfrm>
            <a:off x="1752600" y="3657600"/>
            <a:ext cx="2249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Word Scanner</a:t>
            </a:r>
          </a:p>
        </p:txBody>
      </p:sp>
      <p:sp>
        <p:nvSpPr>
          <p:cNvPr id="31752" name="Text Box 6"/>
          <p:cNvSpPr txBox="1">
            <a:spLocks noChangeArrowheads="1"/>
          </p:cNvSpPr>
          <p:nvPr/>
        </p:nvSpPr>
        <p:spPr bwMode="auto">
          <a:xfrm>
            <a:off x="5638801" y="3667125"/>
            <a:ext cx="2659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Macro Processor</a:t>
            </a:r>
          </a:p>
        </p:txBody>
      </p:sp>
      <p:sp>
        <p:nvSpPr>
          <p:cNvPr id="31753" name="Text Box 7"/>
          <p:cNvSpPr txBox="1">
            <a:spLocks noChangeArrowheads="1"/>
          </p:cNvSpPr>
          <p:nvPr/>
        </p:nvSpPr>
        <p:spPr bwMode="auto">
          <a:xfrm>
            <a:off x="1752600" y="46482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Input Stack</a:t>
            </a:r>
          </a:p>
        </p:txBody>
      </p:sp>
      <p:sp>
        <p:nvSpPr>
          <p:cNvPr id="31754" name="Text Box 8"/>
          <p:cNvSpPr txBox="1">
            <a:spLocks noChangeArrowheads="1"/>
          </p:cNvSpPr>
          <p:nvPr/>
        </p:nvSpPr>
        <p:spPr bwMode="auto">
          <a:xfrm>
            <a:off x="5638800" y="4648201"/>
            <a:ext cx="27368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sz="2800" b="1">
                <a:latin typeface="Courier New" panose="02070309020205020404" pitchFamily="49" charset="0"/>
              </a:rPr>
              <a:t>work.sasmacr</a:t>
            </a:r>
          </a:p>
        </p:txBody>
      </p:sp>
      <p:sp>
        <p:nvSpPr>
          <p:cNvPr id="31755" name="Text Box 12"/>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9469" name="Text Box 13"/>
          <p:cNvSpPr txBox="1">
            <a:spLocks noChangeArrowheads="1"/>
          </p:cNvSpPr>
          <p:nvPr/>
        </p:nvSpPr>
        <p:spPr bwMode="auto">
          <a:xfrm>
            <a:off x="1752600" y="2819401"/>
            <a:ext cx="35814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dirty="0">
              <a:latin typeface="Courier New" pitchFamily="49" charset="0"/>
            </a:endParaRPr>
          </a:p>
        </p:txBody>
      </p:sp>
      <p:sp>
        <p:nvSpPr>
          <p:cNvPr id="31757" name="Text Box 14"/>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9471" name="Text Box 15"/>
          <p:cNvSpPr txBox="1">
            <a:spLocks noChangeArrowheads="1"/>
          </p:cNvSpPr>
          <p:nvPr/>
        </p:nvSpPr>
        <p:spPr bwMode="auto">
          <a:xfrm>
            <a:off x="5638800" y="2819400"/>
            <a:ext cx="4876800" cy="57349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STATS     min max</a:t>
            </a:r>
          </a:p>
          <a:p>
            <a:pPr eaLnBrk="0" hangingPunct="0">
              <a:lnSpc>
                <a:spcPct val="85000"/>
              </a:lnSpc>
              <a:defRPr/>
            </a:pPr>
            <a:r>
              <a:rPr lang="en-US" b="1" dirty="0">
                <a:latin typeface="Courier New" pitchFamily="49" charset="0"/>
              </a:rPr>
              <a:t>VARS      quantity</a:t>
            </a:r>
          </a:p>
        </p:txBody>
      </p:sp>
      <p:sp>
        <p:nvSpPr>
          <p:cNvPr id="31759" name="Text Box 16"/>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9473" name="Text Box 17"/>
          <p:cNvSpPr txBox="1">
            <a:spLocks noChangeArrowheads="1"/>
          </p:cNvSpPr>
          <p:nvPr/>
        </p:nvSpPr>
        <p:spPr bwMode="auto">
          <a:xfrm>
            <a:off x="1752600" y="4124326"/>
            <a:ext cx="35814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   </a:t>
            </a:r>
          </a:p>
        </p:txBody>
      </p:sp>
      <p:sp>
        <p:nvSpPr>
          <p:cNvPr id="31761" name="Text Box 18"/>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9475" name="Text Box 19"/>
          <p:cNvSpPr txBox="1">
            <a:spLocks noChangeArrowheads="1"/>
          </p:cNvSpPr>
          <p:nvPr/>
        </p:nvSpPr>
        <p:spPr bwMode="auto">
          <a:xfrm>
            <a:off x="5638800" y="4124326"/>
            <a:ext cx="48768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solidFill>
                  <a:schemeClr val="tx2"/>
                </a:solidFill>
                <a:latin typeface="Courier New" pitchFamily="49" charset="0"/>
              </a:rPr>
              <a:t>%calc</a:t>
            </a:r>
          </a:p>
        </p:txBody>
      </p:sp>
      <p:sp>
        <p:nvSpPr>
          <p:cNvPr id="31763" name="Text Box 2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9477" name="Text Box 21"/>
          <p:cNvSpPr txBox="1">
            <a:spLocks noChangeArrowheads="1"/>
          </p:cNvSpPr>
          <p:nvPr/>
        </p:nvSpPr>
        <p:spPr bwMode="auto">
          <a:xfrm>
            <a:off x="1752600" y="5105401"/>
            <a:ext cx="3581400" cy="808939"/>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b="1" dirty="0">
              <a:latin typeface="Courier New" pitchFamily="49" charset="0"/>
            </a:endParaRPr>
          </a:p>
          <a:p>
            <a:pPr eaLnBrk="0" hangingPunct="0">
              <a:lnSpc>
                <a:spcPct val="85000"/>
              </a:lnSpc>
              <a:defRPr/>
            </a:pPr>
            <a:endParaRPr lang="en-US" b="1" dirty="0">
              <a:latin typeface="Courier New" pitchFamily="49" charset="0"/>
            </a:endParaRPr>
          </a:p>
          <a:p>
            <a:pPr eaLnBrk="0" hangingPunct="0">
              <a:lnSpc>
                <a:spcPct val="85000"/>
              </a:lnSpc>
              <a:defRPr/>
            </a:pPr>
            <a:endParaRPr lang="en-US" b="1" dirty="0">
              <a:latin typeface="Courier New" pitchFamily="49" charset="0"/>
            </a:endParaRPr>
          </a:p>
        </p:txBody>
      </p:sp>
      <p:sp>
        <p:nvSpPr>
          <p:cNvPr id="31765" name="Text Box 22"/>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9479" name="Text Box 23"/>
          <p:cNvSpPr txBox="1">
            <a:spLocks noChangeArrowheads="1"/>
          </p:cNvSpPr>
          <p:nvPr/>
        </p:nvSpPr>
        <p:spPr bwMode="auto">
          <a:xfrm>
            <a:off x="5638800" y="5105401"/>
            <a:ext cx="4876800" cy="808939"/>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u="sng" dirty="0">
                <a:latin typeface="Courier New" pitchFamily="49" charset="0"/>
              </a:rPr>
              <a:t># Name         	Type</a:t>
            </a:r>
          </a:p>
          <a:p>
            <a:pPr eaLnBrk="0" hangingPunct="0">
              <a:lnSpc>
                <a:spcPct val="85000"/>
              </a:lnSpc>
              <a:defRPr/>
            </a:pPr>
            <a:r>
              <a:rPr lang="en-US" b="1" dirty="0">
                <a:solidFill>
                  <a:schemeClr val="tx2"/>
                </a:solidFill>
                <a:latin typeface="Courier New" pitchFamily="49" charset="0"/>
              </a:rPr>
              <a:t>1</a:t>
            </a:r>
            <a:r>
              <a:rPr lang="en-US" b="1" dirty="0">
                <a:latin typeface="Courier New" pitchFamily="49" charset="0"/>
              </a:rPr>
              <a:t> </a:t>
            </a:r>
            <a:r>
              <a:rPr lang="en-US" b="1" dirty="0">
                <a:solidFill>
                  <a:schemeClr val="tx2"/>
                </a:solidFill>
                <a:latin typeface="Courier New" pitchFamily="49" charset="0"/>
              </a:rPr>
              <a:t>CALC	 	MACRO  </a:t>
            </a:r>
          </a:p>
          <a:p>
            <a:pPr eaLnBrk="0" hangingPunct="0">
              <a:lnSpc>
                <a:spcPct val="85000"/>
              </a:lnSpc>
              <a:defRPr/>
            </a:pPr>
            <a:r>
              <a:rPr lang="en-US" b="1" dirty="0">
                <a:latin typeface="Courier New" pitchFamily="49" charset="0"/>
              </a:rPr>
              <a:t>2 TIME     	MACRO  </a:t>
            </a:r>
          </a:p>
        </p:txBody>
      </p:sp>
      <p:sp>
        <p:nvSpPr>
          <p:cNvPr id="31767" name="Line 11"/>
          <p:cNvSpPr>
            <a:spLocks noChangeShapeType="1"/>
          </p:cNvSpPr>
          <p:nvPr/>
        </p:nvSpPr>
        <p:spPr bwMode="auto">
          <a:xfrm>
            <a:off x="6705600" y="4572000"/>
            <a:ext cx="0" cy="30480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31768" name="Line 10"/>
          <p:cNvSpPr>
            <a:spLocks noChangeShapeType="1"/>
          </p:cNvSpPr>
          <p:nvPr/>
        </p:nvSpPr>
        <p:spPr bwMode="auto">
          <a:xfrm>
            <a:off x="5334000" y="4257675"/>
            <a:ext cx="304800" cy="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31769" name="Animation Flag"/>
          <p:cNvSpPr txBox="1">
            <a:spLocks noChangeArrowheads="1"/>
          </p:cNvSpPr>
          <p:nvPr/>
        </p:nvSpPr>
        <p:spPr bwMode="auto">
          <a:xfrm>
            <a:off x="10096501" y="6451601"/>
            <a:ext cx="460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2000" b="1">
                <a:latin typeface="Verdana" panose="020B0604030504040204" pitchFamily="34" charset="0"/>
              </a:rPr>
              <a:t>...</a:t>
            </a:r>
          </a:p>
        </p:txBody>
      </p:sp>
      <p:sp>
        <p:nvSpPr>
          <p:cNvPr id="28" name="Rectangle 9"/>
          <p:cNvSpPr>
            <a:spLocks noGrp="1" noChangeArrowheads="1"/>
          </p:cNvSpPr>
          <p:nvPr>
            <p:ph type="title"/>
          </p:nvPr>
        </p:nvSpPr>
        <p:spPr>
          <a:xfrm>
            <a:off x="4280140" y="17431"/>
            <a:ext cx="3797060" cy="906465"/>
          </a:xfrm>
        </p:spPr>
        <p:txBody>
          <a:bodyPr/>
          <a:lstStyle/>
          <a:p>
            <a:pPr eaLnBrk="1" hangingPunct="1"/>
            <a:r>
              <a:rPr lang="en-US" altLang="en-US" b="1" dirty="0">
                <a:latin typeface="+mn-lt"/>
              </a:rPr>
              <a:t>Program Flow</a:t>
            </a:r>
          </a:p>
        </p:txBody>
      </p:sp>
    </p:spTree>
    <p:extLst>
      <p:ext uri="{BB962C8B-B14F-4D97-AF65-F5344CB8AC3E}">
        <p14:creationId xmlns:p14="http://schemas.microsoft.com/office/powerpoint/2010/main" val="273033731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2"/>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FB6666D2-C0E2-4B35-8420-61F05A2DE61A}" type="slidenum">
              <a:rPr lang="en-US" altLang="en-US" sz="1400"/>
              <a:pPr eaLnBrk="1" hangingPunct="1"/>
              <a:t>17</a:t>
            </a:fld>
            <a:endParaRPr lang="en-US" altLang="en-US" sz="1400">
              <a:latin typeface="Times New Roman" panose="02020603050405020304" pitchFamily="18" charset="0"/>
            </a:endParaRPr>
          </a:p>
        </p:txBody>
      </p:sp>
      <p:sp>
        <p:nvSpPr>
          <p:cNvPr id="32772" name="Text Box 2"/>
          <p:cNvSpPr txBox="1">
            <a:spLocks noChangeArrowheads="1"/>
          </p:cNvSpPr>
          <p:nvPr/>
        </p:nvSpPr>
        <p:spPr bwMode="auto">
          <a:xfrm>
            <a:off x="318655" y="1017589"/>
            <a:ext cx="1187334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dirty="0"/>
              <a:t>The macro processor opens CALC.MACRO. There </a:t>
            </a:r>
            <a:br>
              <a:rPr lang="en-US" altLang="en-US" dirty="0"/>
            </a:br>
            <a:r>
              <a:rPr lang="en-US" altLang="en-US" dirty="0"/>
              <a:t>are no macro language statements to execute.</a:t>
            </a:r>
          </a:p>
        </p:txBody>
      </p:sp>
      <p:sp>
        <p:nvSpPr>
          <p:cNvPr id="32773" name="Text Box 3"/>
          <p:cNvSpPr txBox="1">
            <a:spLocks noChangeArrowheads="1"/>
          </p:cNvSpPr>
          <p:nvPr/>
        </p:nvSpPr>
        <p:spPr bwMode="auto">
          <a:xfrm>
            <a:off x="1752600" y="2362200"/>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Compiler</a:t>
            </a:r>
          </a:p>
        </p:txBody>
      </p:sp>
      <p:sp>
        <p:nvSpPr>
          <p:cNvPr id="32774" name="Text Box 4"/>
          <p:cNvSpPr txBox="1">
            <a:spLocks noChangeArrowheads="1"/>
          </p:cNvSpPr>
          <p:nvPr/>
        </p:nvSpPr>
        <p:spPr bwMode="auto">
          <a:xfrm>
            <a:off x="5638801" y="2362200"/>
            <a:ext cx="2163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Symbol Table</a:t>
            </a:r>
          </a:p>
        </p:txBody>
      </p:sp>
      <p:sp>
        <p:nvSpPr>
          <p:cNvPr id="32775" name="Text Box 5"/>
          <p:cNvSpPr txBox="1">
            <a:spLocks noChangeArrowheads="1"/>
          </p:cNvSpPr>
          <p:nvPr/>
        </p:nvSpPr>
        <p:spPr bwMode="auto">
          <a:xfrm>
            <a:off x="1752600" y="3657600"/>
            <a:ext cx="2249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Word Scanner</a:t>
            </a:r>
          </a:p>
        </p:txBody>
      </p:sp>
      <p:sp>
        <p:nvSpPr>
          <p:cNvPr id="32776" name="Text Box 6"/>
          <p:cNvSpPr txBox="1">
            <a:spLocks noChangeArrowheads="1"/>
          </p:cNvSpPr>
          <p:nvPr/>
        </p:nvSpPr>
        <p:spPr bwMode="auto">
          <a:xfrm>
            <a:off x="5646738" y="3657600"/>
            <a:ext cx="26590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Macro Processor</a:t>
            </a:r>
          </a:p>
        </p:txBody>
      </p:sp>
      <p:sp>
        <p:nvSpPr>
          <p:cNvPr id="32777" name="Text Box 7"/>
          <p:cNvSpPr txBox="1">
            <a:spLocks noChangeArrowheads="1"/>
          </p:cNvSpPr>
          <p:nvPr/>
        </p:nvSpPr>
        <p:spPr bwMode="auto">
          <a:xfrm>
            <a:off x="1752600" y="4646613"/>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Input Stack</a:t>
            </a:r>
          </a:p>
        </p:txBody>
      </p:sp>
      <p:sp>
        <p:nvSpPr>
          <p:cNvPr id="32778" name="Text Box 8"/>
          <p:cNvSpPr txBox="1">
            <a:spLocks noChangeArrowheads="1"/>
          </p:cNvSpPr>
          <p:nvPr/>
        </p:nvSpPr>
        <p:spPr bwMode="auto">
          <a:xfrm>
            <a:off x="5638800" y="4648200"/>
            <a:ext cx="2268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CALC.MACRO</a:t>
            </a:r>
          </a:p>
        </p:txBody>
      </p:sp>
      <p:sp>
        <p:nvSpPr>
          <p:cNvPr id="32779" name="Text Box 1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0491" name="Text Box 11"/>
          <p:cNvSpPr txBox="1">
            <a:spLocks noChangeArrowheads="1"/>
          </p:cNvSpPr>
          <p:nvPr/>
        </p:nvSpPr>
        <p:spPr bwMode="auto">
          <a:xfrm>
            <a:off x="1752600" y="2819401"/>
            <a:ext cx="35814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dirty="0">
              <a:latin typeface="Courier New" pitchFamily="49" charset="0"/>
            </a:endParaRPr>
          </a:p>
        </p:txBody>
      </p:sp>
      <p:sp>
        <p:nvSpPr>
          <p:cNvPr id="32781" name="Text Box 12"/>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0493" name="Text Box 13"/>
          <p:cNvSpPr txBox="1">
            <a:spLocks noChangeArrowheads="1"/>
          </p:cNvSpPr>
          <p:nvPr/>
        </p:nvSpPr>
        <p:spPr bwMode="auto">
          <a:xfrm>
            <a:off x="5638800" y="2819400"/>
            <a:ext cx="4876800" cy="57349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STATS     min max</a:t>
            </a:r>
          </a:p>
          <a:p>
            <a:pPr eaLnBrk="0" hangingPunct="0">
              <a:lnSpc>
                <a:spcPct val="85000"/>
              </a:lnSpc>
              <a:defRPr/>
            </a:pPr>
            <a:r>
              <a:rPr lang="en-US" b="1" dirty="0">
                <a:latin typeface="Courier New" pitchFamily="49" charset="0"/>
              </a:rPr>
              <a:t>VARS      quantity</a:t>
            </a:r>
          </a:p>
        </p:txBody>
      </p:sp>
      <p:sp>
        <p:nvSpPr>
          <p:cNvPr id="32783" name="Text Box 14"/>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0495" name="Text Box 15"/>
          <p:cNvSpPr txBox="1">
            <a:spLocks noChangeArrowheads="1"/>
          </p:cNvSpPr>
          <p:nvPr/>
        </p:nvSpPr>
        <p:spPr bwMode="auto">
          <a:xfrm>
            <a:off x="1752600" y="4124326"/>
            <a:ext cx="35814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   </a:t>
            </a:r>
          </a:p>
        </p:txBody>
      </p:sp>
      <p:sp>
        <p:nvSpPr>
          <p:cNvPr id="32785" name="Text Box 16"/>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0497" name="Text Box 17"/>
          <p:cNvSpPr txBox="1">
            <a:spLocks noChangeArrowheads="1"/>
          </p:cNvSpPr>
          <p:nvPr/>
        </p:nvSpPr>
        <p:spPr bwMode="auto">
          <a:xfrm>
            <a:off x="5638800" y="4124326"/>
            <a:ext cx="48768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b="1" dirty="0">
              <a:solidFill>
                <a:schemeClr val="tx2"/>
              </a:solidFill>
              <a:latin typeface="Courier New" pitchFamily="49" charset="0"/>
            </a:endParaRPr>
          </a:p>
        </p:txBody>
      </p:sp>
      <p:sp>
        <p:nvSpPr>
          <p:cNvPr id="32787" name="Text Box 18"/>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0499" name="Text Box 19"/>
          <p:cNvSpPr txBox="1">
            <a:spLocks noChangeArrowheads="1"/>
          </p:cNvSpPr>
          <p:nvPr/>
        </p:nvSpPr>
        <p:spPr bwMode="auto">
          <a:xfrm>
            <a:off x="1752600" y="5105401"/>
            <a:ext cx="3581400" cy="808939"/>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 </a:t>
            </a:r>
          </a:p>
          <a:p>
            <a:pPr eaLnBrk="0" hangingPunct="0">
              <a:lnSpc>
                <a:spcPct val="85000"/>
              </a:lnSpc>
              <a:defRPr/>
            </a:pPr>
            <a:endParaRPr lang="en-US" b="1" dirty="0">
              <a:latin typeface="Courier New" pitchFamily="49" charset="0"/>
            </a:endParaRPr>
          </a:p>
          <a:p>
            <a:pPr eaLnBrk="0" hangingPunct="0">
              <a:lnSpc>
                <a:spcPct val="85000"/>
              </a:lnSpc>
              <a:defRPr/>
            </a:pPr>
            <a:endParaRPr lang="en-US" b="1" dirty="0">
              <a:latin typeface="Courier New" pitchFamily="49" charset="0"/>
            </a:endParaRPr>
          </a:p>
        </p:txBody>
      </p:sp>
      <p:sp>
        <p:nvSpPr>
          <p:cNvPr id="32789" name="Text Box 2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0501" name="Text Box 21"/>
          <p:cNvSpPr txBox="1">
            <a:spLocks noChangeArrowheads="1"/>
          </p:cNvSpPr>
          <p:nvPr/>
        </p:nvSpPr>
        <p:spPr bwMode="auto">
          <a:xfrm>
            <a:off x="5638800" y="5105401"/>
            <a:ext cx="4876800" cy="1044575"/>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%macro calc;</a:t>
            </a:r>
          </a:p>
          <a:p>
            <a:pPr eaLnBrk="0" hangingPunct="0">
              <a:lnSpc>
                <a:spcPct val="85000"/>
              </a:lnSpc>
              <a:defRPr/>
            </a:pPr>
            <a:r>
              <a:rPr lang="en-US" sz="1400" b="1" dirty="0">
                <a:solidFill>
                  <a:schemeClr val="tx2"/>
                </a:solidFill>
                <a:latin typeface="Courier New" pitchFamily="49" charset="0"/>
              </a:rPr>
              <a:t>   proc means data=orion.order_item &amp;stats;</a:t>
            </a:r>
          </a:p>
          <a:p>
            <a:pPr eaLnBrk="0" hangingPunct="0">
              <a:lnSpc>
                <a:spcPct val="85000"/>
              </a:lnSpc>
              <a:defRPr/>
            </a:pPr>
            <a:r>
              <a:rPr lang="en-US" sz="1400" b="1" dirty="0">
                <a:solidFill>
                  <a:schemeClr val="tx2"/>
                </a:solidFill>
                <a:latin typeface="Courier New" pitchFamily="49" charset="0"/>
              </a:rPr>
              <a:t>	var &amp;vars;</a:t>
            </a:r>
          </a:p>
          <a:p>
            <a:pPr eaLnBrk="0" hangingPunct="0">
              <a:lnSpc>
                <a:spcPct val="85000"/>
              </a:lnSpc>
              <a:defRPr/>
            </a:pPr>
            <a:r>
              <a:rPr lang="en-US" sz="1400" b="1" dirty="0">
                <a:solidFill>
                  <a:schemeClr val="tx2"/>
                </a:solidFill>
                <a:latin typeface="Courier New" pitchFamily="49" charset="0"/>
              </a:rPr>
              <a:t>	run;</a:t>
            </a:r>
          </a:p>
          <a:p>
            <a:pPr eaLnBrk="0" hangingPunct="0">
              <a:lnSpc>
                <a:spcPct val="85000"/>
              </a:lnSpc>
              <a:defRPr/>
            </a:pPr>
            <a:r>
              <a:rPr lang="en-US" sz="1400" b="1" dirty="0">
                <a:latin typeface="Courier New" pitchFamily="49" charset="0"/>
              </a:rPr>
              <a:t>%mend calc;</a:t>
            </a:r>
          </a:p>
        </p:txBody>
      </p:sp>
      <p:sp>
        <p:nvSpPr>
          <p:cNvPr id="32791" name="Animation Flag"/>
          <p:cNvSpPr txBox="1">
            <a:spLocks noChangeArrowheads="1"/>
          </p:cNvSpPr>
          <p:nvPr/>
        </p:nvSpPr>
        <p:spPr bwMode="auto">
          <a:xfrm>
            <a:off x="10096501" y="6451601"/>
            <a:ext cx="460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2000" b="1">
                <a:latin typeface="Verdana" panose="020B0604030504040204" pitchFamily="34" charset="0"/>
              </a:rPr>
              <a:t>...</a:t>
            </a:r>
          </a:p>
        </p:txBody>
      </p:sp>
      <p:sp>
        <p:nvSpPr>
          <p:cNvPr id="26" name="Rectangle 9"/>
          <p:cNvSpPr>
            <a:spLocks noGrp="1" noChangeArrowheads="1"/>
          </p:cNvSpPr>
          <p:nvPr>
            <p:ph type="title"/>
          </p:nvPr>
        </p:nvSpPr>
        <p:spPr>
          <a:xfrm>
            <a:off x="4280140" y="17431"/>
            <a:ext cx="3797060" cy="906465"/>
          </a:xfrm>
        </p:spPr>
        <p:txBody>
          <a:bodyPr/>
          <a:lstStyle/>
          <a:p>
            <a:pPr eaLnBrk="1" hangingPunct="1"/>
            <a:r>
              <a:rPr lang="en-US" altLang="en-US" b="1" dirty="0">
                <a:latin typeface="+mn-lt"/>
              </a:rPr>
              <a:t>Program Flow</a:t>
            </a:r>
          </a:p>
        </p:txBody>
      </p:sp>
    </p:spTree>
    <p:extLst>
      <p:ext uri="{BB962C8B-B14F-4D97-AF65-F5344CB8AC3E}">
        <p14:creationId xmlns:p14="http://schemas.microsoft.com/office/powerpoint/2010/main" val="163436203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2"/>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A8DBE685-5747-4761-938D-F86E5C233E41}" type="slidenum">
              <a:rPr lang="en-US" altLang="en-US" sz="1400"/>
              <a:pPr eaLnBrk="1" hangingPunct="1"/>
              <a:t>18</a:t>
            </a:fld>
            <a:endParaRPr lang="en-US" altLang="en-US" sz="1400">
              <a:latin typeface="Times New Roman" panose="02020603050405020304" pitchFamily="18" charset="0"/>
            </a:endParaRPr>
          </a:p>
        </p:txBody>
      </p:sp>
      <p:sp>
        <p:nvSpPr>
          <p:cNvPr id="33796" name="Text Box 2"/>
          <p:cNvSpPr txBox="1">
            <a:spLocks noChangeArrowheads="1"/>
          </p:cNvSpPr>
          <p:nvPr/>
        </p:nvSpPr>
        <p:spPr bwMode="auto">
          <a:xfrm>
            <a:off x="2133600" y="1017589"/>
            <a:ext cx="8229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a:t>The macro processor places the macro text on the input stack.</a:t>
            </a:r>
          </a:p>
        </p:txBody>
      </p:sp>
      <p:sp>
        <p:nvSpPr>
          <p:cNvPr id="33797" name="Text Box 3"/>
          <p:cNvSpPr txBox="1">
            <a:spLocks noChangeArrowheads="1"/>
          </p:cNvSpPr>
          <p:nvPr/>
        </p:nvSpPr>
        <p:spPr bwMode="auto">
          <a:xfrm>
            <a:off x="1752600" y="2362200"/>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Compiler</a:t>
            </a:r>
          </a:p>
        </p:txBody>
      </p:sp>
      <p:sp>
        <p:nvSpPr>
          <p:cNvPr id="33798" name="Text Box 4"/>
          <p:cNvSpPr txBox="1">
            <a:spLocks noChangeArrowheads="1"/>
          </p:cNvSpPr>
          <p:nvPr/>
        </p:nvSpPr>
        <p:spPr bwMode="auto">
          <a:xfrm>
            <a:off x="5638801" y="2362200"/>
            <a:ext cx="2163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Symbol Table</a:t>
            </a:r>
          </a:p>
        </p:txBody>
      </p:sp>
      <p:sp>
        <p:nvSpPr>
          <p:cNvPr id="33799" name="Text Box 5"/>
          <p:cNvSpPr txBox="1">
            <a:spLocks noChangeArrowheads="1"/>
          </p:cNvSpPr>
          <p:nvPr/>
        </p:nvSpPr>
        <p:spPr bwMode="auto">
          <a:xfrm>
            <a:off x="1752600" y="3657600"/>
            <a:ext cx="2249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Word Scanner</a:t>
            </a:r>
          </a:p>
        </p:txBody>
      </p:sp>
      <p:sp>
        <p:nvSpPr>
          <p:cNvPr id="33800" name="Text Box 6"/>
          <p:cNvSpPr txBox="1">
            <a:spLocks noChangeArrowheads="1"/>
          </p:cNvSpPr>
          <p:nvPr/>
        </p:nvSpPr>
        <p:spPr bwMode="auto">
          <a:xfrm>
            <a:off x="5638801" y="3657600"/>
            <a:ext cx="2659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Macro Processor</a:t>
            </a:r>
          </a:p>
        </p:txBody>
      </p:sp>
      <p:sp>
        <p:nvSpPr>
          <p:cNvPr id="33801" name="Text Box 7"/>
          <p:cNvSpPr txBox="1">
            <a:spLocks noChangeArrowheads="1"/>
          </p:cNvSpPr>
          <p:nvPr/>
        </p:nvSpPr>
        <p:spPr bwMode="auto">
          <a:xfrm>
            <a:off x="1752600" y="4662488"/>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Input Stack</a:t>
            </a:r>
          </a:p>
        </p:txBody>
      </p:sp>
      <p:sp>
        <p:nvSpPr>
          <p:cNvPr id="33802" name="Text Box 8"/>
          <p:cNvSpPr txBox="1">
            <a:spLocks noChangeArrowheads="1"/>
          </p:cNvSpPr>
          <p:nvPr/>
        </p:nvSpPr>
        <p:spPr bwMode="auto">
          <a:xfrm>
            <a:off x="5638800" y="4662488"/>
            <a:ext cx="2268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CALC.MACRO</a:t>
            </a:r>
          </a:p>
        </p:txBody>
      </p:sp>
      <p:sp>
        <p:nvSpPr>
          <p:cNvPr id="33803" name="Line 10"/>
          <p:cNvSpPr>
            <a:spLocks noChangeShapeType="1"/>
          </p:cNvSpPr>
          <p:nvPr/>
        </p:nvSpPr>
        <p:spPr bwMode="auto">
          <a:xfrm flipV="1">
            <a:off x="8763000" y="4662488"/>
            <a:ext cx="0" cy="45720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33804" name="Text Box 11"/>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1516" name="Text Box 12"/>
          <p:cNvSpPr txBox="1">
            <a:spLocks noChangeArrowheads="1"/>
          </p:cNvSpPr>
          <p:nvPr/>
        </p:nvSpPr>
        <p:spPr bwMode="auto">
          <a:xfrm>
            <a:off x="1752600" y="2819401"/>
            <a:ext cx="35814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dirty="0">
              <a:latin typeface="Courier New" pitchFamily="49" charset="0"/>
            </a:endParaRPr>
          </a:p>
        </p:txBody>
      </p:sp>
      <p:sp>
        <p:nvSpPr>
          <p:cNvPr id="33806" name="Text Box 13"/>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1518" name="Text Box 14"/>
          <p:cNvSpPr txBox="1">
            <a:spLocks noChangeArrowheads="1"/>
          </p:cNvSpPr>
          <p:nvPr/>
        </p:nvSpPr>
        <p:spPr bwMode="auto">
          <a:xfrm>
            <a:off x="5638800" y="2819400"/>
            <a:ext cx="4876800" cy="57349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STATS     min max</a:t>
            </a:r>
          </a:p>
          <a:p>
            <a:pPr eaLnBrk="0" hangingPunct="0">
              <a:lnSpc>
                <a:spcPct val="85000"/>
              </a:lnSpc>
              <a:defRPr/>
            </a:pPr>
            <a:r>
              <a:rPr lang="en-US" b="1" dirty="0">
                <a:latin typeface="Courier New" pitchFamily="49" charset="0"/>
              </a:rPr>
              <a:t>VARS      quantity</a:t>
            </a:r>
          </a:p>
        </p:txBody>
      </p:sp>
      <p:sp>
        <p:nvSpPr>
          <p:cNvPr id="33808" name="Text Box 15"/>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1520" name="Text Box 16"/>
          <p:cNvSpPr txBox="1">
            <a:spLocks noChangeArrowheads="1"/>
          </p:cNvSpPr>
          <p:nvPr/>
        </p:nvSpPr>
        <p:spPr bwMode="auto">
          <a:xfrm>
            <a:off x="1752600" y="4125914"/>
            <a:ext cx="35814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   </a:t>
            </a:r>
          </a:p>
        </p:txBody>
      </p:sp>
      <p:sp>
        <p:nvSpPr>
          <p:cNvPr id="33810" name="Text Box 17"/>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1522" name="Text Box 18"/>
          <p:cNvSpPr txBox="1">
            <a:spLocks noChangeArrowheads="1"/>
          </p:cNvSpPr>
          <p:nvPr/>
        </p:nvSpPr>
        <p:spPr bwMode="auto">
          <a:xfrm>
            <a:off x="5638800" y="4125914"/>
            <a:ext cx="48768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b="1" dirty="0">
              <a:solidFill>
                <a:schemeClr val="tx2"/>
              </a:solidFill>
              <a:latin typeface="Courier New" pitchFamily="49" charset="0"/>
            </a:endParaRPr>
          </a:p>
        </p:txBody>
      </p:sp>
      <p:sp>
        <p:nvSpPr>
          <p:cNvPr id="33812" name="Text Box 19"/>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1524" name="Text Box 20"/>
          <p:cNvSpPr txBox="1">
            <a:spLocks noChangeArrowheads="1"/>
          </p:cNvSpPr>
          <p:nvPr/>
        </p:nvSpPr>
        <p:spPr bwMode="auto">
          <a:xfrm>
            <a:off x="1752600" y="5105400"/>
            <a:ext cx="3581400" cy="8636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solidFill>
                  <a:schemeClr val="tx2"/>
                </a:solidFill>
                <a:latin typeface="Courier New" pitchFamily="49" charset="0"/>
              </a:rPr>
              <a:t>proc means data=orion.order_item                     &amp;stats;</a:t>
            </a:r>
          </a:p>
          <a:p>
            <a:pPr eaLnBrk="0" hangingPunct="0">
              <a:lnSpc>
                <a:spcPct val="85000"/>
              </a:lnSpc>
              <a:defRPr/>
            </a:pPr>
            <a:r>
              <a:rPr lang="en-US" sz="1400" b="1" dirty="0">
                <a:solidFill>
                  <a:schemeClr val="tx2"/>
                </a:solidFill>
                <a:latin typeface="Courier New" pitchFamily="49" charset="0"/>
              </a:rPr>
              <a:t>   var &amp;vars;</a:t>
            </a:r>
          </a:p>
          <a:p>
            <a:pPr eaLnBrk="0" hangingPunct="0">
              <a:lnSpc>
                <a:spcPct val="85000"/>
              </a:lnSpc>
              <a:defRPr/>
            </a:pPr>
            <a:r>
              <a:rPr lang="en-US" sz="1400" b="1" dirty="0">
                <a:solidFill>
                  <a:schemeClr val="tx2"/>
                </a:solidFill>
                <a:latin typeface="Courier New" pitchFamily="49" charset="0"/>
              </a:rPr>
              <a:t>run;</a:t>
            </a:r>
          </a:p>
        </p:txBody>
      </p:sp>
      <p:sp>
        <p:nvSpPr>
          <p:cNvPr id="33814" name="Text Box 21"/>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1526" name="Text Box 22"/>
          <p:cNvSpPr txBox="1">
            <a:spLocks noChangeArrowheads="1"/>
          </p:cNvSpPr>
          <p:nvPr/>
        </p:nvSpPr>
        <p:spPr bwMode="auto">
          <a:xfrm>
            <a:off x="5638800" y="5110164"/>
            <a:ext cx="4876800" cy="1044575"/>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%macro calc;</a:t>
            </a:r>
          </a:p>
          <a:p>
            <a:pPr eaLnBrk="0" hangingPunct="0">
              <a:lnSpc>
                <a:spcPct val="85000"/>
              </a:lnSpc>
              <a:defRPr/>
            </a:pPr>
            <a:r>
              <a:rPr lang="en-US" sz="1400" b="1" dirty="0">
                <a:solidFill>
                  <a:schemeClr val="tx2"/>
                </a:solidFill>
                <a:latin typeface="Courier New" pitchFamily="49" charset="0"/>
              </a:rPr>
              <a:t>   proc means data=orion.order_item &amp;stats;</a:t>
            </a:r>
          </a:p>
          <a:p>
            <a:pPr eaLnBrk="0" hangingPunct="0">
              <a:lnSpc>
                <a:spcPct val="85000"/>
              </a:lnSpc>
              <a:defRPr/>
            </a:pPr>
            <a:r>
              <a:rPr lang="en-US" sz="1400" b="1" dirty="0">
                <a:solidFill>
                  <a:schemeClr val="tx2"/>
                </a:solidFill>
                <a:latin typeface="Courier New" pitchFamily="49" charset="0"/>
              </a:rPr>
              <a:t>	var &amp;vars;</a:t>
            </a:r>
          </a:p>
          <a:p>
            <a:pPr eaLnBrk="0" hangingPunct="0">
              <a:lnSpc>
                <a:spcPct val="85000"/>
              </a:lnSpc>
              <a:defRPr/>
            </a:pPr>
            <a:r>
              <a:rPr lang="en-US" sz="1400" b="1" dirty="0">
                <a:solidFill>
                  <a:schemeClr val="tx2"/>
                </a:solidFill>
                <a:latin typeface="Courier New" pitchFamily="49" charset="0"/>
              </a:rPr>
              <a:t>	run;</a:t>
            </a:r>
          </a:p>
          <a:p>
            <a:pPr eaLnBrk="0" hangingPunct="0">
              <a:lnSpc>
                <a:spcPct val="85000"/>
              </a:lnSpc>
              <a:defRPr/>
            </a:pPr>
            <a:r>
              <a:rPr lang="en-US" sz="1400" b="1" dirty="0">
                <a:latin typeface="Courier New" pitchFamily="49" charset="0"/>
              </a:rPr>
              <a:t>%mend calc;</a:t>
            </a:r>
          </a:p>
        </p:txBody>
      </p:sp>
      <p:sp>
        <p:nvSpPr>
          <p:cNvPr id="33816" name="Line 23"/>
          <p:cNvSpPr>
            <a:spLocks noChangeShapeType="1"/>
          </p:cNvSpPr>
          <p:nvPr/>
        </p:nvSpPr>
        <p:spPr bwMode="auto">
          <a:xfrm flipH="1">
            <a:off x="5029200" y="4437064"/>
            <a:ext cx="762000" cy="820737"/>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33817" name="Animation Flag"/>
          <p:cNvSpPr txBox="1">
            <a:spLocks noChangeArrowheads="1"/>
          </p:cNvSpPr>
          <p:nvPr/>
        </p:nvSpPr>
        <p:spPr bwMode="auto">
          <a:xfrm>
            <a:off x="10096501" y="6451601"/>
            <a:ext cx="460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2000" b="1">
                <a:latin typeface="Verdana" panose="020B0604030504040204" pitchFamily="34" charset="0"/>
              </a:rPr>
              <a:t>...</a:t>
            </a:r>
          </a:p>
        </p:txBody>
      </p:sp>
      <p:sp>
        <p:nvSpPr>
          <p:cNvPr id="28" name="Rectangle 9"/>
          <p:cNvSpPr>
            <a:spLocks noGrp="1" noChangeArrowheads="1"/>
          </p:cNvSpPr>
          <p:nvPr>
            <p:ph type="title"/>
          </p:nvPr>
        </p:nvSpPr>
        <p:spPr>
          <a:xfrm>
            <a:off x="4280140" y="17431"/>
            <a:ext cx="3797060" cy="906465"/>
          </a:xfrm>
        </p:spPr>
        <p:txBody>
          <a:bodyPr/>
          <a:lstStyle/>
          <a:p>
            <a:pPr eaLnBrk="1" hangingPunct="1"/>
            <a:r>
              <a:rPr lang="en-US" altLang="en-US" b="1" dirty="0">
                <a:latin typeface="+mn-lt"/>
              </a:rPr>
              <a:t>Program Flow</a:t>
            </a:r>
          </a:p>
        </p:txBody>
      </p:sp>
    </p:spTree>
    <p:extLst>
      <p:ext uri="{BB962C8B-B14F-4D97-AF65-F5344CB8AC3E}">
        <p14:creationId xmlns:p14="http://schemas.microsoft.com/office/powerpoint/2010/main" val="166083166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9"/>
          <p:cNvSpPr>
            <a:spLocks noGrp="1" noChangeArrowheads="1"/>
          </p:cNvSpPr>
          <p:nvPr>
            <p:ph type="title"/>
          </p:nvPr>
        </p:nvSpPr>
        <p:spPr>
          <a:xfrm>
            <a:off x="4280140" y="17431"/>
            <a:ext cx="3797060" cy="906465"/>
          </a:xfrm>
        </p:spPr>
        <p:txBody>
          <a:bodyPr/>
          <a:lstStyle/>
          <a:p>
            <a:pPr eaLnBrk="1" hangingPunct="1"/>
            <a:r>
              <a:rPr lang="en-US" altLang="en-US" b="1" dirty="0">
                <a:latin typeface="+mn-lt"/>
              </a:rPr>
              <a:t>Program Flow</a:t>
            </a:r>
          </a:p>
        </p:txBody>
      </p:sp>
      <p:sp>
        <p:nvSpPr>
          <p:cNvPr id="24" name="Slide Number Placeholder 2"/>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52C1F8A4-0B9A-4AB4-BCBB-1A03983A6D6F}" type="slidenum">
              <a:rPr lang="en-US" altLang="en-US" sz="1400"/>
              <a:pPr eaLnBrk="1" hangingPunct="1"/>
              <a:t>19</a:t>
            </a:fld>
            <a:endParaRPr lang="en-US" altLang="en-US" sz="1400">
              <a:latin typeface="Times New Roman" panose="02020603050405020304" pitchFamily="18" charset="0"/>
            </a:endParaRPr>
          </a:p>
        </p:txBody>
      </p:sp>
      <p:sp>
        <p:nvSpPr>
          <p:cNvPr id="34820" name="Text Box 2"/>
          <p:cNvSpPr txBox="1">
            <a:spLocks noChangeArrowheads="1"/>
          </p:cNvSpPr>
          <p:nvPr/>
        </p:nvSpPr>
        <p:spPr bwMode="auto">
          <a:xfrm>
            <a:off x="2090739" y="1019176"/>
            <a:ext cx="79978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a:t>Macro activity pauses while the word scanner tokenizes text and passes it to the compiler.</a:t>
            </a:r>
          </a:p>
        </p:txBody>
      </p:sp>
      <p:sp>
        <p:nvSpPr>
          <p:cNvPr id="34821" name="Text Box 3"/>
          <p:cNvSpPr txBox="1">
            <a:spLocks noChangeArrowheads="1"/>
          </p:cNvSpPr>
          <p:nvPr/>
        </p:nvSpPr>
        <p:spPr bwMode="auto">
          <a:xfrm>
            <a:off x="1752600" y="2362200"/>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Compiler</a:t>
            </a:r>
          </a:p>
        </p:txBody>
      </p:sp>
      <p:sp>
        <p:nvSpPr>
          <p:cNvPr id="34822" name="Text Box 4"/>
          <p:cNvSpPr txBox="1">
            <a:spLocks noChangeArrowheads="1"/>
          </p:cNvSpPr>
          <p:nvPr/>
        </p:nvSpPr>
        <p:spPr bwMode="auto">
          <a:xfrm>
            <a:off x="5638801" y="2362200"/>
            <a:ext cx="2163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Symbol Table</a:t>
            </a:r>
          </a:p>
        </p:txBody>
      </p:sp>
      <p:sp>
        <p:nvSpPr>
          <p:cNvPr id="34823" name="Text Box 5"/>
          <p:cNvSpPr txBox="1">
            <a:spLocks noChangeArrowheads="1"/>
          </p:cNvSpPr>
          <p:nvPr/>
        </p:nvSpPr>
        <p:spPr bwMode="auto">
          <a:xfrm>
            <a:off x="1752600" y="3667125"/>
            <a:ext cx="2249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Word Scanner</a:t>
            </a:r>
          </a:p>
        </p:txBody>
      </p:sp>
      <p:sp>
        <p:nvSpPr>
          <p:cNvPr id="34824" name="Text Box 6"/>
          <p:cNvSpPr txBox="1">
            <a:spLocks noChangeArrowheads="1"/>
          </p:cNvSpPr>
          <p:nvPr/>
        </p:nvSpPr>
        <p:spPr bwMode="auto">
          <a:xfrm>
            <a:off x="5638801" y="3667125"/>
            <a:ext cx="2659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Macro Processor</a:t>
            </a:r>
          </a:p>
        </p:txBody>
      </p:sp>
      <p:sp>
        <p:nvSpPr>
          <p:cNvPr id="34825" name="Text Box 7"/>
          <p:cNvSpPr txBox="1">
            <a:spLocks noChangeArrowheads="1"/>
          </p:cNvSpPr>
          <p:nvPr/>
        </p:nvSpPr>
        <p:spPr bwMode="auto">
          <a:xfrm>
            <a:off x="1752600" y="46482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Input Stack</a:t>
            </a:r>
          </a:p>
        </p:txBody>
      </p:sp>
      <p:sp>
        <p:nvSpPr>
          <p:cNvPr id="34826" name="Text Box 8"/>
          <p:cNvSpPr txBox="1">
            <a:spLocks noChangeArrowheads="1"/>
          </p:cNvSpPr>
          <p:nvPr/>
        </p:nvSpPr>
        <p:spPr bwMode="auto">
          <a:xfrm>
            <a:off x="5638800" y="4648200"/>
            <a:ext cx="2268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CALC.MACRO</a:t>
            </a:r>
          </a:p>
        </p:txBody>
      </p:sp>
      <p:sp>
        <p:nvSpPr>
          <p:cNvPr id="34827" name="Line 10"/>
          <p:cNvSpPr>
            <a:spLocks noChangeShapeType="1"/>
          </p:cNvSpPr>
          <p:nvPr/>
        </p:nvSpPr>
        <p:spPr bwMode="auto">
          <a:xfrm flipV="1">
            <a:off x="4191000" y="4648200"/>
            <a:ext cx="0" cy="45720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34828" name="Text Box 11"/>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2540" name="Text Box 12"/>
          <p:cNvSpPr txBox="1">
            <a:spLocks noChangeArrowheads="1"/>
          </p:cNvSpPr>
          <p:nvPr/>
        </p:nvSpPr>
        <p:spPr bwMode="auto">
          <a:xfrm>
            <a:off x="1752600" y="2819401"/>
            <a:ext cx="3581400" cy="285719"/>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solidFill>
                  <a:schemeClr val="tx2"/>
                </a:solidFill>
                <a:latin typeface="Courier New" pitchFamily="49" charset="0"/>
              </a:rPr>
              <a:t>proc means data=orion.order_item</a:t>
            </a:r>
          </a:p>
        </p:txBody>
      </p:sp>
      <p:sp>
        <p:nvSpPr>
          <p:cNvPr id="22541" name="Text Box 13"/>
          <p:cNvSpPr txBox="1">
            <a:spLocks noChangeArrowheads="1"/>
          </p:cNvSpPr>
          <p:nvPr/>
        </p:nvSpPr>
        <p:spPr bwMode="auto">
          <a:xfrm>
            <a:off x="5638800" y="2819400"/>
            <a:ext cx="4876800" cy="573490"/>
          </a:xfrm>
          <a:prstGeom prst="rect">
            <a:avLst/>
          </a:prstGeom>
          <a:solidFill>
            <a:srgbClr val="FFFFFF"/>
          </a:solidFill>
          <a:ln w="38100">
            <a:solidFill>
              <a:schemeClr val="tx2"/>
            </a:solidFill>
            <a:miter lim="800000"/>
            <a:headEnd/>
            <a:tailEnd/>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STATS     min max</a:t>
            </a:r>
          </a:p>
          <a:p>
            <a:pPr eaLnBrk="0" hangingPunct="0">
              <a:lnSpc>
                <a:spcPct val="85000"/>
              </a:lnSpc>
              <a:defRPr/>
            </a:pPr>
            <a:r>
              <a:rPr lang="en-US" b="1" dirty="0">
                <a:latin typeface="Courier New" pitchFamily="49" charset="0"/>
              </a:rPr>
              <a:t>VARS      quantity</a:t>
            </a:r>
          </a:p>
        </p:txBody>
      </p:sp>
      <p:sp>
        <p:nvSpPr>
          <p:cNvPr id="34831" name="Text Box 14"/>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2543" name="Text Box 15"/>
          <p:cNvSpPr txBox="1">
            <a:spLocks noChangeArrowheads="1"/>
          </p:cNvSpPr>
          <p:nvPr/>
        </p:nvSpPr>
        <p:spPr bwMode="auto">
          <a:xfrm>
            <a:off x="1752600" y="4124326"/>
            <a:ext cx="35814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   </a:t>
            </a:r>
          </a:p>
        </p:txBody>
      </p:sp>
      <p:sp>
        <p:nvSpPr>
          <p:cNvPr id="34833" name="Text Box 16"/>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2545" name="Text Box 17"/>
          <p:cNvSpPr txBox="1">
            <a:spLocks noChangeArrowheads="1"/>
          </p:cNvSpPr>
          <p:nvPr/>
        </p:nvSpPr>
        <p:spPr bwMode="auto">
          <a:xfrm>
            <a:off x="5638800" y="4124326"/>
            <a:ext cx="48768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b="1" dirty="0">
              <a:latin typeface="Courier New" pitchFamily="49" charset="0"/>
            </a:endParaRPr>
          </a:p>
        </p:txBody>
      </p:sp>
      <p:sp>
        <p:nvSpPr>
          <p:cNvPr id="34835" name="Text Box 18"/>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2547" name="Text Box 19"/>
          <p:cNvSpPr txBox="1">
            <a:spLocks noChangeArrowheads="1"/>
          </p:cNvSpPr>
          <p:nvPr/>
        </p:nvSpPr>
        <p:spPr bwMode="auto">
          <a:xfrm>
            <a:off x="1752600" y="5105400"/>
            <a:ext cx="3581400" cy="10541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defRPr/>
            </a:pPr>
            <a:r>
              <a:rPr lang="en-US" sz="2000" b="1" dirty="0">
                <a:latin typeface="Courier New" pitchFamily="49" charset="0"/>
              </a:rPr>
              <a:t>&amp;stats;</a:t>
            </a:r>
          </a:p>
          <a:p>
            <a:pPr eaLnBrk="0" hangingPunct="0">
              <a:defRPr/>
            </a:pPr>
            <a:r>
              <a:rPr lang="en-US" sz="2000" b="1" dirty="0">
                <a:latin typeface="Courier New" pitchFamily="49" charset="0"/>
              </a:rPr>
              <a:t>   var &amp;vars;</a:t>
            </a:r>
          </a:p>
          <a:p>
            <a:pPr eaLnBrk="0" hangingPunct="0">
              <a:defRPr/>
            </a:pPr>
            <a:r>
              <a:rPr lang="en-US" sz="2000" b="1" dirty="0">
                <a:latin typeface="Courier New" pitchFamily="49" charset="0"/>
              </a:rPr>
              <a:t>run;</a:t>
            </a:r>
          </a:p>
        </p:txBody>
      </p:sp>
      <p:sp>
        <p:nvSpPr>
          <p:cNvPr id="34837" name="Text Box 2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2549" name="Text Box 21"/>
          <p:cNvSpPr txBox="1">
            <a:spLocks noChangeArrowheads="1"/>
          </p:cNvSpPr>
          <p:nvPr/>
        </p:nvSpPr>
        <p:spPr bwMode="auto">
          <a:xfrm>
            <a:off x="5638800" y="5105401"/>
            <a:ext cx="4876800" cy="1044575"/>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%macro calc;</a:t>
            </a:r>
          </a:p>
          <a:p>
            <a:pPr eaLnBrk="0" hangingPunct="0">
              <a:lnSpc>
                <a:spcPct val="85000"/>
              </a:lnSpc>
              <a:defRPr/>
            </a:pPr>
            <a:r>
              <a:rPr lang="en-US" sz="1400" b="1" dirty="0">
                <a:solidFill>
                  <a:schemeClr val="tx2"/>
                </a:solidFill>
                <a:latin typeface="Courier New" pitchFamily="49" charset="0"/>
              </a:rPr>
              <a:t>   </a:t>
            </a:r>
            <a:r>
              <a:rPr lang="en-US" sz="1400" b="1" dirty="0">
                <a:latin typeface="Courier New" pitchFamily="49" charset="0"/>
              </a:rPr>
              <a:t>proc means data=orion.order_item &amp;stats;</a:t>
            </a:r>
          </a:p>
          <a:p>
            <a:pPr eaLnBrk="0" hangingPunct="0">
              <a:lnSpc>
                <a:spcPct val="85000"/>
              </a:lnSpc>
              <a:defRPr/>
            </a:pPr>
            <a:r>
              <a:rPr lang="en-US" sz="1400" b="1" dirty="0">
                <a:latin typeface="Courier New" pitchFamily="49" charset="0"/>
              </a:rPr>
              <a:t>	var &amp;vars;</a:t>
            </a:r>
          </a:p>
          <a:p>
            <a:pPr eaLnBrk="0" hangingPunct="0">
              <a:lnSpc>
                <a:spcPct val="85000"/>
              </a:lnSpc>
              <a:defRPr/>
            </a:pPr>
            <a:r>
              <a:rPr lang="en-US" sz="1400" b="1" dirty="0">
                <a:latin typeface="Courier New" pitchFamily="49" charset="0"/>
              </a:rPr>
              <a:t>	run;</a:t>
            </a:r>
          </a:p>
          <a:p>
            <a:pPr eaLnBrk="0" hangingPunct="0">
              <a:lnSpc>
                <a:spcPct val="85000"/>
              </a:lnSpc>
              <a:defRPr/>
            </a:pPr>
            <a:r>
              <a:rPr lang="en-US" sz="1400" b="1" dirty="0">
                <a:latin typeface="Courier New" pitchFamily="49" charset="0"/>
              </a:rPr>
              <a:t>%mend calc;</a:t>
            </a:r>
          </a:p>
        </p:txBody>
      </p:sp>
      <p:sp>
        <p:nvSpPr>
          <p:cNvPr id="34839" name="Line 24"/>
          <p:cNvSpPr>
            <a:spLocks noChangeShapeType="1"/>
          </p:cNvSpPr>
          <p:nvPr/>
        </p:nvSpPr>
        <p:spPr bwMode="auto">
          <a:xfrm flipV="1">
            <a:off x="4191000" y="3200400"/>
            <a:ext cx="0" cy="91440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34840" name="Animation Flag"/>
          <p:cNvSpPr txBox="1">
            <a:spLocks noChangeArrowheads="1"/>
          </p:cNvSpPr>
          <p:nvPr/>
        </p:nvSpPr>
        <p:spPr bwMode="auto">
          <a:xfrm>
            <a:off x="10096501" y="6451601"/>
            <a:ext cx="460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2000" b="1">
                <a:latin typeface="Verdana" panose="020B0604030504040204" pitchFamily="34" charset="0"/>
              </a:rPr>
              <a:t>...</a:t>
            </a:r>
          </a:p>
        </p:txBody>
      </p:sp>
    </p:spTree>
    <p:extLst>
      <p:ext uri="{BB962C8B-B14F-4D97-AF65-F5344CB8AC3E}">
        <p14:creationId xmlns:p14="http://schemas.microsoft.com/office/powerpoint/2010/main" val="216566046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209800" y="381000"/>
            <a:ext cx="8458200" cy="533400"/>
          </a:xfrm>
        </p:spPr>
        <p:txBody>
          <a:bodyPr>
            <a:normAutofit fontScale="90000"/>
          </a:bodyPr>
          <a:lstStyle/>
          <a:p>
            <a:pPr eaLnBrk="1" hangingPunct="1"/>
            <a:r>
              <a:rPr lang="en-US" altLang="en-US"/>
              <a:t>Defining a Macro</a:t>
            </a:r>
          </a:p>
        </p:txBody>
      </p:sp>
      <p:sp>
        <p:nvSpPr>
          <p:cNvPr id="16387" name="Rectangle 3"/>
          <p:cNvSpPr>
            <a:spLocks noGrp="1" noChangeArrowheads="1"/>
          </p:cNvSpPr>
          <p:nvPr>
            <p:ph idx="1"/>
          </p:nvPr>
        </p:nvSpPr>
        <p:spPr>
          <a:xfrm>
            <a:off x="2209800" y="911225"/>
            <a:ext cx="8153400" cy="6100131"/>
          </a:xfrm>
        </p:spPr>
        <p:txBody>
          <a:bodyPr>
            <a:spAutoFit/>
          </a:bodyPr>
          <a:lstStyle/>
          <a:p>
            <a:pPr marL="0" indent="0">
              <a:buNone/>
              <a:tabLst>
                <a:tab pos="2292350" algn="l"/>
              </a:tabLst>
            </a:pPr>
            <a:r>
              <a:rPr lang="en-US" altLang="en-US" dirty="0"/>
              <a:t>A </a:t>
            </a:r>
            <a:r>
              <a:rPr lang="en-US" altLang="en-US" i="1" dirty="0"/>
              <a:t>macro</a:t>
            </a:r>
            <a:r>
              <a:rPr lang="en-US" altLang="en-US" dirty="0"/>
              <a:t> or </a:t>
            </a:r>
            <a:r>
              <a:rPr lang="en-US" altLang="en-US" i="1" dirty="0"/>
              <a:t>macro definition</a:t>
            </a:r>
            <a:r>
              <a:rPr lang="en-US" altLang="en-US" dirty="0"/>
              <a:t> enables you to write macro programs.  </a:t>
            </a:r>
          </a:p>
          <a:p>
            <a:pPr marL="0" indent="0">
              <a:buNone/>
              <a:tabLst>
                <a:tab pos="2292350" algn="l"/>
              </a:tabLst>
            </a:pPr>
            <a:endParaRPr lang="en-US" altLang="en-US" sz="2000" dirty="0"/>
          </a:p>
          <a:p>
            <a:pPr marL="0" indent="0">
              <a:buNone/>
              <a:tabLst>
                <a:tab pos="2292350" algn="l"/>
              </a:tabLst>
            </a:pPr>
            <a:endParaRPr lang="en-US" altLang="en-US" sz="2000" dirty="0"/>
          </a:p>
          <a:p>
            <a:pPr marL="0" indent="0">
              <a:buNone/>
              <a:tabLst>
                <a:tab pos="2292350" algn="l"/>
              </a:tabLst>
            </a:pPr>
            <a:endParaRPr lang="en-US" altLang="en-US" sz="2000" dirty="0"/>
          </a:p>
          <a:p>
            <a:pPr marL="0" indent="0">
              <a:buNone/>
              <a:tabLst>
                <a:tab pos="2292350" algn="l"/>
              </a:tabLst>
            </a:pPr>
            <a:endParaRPr lang="en-US" altLang="en-US" sz="1600" i="1" dirty="0"/>
          </a:p>
          <a:p>
            <a:pPr marL="0" indent="0">
              <a:spcBef>
                <a:spcPct val="50000"/>
              </a:spcBef>
              <a:buNone/>
              <a:tabLst>
                <a:tab pos="2292350" algn="l"/>
              </a:tabLst>
            </a:pPr>
            <a:r>
              <a:rPr lang="en-US" altLang="en-US" i="1" dirty="0"/>
              <a:t>macro-name</a:t>
            </a:r>
            <a:r>
              <a:rPr lang="en-US" altLang="en-US" dirty="0"/>
              <a:t> 	follows SAS naming conventions.</a:t>
            </a:r>
          </a:p>
          <a:p>
            <a:pPr marL="0" indent="0">
              <a:buNone/>
              <a:tabLst>
                <a:tab pos="2292350" algn="l"/>
              </a:tabLst>
            </a:pPr>
            <a:r>
              <a:rPr lang="en-US" altLang="en-US" i="1" dirty="0"/>
              <a:t>macro-text</a:t>
            </a:r>
            <a:r>
              <a:rPr lang="en-US" altLang="en-US" dirty="0"/>
              <a:t> 	can include :</a:t>
            </a:r>
          </a:p>
          <a:p>
            <a:pPr marL="114300" lvl="1">
              <a:spcBef>
                <a:spcPct val="20000"/>
              </a:spcBef>
              <a:buClr>
                <a:schemeClr val="tx2"/>
              </a:buClr>
              <a:buSzPct val="70000"/>
              <a:tabLst>
                <a:tab pos="2292350" algn="l"/>
              </a:tabLst>
              <a:defRPr/>
            </a:pPr>
            <a:r>
              <a:rPr lang="en-US" kern="0" dirty="0"/>
              <a:t>Any combination of:</a:t>
            </a:r>
          </a:p>
          <a:p>
            <a:pPr marL="114300" lvl="1">
              <a:spcBef>
                <a:spcPct val="20000"/>
              </a:spcBef>
              <a:buClr>
                <a:schemeClr val="tx2"/>
              </a:buClr>
              <a:buSzPct val="70000"/>
              <a:tabLst>
                <a:tab pos="2292350" algn="l"/>
              </a:tabLst>
              <a:defRPr/>
            </a:pPr>
            <a:r>
              <a:rPr lang="en-US" kern="0" dirty="0"/>
              <a:t>text</a:t>
            </a:r>
          </a:p>
          <a:p>
            <a:pPr marL="114300" lvl="1">
              <a:spcBef>
                <a:spcPct val="20000"/>
              </a:spcBef>
              <a:buClr>
                <a:schemeClr val="tx2"/>
              </a:buClr>
              <a:buSzPct val="70000"/>
              <a:tabLst>
                <a:tab pos="2292350" algn="l"/>
              </a:tabLst>
              <a:defRPr/>
            </a:pPr>
            <a:r>
              <a:rPr lang="en-US" kern="0" dirty="0"/>
              <a:t>SAS statements</a:t>
            </a:r>
          </a:p>
          <a:p>
            <a:pPr marL="0" lvl="1">
              <a:spcBef>
                <a:spcPct val="20000"/>
              </a:spcBef>
              <a:buClr>
                <a:schemeClr val="tx2"/>
              </a:buClr>
              <a:buSzPct val="70000"/>
              <a:tabLst>
                <a:tab pos="2292350" algn="l"/>
              </a:tabLst>
              <a:defRPr/>
            </a:pPr>
            <a:r>
              <a:rPr lang="en-US" kern="0" dirty="0"/>
              <a:t> macro variable references</a:t>
            </a:r>
          </a:p>
          <a:p>
            <a:pPr marL="0" lvl="1">
              <a:spcBef>
                <a:spcPct val="20000"/>
              </a:spcBef>
              <a:buClr>
                <a:schemeClr val="tx2"/>
              </a:buClr>
              <a:buSzPct val="70000"/>
              <a:tabLst>
                <a:tab pos="2292350" algn="l"/>
              </a:tabLst>
              <a:defRPr/>
            </a:pPr>
            <a:r>
              <a:rPr lang="en-US" kern="0" dirty="0"/>
              <a:t>macro statements, expressions, or calls </a:t>
            </a:r>
          </a:p>
          <a:p>
            <a:pPr marL="0" indent="0">
              <a:buNone/>
              <a:tabLst>
                <a:tab pos="2292350" algn="l"/>
              </a:tabLst>
            </a:pPr>
            <a:endParaRPr lang="en-US" altLang="en-US" dirty="0"/>
          </a:p>
        </p:txBody>
      </p:sp>
      <p:sp>
        <p:nvSpPr>
          <p:cNvPr id="5"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49AA0B51-A558-4823-806E-BC01B3C7FCEA}" type="slidenum">
              <a:rPr lang="en-US" altLang="en-US" sz="1400"/>
              <a:pPr eaLnBrk="1" hangingPunct="1"/>
              <a:t>2</a:t>
            </a:fld>
            <a:endParaRPr lang="en-US" altLang="en-US" sz="1400">
              <a:latin typeface="Times New Roman" panose="02020603050405020304" pitchFamily="18" charset="0"/>
            </a:endParaRPr>
          </a:p>
        </p:txBody>
      </p:sp>
      <p:sp>
        <p:nvSpPr>
          <p:cNvPr id="7172" name="Text Box 4"/>
          <p:cNvSpPr txBox="1">
            <a:spLocks noChangeArrowheads="1"/>
          </p:cNvSpPr>
          <p:nvPr/>
        </p:nvSpPr>
        <p:spPr bwMode="auto">
          <a:xfrm>
            <a:off x="3225800" y="1955639"/>
            <a:ext cx="3060700" cy="1230313"/>
          </a:xfrm>
          <a:prstGeom prst="rect">
            <a:avLst/>
          </a:prstGeom>
          <a:solidFill>
            <a:srgbClr val="FFFFFF"/>
          </a:solidFill>
          <a:ln w="28575">
            <a:noFill/>
            <a:miter lim="800000"/>
            <a:headEnd type="none" w="sm" len="sm"/>
            <a:tailEnd type="none" w="sm" len="sm"/>
          </a:ln>
          <a:effectLst/>
        </p:spPr>
        <p:txBody>
          <a:bodyPr wrap="none" tIns="152400" bIns="152400">
            <a:spAutoFit/>
          </a:bodyPr>
          <a:lstStyle/>
          <a:p>
            <a:pPr eaLnBrk="0" hangingPunct="0">
              <a:defRPr/>
            </a:pPr>
            <a:r>
              <a:rPr lang="en-US" sz="2000" b="1" dirty="0">
                <a:latin typeface="Arial"/>
              </a:rPr>
              <a:t>%MACRO</a:t>
            </a:r>
            <a:r>
              <a:rPr lang="en-US" sz="2000" dirty="0">
                <a:latin typeface="Arial"/>
              </a:rPr>
              <a:t> </a:t>
            </a:r>
            <a:r>
              <a:rPr lang="en-US" sz="2000" i="1" dirty="0">
                <a:latin typeface="Arial"/>
              </a:rPr>
              <a:t>macro-name</a:t>
            </a:r>
            <a:r>
              <a:rPr lang="en-US" sz="2000" b="1" dirty="0">
                <a:latin typeface="Arial"/>
              </a:rPr>
              <a:t>;</a:t>
            </a:r>
          </a:p>
          <a:p>
            <a:pPr eaLnBrk="0" hangingPunct="0">
              <a:defRPr/>
            </a:pPr>
            <a:r>
              <a:rPr lang="en-US" sz="2000" i="1" dirty="0">
                <a:latin typeface="Arial"/>
              </a:rPr>
              <a:t>         macro-text</a:t>
            </a:r>
            <a:endParaRPr lang="en-US" sz="2000" dirty="0">
              <a:latin typeface="Arial"/>
            </a:endParaRPr>
          </a:p>
          <a:p>
            <a:pPr eaLnBrk="0" hangingPunct="0">
              <a:defRPr/>
            </a:pPr>
            <a:r>
              <a:rPr lang="en-US" sz="2000" b="1" dirty="0">
                <a:latin typeface="Arial"/>
              </a:rPr>
              <a:t>%MEND</a:t>
            </a:r>
            <a:r>
              <a:rPr lang="en-US" sz="2000" dirty="0">
                <a:latin typeface="Arial"/>
              </a:rPr>
              <a:t> &lt;</a:t>
            </a:r>
            <a:r>
              <a:rPr lang="en-US" sz="2000" i="1" dirty="0">
                <a:latin typeface="Arial"/>
              </a:rPr>
              <a:t>macro-name&gt;</a:t>
            </a:r>
            <a:r>
              <a:rPr lang="en-US" sz="2000" b="1" dirty="0">
                <a:latin typeface="Arial"/>
              </a:rPr>
              <a:t>;</a:t>
            </a:r>
          </a:p>
        </p:txBody>
      </p:sp>
    </p:spTree>
    <p:extLst>
      <p:ext uri="{BB962C8B-B14F-4D97-AF65-F5344CB8AC3E}">
        <p14:creationId xmlns:p14="http://schemas.microsoft.com/office/powerpoint/2010/main" val="189561686"/>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lide Number Placeholder 2"/>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BE1661E2-77BC-4277-966F-C831E014BD76}" type="slidenum">
              <a:rPr lang="en-US" altLang="en-US" sz="1400"/>
              <a:pPr eaLnBrk="1" hangingPunct="1"/>
              <a:t>20</a:t>
            </a:fld>
            <a:endParaRPr lang="en-US" altLang="en-US" sz="1400">
              <a:latin typeface="Times New Roman" panose="02020603050405020304" pitchFamily="18" charset="0"/>
            </a:endParaRPr>
          </a:p>
        </p:txBody>
      </p:sp>
      <p:sp>
        <p:nvSpPr>
          <p:cNvPr id="35844" name="Text Box 2"/>
          <p:cNvSpPr txBox="1">
            <a:spLocks noChangeArrowheads="1"/>
          </p:cNvSpPr>
          <p:nvPr/>
        </p:nvSpPr>
        <p:spPr bwMode="auto">
          <a:xfrm>
            <a:off x="2105026" y="1031876"/>
            <a:ext cx="79978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a:t>Macro variable references are passed to the macro processor.</a:t>
            </a:r>
          </a:p>
        </p:txBody>
      </p:sp>
      <p:sp>
        <p:nvSpPr>
          <p:cNvPr id="35845" name="Text Box 3"/>
          <p:cNvSpPr txBox="1">
            <a:spLocks noChangeArrowheads="1"/>
          </p:cNvSpPr>
          <p:nvPr/>
        </p:nvSpPr>
        <p:spPr bwMode="auto">
          <a:xfrm>
            <a:off x="1752600" y="2362200"/>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Compiler</a:t>
            </a:r>
          </a:p>
        </p:txBody>
      </p:sp>
      <p:sp>
        <p:nvSpPr>
          <p:cNvPr id="35846" name="Text Box 4"/>
          <p:cNvSpPr txBox="1">
            <a:spLocks noChangeArrowheads="1"/>
          </p:cNvSpPr>
          <p:nvPr/>
        </p:nvSpPr>
        <p:spPr bwMode="auto">
          <a:xfrm>
            <a:off x="5638801" y="2362200"/>
            <a:ext cx="2163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Symbol Table</a:t>
            </a:r>
          </a:p>
        </p:txBody>
      </p:sp>
      <p:sp>
        <p:nvSpPr>
          <p:cNvPr id="35847" name="Text Box 5"/>
          <p:cNvSpPr txBox="1">
            <a:spLocks noChangeArrowheads="1"/>
          </p:cNvSpPr>
          <p:nvPr/>
        </p:nvSpPr>
        <p:spPr bwMode="auto">
          <a:xfrm>
            <a:off x="1752600" y="3657600"/>
            <a:ext cx="2249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Word Scanner</a:t>
            </a:r>
          </a:p>
        </p:txBody>
      </p:sp>
      <p:sp>
        <p:nvSpPr>
          <p:cNvPr id="35848" name="Text Box 6"/>
          <p:cNvSpPr txBox="1">
            <a:spLocks noChangeArrowheads="1"/>
          </p:cNvSpPr>
          <p:nvPr/>
        </p:nvSpPr>
        <p:spPr bwMode="auto">
          <a:xfrm>
            <a:off x="5638801" y="3667125"/>
            <a:ext cx="2659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Macro Processor</a:t>
            </a:r>
          </a:p>
        </p:txBody>
      </p:sp>
      <p:sp>
        <p:nvSpPr>
          <p:cNvPr id="35849" name="Text Box 7"/>
          <p:cNvSpPr txBox="1">
            <a:spLocks noChangeArrowheads="1"/>
          </p:cNvSpPr>
          <p:nvPr/>
        </p:nvSpPr>
        <p:spPr bwMode="auto">
          <a:xfrm>
            <a:off x="1752600" y="46482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Input Stack</a:t>
            </a:r>
          </a:p>
        </p:txBody>
      </p:sp>
      <p:sp>
        <p:nvSpPr>
          <p:cNvPr id="35850" name="Text Box 8"/>
          <p:cNvSpPr txBox="1">
            <a:spLocks noChangeArrowheads="1"/>
          </p:cNvSpPr>
          <p:nvPr/>
        </p:nvSpPr>
        <p:spPr bwMode="auto">
          <a:xfrm>
            <a:off x="5638800" y="4648200"/>
            <a:ext cx="2268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CALC.MACRO</a:t>
            </a:r>
          </a:p>
        </p:txBody>
      </p:sp>
      <p:sp>
        <p:nvSpPr>
          <p:cNvPr id="35851" name="Line 10"/>
          <p:cNvSpPr>
            <a:spLocks noChangeShapeType="1"/>
          </p:cNvSpPr>
          <p:nvPr/>
        </p:nvSpPr>
        <p:spPr bwMode="auto">
          <a:xfrm flipV="1">
            <a:off x="4191000" y="4638675"/>
            <a:ext cx="0" cy="45720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23564" name="Text Box 12"/>
          <p:cNvSpPr txBox="1">
            <a:spLocks noChangeArrowheads="1"/>
          </p:cNvSpPr>
          <p:nvPr/>
        </p:nvSpPr>
        <p:spPr bwMode="auto">
          <a:xfrm>
            <a:off x="1752600" y="2819401"/>
            <a:ext cx="3581400" cy="285719"/>
          </a:xfrm>
          <a:prstGeom prst="rect">
            <a:avLst/>
          </a:prstGeom>
          <a:solidFill>
            <a:srgbClr val="FFFFFF"/>
          </a:solidFill>
          <a:ln w="38100">
            <a:solidFill>
              <a:schemeClr val="tx2"/>
            </a:solidFill>
            <a:miter lim="800000"/>
            <a:headEnd/>
            <a:tailEnd/>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proc means data=orion.order_item</a:t>
            </a:r>
          </a:p>
        </p:txBody>
      </p:sp>
      <p:sp>
        <p:nvSpPr>
          <p:cNvPr id="35853" name="Text Box 13"/>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3566" name="Text Box 14"/>
          <p:cNvSpPr txBox="1">
            <a:spLocks noChangeArrowheads="1"/>
          </p:cNvSpPr>
          <p:nvPr/>
        </p:nvSpPr>
        <p:spPr bwMode="auto">
          <a:xfrm>
            <a:off x="5638800" y="2819400"/>
            <a:ext cx="4876800" cy="57349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STATS     min max</a:t>
            </a:r>
          </a:p>
          <a:p>
            <a:pPr eaLnBrk="0" hangingPunct="0">
              <a:lnSpc>
                <a:spcPct val="85000"/>
              </a:lnSpc>
              <a:defRPr/>
            </a:pPr>
            <a:r>
              <a:rPr lang="en-US" b="1" dirty="0">
                <a:latin typeface="Courier New" pitchFamily="49" charset="0"/>
              </a:rPr>
              <a:t>VARS      quantity</a:t>
            </a:r>
          </a:p>
        </p:txBody>
      </p:sp>
      <p:sp>
        <p:nvSpPr>
          <p:cNvPr id="35855" name="Text Box 15"/>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3568" name="Text Box 16"/>
          <p:cNvSpPr txBox="1">
            <a:spLocks noChangeArrowheads="1"/>
          </p:cNvSpPr>
          <p:nvPr/>
        </p:nvSpPr>
        <p:spPr bwMode="auto">
          <a:xfrm>
            <a:off x="1752600" y="4124326"/>
            <a:ext cx="35814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   </a:t>
            </a:r>
          </a:p>
        </p:txBody>
      </p:sp>
      <p:sp>
        <p:nvSpPr>
          <p:cNvPr id="35857" name="Text Box 17"/>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3570" name="Text Box 18"/>
          <p:cNvSpPr txBox="1">
            <a:spLocks noChangeArrowheads="1"/>
          </p:cNvSpPr>
          <p:nvPr/>
        </p:nvSpPr>
        <p:spPr bwMode="auto">
          <a:xfrm>
            <a:off x="5638800" y="4124326"/>
            <a:ext cx="48768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solidFill>
                  <a:schemeClr val="tx2"/>
                </a:solidFill>
                <a:latin typeface="Courier New" pitchFamily="49" charset="0"/>
              </a:rPr>
              <a:t>&amp;stats</a:t>
            </a:r>
          </a:p>
        </p:txBody>
      </p:sp>
      <p:sp>
        <p:nvSpPr>
          <p:cNvPr id="35859" name="Text Box 19"/>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3572" name="Text Box 20"/>
          <p:cNvSpPr txBox="1">
            <a:spLocks noChangeArrowheads="1"/>
          </p:cNvSpPr>
          <p:nvPr/>
        </p:nvSpPr>
        <p:spPr bwMode="auto">
          <a:xfrm>
            <a:off x="1752600" y="5105401"/>
            <a:ext cx="3581400" cy="808939"/>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	 ; </a:t>
            </a:r>
          </a:p>
          <a:p>
            <a:pPr eaLnBrk="0" hangingPunct="0">
              <a:lnSpc>
                <a:spcPct val="85000"/>
              </a:lnSpc>
              <a:defRPr/>
            </a:pPr>
            <a:r>
              <a:rPr lang="en-US" b="1" dirty="0">
                <a:latin typeface="Courier New" pitchFamily="49" charset="0"/>
              </a:rPr>
              <a:t>   var &amp;vars;</a:t>
            </a:r>
          </a:p>
          <a:p>
            <a:pPr eaLnBrk="0" hangingPunct="0">
              <a:lnSpc>
                <a:spcPct val="85000"/>
              </a:lnSpc>
              <a:defRPr/>
            </a:pPr>
            <a:r>
              <a:rPr lang="en-US" b="1" dirty="0">
                <a:latin typeface="Courier New" pitchFamily="49" charset="0"/>
              </a:rPr>
              <a:t>run;</a:t>
            </a:r>
          </a:p>
        </p:txBody>
      </p:sp>
      <p:sp>
        <p:nvSpPr>
          <p:cNvPr id="35861" name="Text Box 21"/>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3574" name="Text Box 22"/>
          <p:cNvSpPr txBox="1">
            <a:spLocks noChangeArrowheads="1"/>
          </p:cNvSpPr>
          <p:nvPr/>
        </p:nvSpPr>
        <p:spPr bwMode="auto">
          <a:xfrm>
            <a:off x="5638800" y="5103814"/>
            <a:ext cx="4876800" cy="1044575"/>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%macro calc;</a:t>
            </a:r>
          </a:p>
          <a:p>
            <a:pPr eaLnBrk="0" hangingPunct="0">
              <a:lnSpc>
                <a:spcPct val="85000"/>
              </a:lnSpc>
              <a:defRPr/>
            </a:pPr>
            <a:r>
              <a:rPr lang="en-US" sz="1400" b="1" dirty="0">
                <a:solidFill>
                  <a:schemeClr val="tx2"/>
                </a:solidFill>
                <a:latin typeface="Courier New" pitchFamily="49" charset="0"/>
              </a:rPr>
              <a:t>   </a:t>
            </a:r>
            <a:r>
              <a:rPr lang="en-US" sz="1400" b="1" dirty="0">
                <a:latin typeface="Courier New" pitchFamily="49" charset="0"/>
              </a:rPr>
              <a:t>proc means data=orion.order_item &amp;stats;</a:t>
            </a:r>
          </a:p>
          <a:p>
            <a:pPr eaLnBrk="0" hangingPunct="0">
              <a:lnSpc>
                <a:spcPct val="85000"/>
              </a:lnSpc>
              <a:defRPr/>
            </a:pPr>
            <a:r>
              <a:rPr lang="en-US" sz="1400" b="1" dirty="0">
                <a:latin typeface="Courier New" pitchFamily="49" charset="0"/>
              </a:rPr>
              <a:t>	var &amp;vars;</a:t>
            </a:r>
          </a:p>
          <a:p>
            <a:pPr eaLnBrk="0" hangingPunct="0">
              <a:lnSpc>
                <a:spcPct val="85000"/>
              </a:lnSpc>
              <a:defRPr/>
            </a:pPr>
            <a:r>
              <a:rPr lang="en-US" sz="1400" b="1" dirty="0">
                <a:latin typeface="Courier New" pitchFamily="49" charset="0"/>
              </a:rPr>
              <a:t>	run;</a:t>
            </a:r>
          </a:p>
          <a:p>
            <a:pPr eaLnBrk="0" hangingPunct="0">
              <a:lnSpc>
                <a:spcPct val="85000"/>
              </a:lnSpc>
              <a:defRPr/>
            </a:pPr>
            <a:r>
              <a:rPr lang="en-US" sz="1400" b="1" dirty="0">
                <a:latin typeface="Courier New" pitchFamily="49" charset="0"/>
              </a:rPr>
              <a:t>%mend calc;</a:t>
            </a:r>
          </a:p>
        </p:txBody>
      </p:sp>
      <p:sp>
        <p:nvSpPr>
          <p:cNvPr id="35863" name="Line 11"/>
          <p:cNvSpPr>
            <a:spLocks noChangeShapeType="1"/>
          </p:cNvSpPr>
          <p:nvPr/>
        </p:nvSpPr>
        <p:spPr bwMode="auto">
          <a:xfrm>
            <a:off x="5334000" y="4343400"/>
            <a:ext cx="304800" cy="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35864" name="Animation Flag"/>
          <p:cNvSpPr txBox="1">
            <a:spLocks noChangeArrowheads="1"/>
          </p:cNvSpPr>
          <p:nvPr/>
        </p:nvSpPr>
        <p:spPr bwMode="auto">
          <a:xfrm>
            <a:off x="10096501" y="6451601"/>
            <a:ext cx="460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2000" b="1">
                <a:latin typeface="Verdana" panose="020B0604030504040204" pitchFamily="34" charset="0"/>
              </a:rPr>
              <a:t>...</a:t>
            </a:r>
          </a:p>
        </p:txBody>
      </p:sp>
      <p:sp>
        <p:nvSpPr>
          <p:cNvPr id="27" name="Rectangle 9"/>
          <p:cNvSpPr>
            <a:spLocks noGrp="1" noChangeArrowheads="1"/>
          </p:cNvSpPr>
          <p:nvPr>
            <p:ph type="title"/>
          </p:nvPr>
        </p:nvSpPr>
        <p:spPr>
          <a:xfrm>
            <a:off x="4280140" y="17431"/>
            <a:ext cx="3797060" cy="906465"/>
          </a:xfrm>
        </p:spPr>
        <p:txBody>
          <a:bodyPr/>
          <a:lstStyle/>
          <a:p>
            <a:pPr eaLnBrk="1" hangingPunct="1"/>
            <a:r>
              <a:rPr lang="en-US" altLang="en-US" b="1" dirty="0">
                <a:latin typeface="+mn-lt"/>
              </a:rPr>
              <a:t>Program Flow</a:t>
            </a:r>
          </a:p>
        </p:txBody>
      </p:sp>
    </p:spTree>
    <p:extLst>
      <p:ext uri="{BB962C8B-B14F-4D97-AF65-F5344CB8AC3E}">
        <p14:creationId xmlns:p14="http://schemas.microsoft.com/office/powerpoint/2010/main" val="3348429538"/>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2"/>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F067B1DE-1D1B-449E-A600-0C50C0C486D5}" type="slidenum">
              <a:rPr lang="en-US" altLang="en-US" sz="1400"/>
              <a:pPr eaLnBrk="1" hangingPunct="1"/>
              <a:t>21</a:t>
            </a:fld>
            <a:endParaRPr lang="en-US" altLang="en-US" sz="1400">
              <a:latin typeface="Times New Roman" panose="02020603050405020304" pitchFamily="18" charset="0"/>
            </a:endParaRPr>
          </a:p>
        </p:txBody>
      </p:sp>
      <p:sp>
        <p:nvSpPr>
          <p:cNvPr id="36868" name="Text Box 2"/>
          <p:cNvSpPr txBox="1">
            <a:spLocks noChangeArrowheads="1"/>
          </p:cNvSpPr>
          <p:nvPr/>
        </p:nvSpPr>
        <p:spPr bwMode="auto">
          <a:xfrm>
            <a:off x="2098676" y="1289066"/>
            <a:ext cx="79978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dirty="0"/>
              <a:t>Symbolic substitution is performed. </a:t>
            </a:r>
          </a:p>
        </p:txBody>
      </p:sp>
      <p:sp>
        <p:nvSpPr>
          <p:cNvPr id="36869" name="Text Box 3"/>
          <p:cNvSpPr txBox="1">
            <a:spLocks noChangeArrowheads="1"/>
          </p:cNvSpPr>
          <p:nvPr/>
        </p:nvSpPr>
        <p:spPr bwMode="auto">
          <a:xfrm>
            <a:off x="1752600" y="2362200"/>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Compiler</a:t>
            </a:r>
          </a:p>
        </p:txBody>
      </p:sp>
      <p:sp>
        <p:nvSpPr>
          <p:cNvPr id="36870" name="Text Box 4"/>
          <p:cNvSpPr txBox="1">
            <a:spLocks noChangeArrowheads="1"/>
          </p:cNvSpPr>
          <p:nvPr/>
        </p:nvSpPr>
        <p:spPr bwMode="auto">
          <a:xfrm>
            <a:off x="5638801" y="2362200"/>
            <a:ext cx="2163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Symbol Table</a:t>
            </a:r>
          </a:p>
        </p:txBody>
      </p:sp>
      <p:sp>
        <p:nvSpPr>
          <p:cNvPr id="36871" name="Text Box 5"/>
          <p:cNvSpPr txBox="1">
            <a:spLocks noChangeArrowheads="1"/>
          </p:cNvSpPr>
          <p:nvPr/>
        </p:nvSpPr>
        <p:spPr bwMode="auto">
          <a:xfrm>
            <a:off x="1752600" y="3657600"/>
            <a:ext cx="2249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Word Scanner</a:t>
            </a:r>
          </a:p>
        </p:txBody>
      </p:sp>
      <p:sp>
        <p:nvSpPr>
          <p:cNvPr id="36872" name="Text Box 6"/>
          <p:cNvSpPr txBox="1">
            <a:spLocks noChangeArrowheads="1"/>
          </p:cNvSpPr>
          <p:nvPr/>
        </p:nvSpPr>
        <p:spPr bwMode="auto">
          <a:xfrm>
            <a:off x="5638801" y="3667125"/>
            <a:ext cx="2659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Macro Processor</a:t>
            </a:r>
          </a:p>
        </p:txBody>
      </p:sp>
      <p:sp>
        <p:nvSpPr>
          <p:cNvPr id="36873" name="Text Box 7"/>
          <p:cNvSpPr txBox="1">
            <a:spLocks noChangeArrowheads="1"/>
          </p:cNvSpPr>
          <p:nvPr/>
        </p:nvSpPr>
        <p:spPr bwMode="auto">
          <a:xfrm>
            <a:off x="1752600" y="46482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Input Stack</a:t>
            </a:r>
          </a:p>
        </p:txBody>
      </p:sp>
      <p:sp>
        <p:nvSpPr>
          <p:cNvPr id="36874" name="Text Box 8"/>
          <p:cNvSpPr txBox="1">
            <a:spLocks noChangeArrowheads="1"/>
          </p:cNvSpPr>
          <p:nvPr/>
        </p:nvSpPr>
        <p:spPr bwMode="auto">
          <a:xfrm>
            <a:off x="5638800" y="4648200"/>
            <a:ext cx="2268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CALC.MACRO</a:t>
            </a:r>
          </a:p>
        </p:txBody>
      </p:sp>
      <p:sp>
        <p:nvSpPr>
          <p:cNvPr id="36875" name="Text Box 1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4587" name="Text Box 11"/>
          <p:cNvSpPr txBox="1">
            <a:spLocks noChangeArrowheads="1"/>
          </p:cNvSpPr>
          <p:nvPr/>
        </p:nvSpPr>
        <p:spPr bwMode="auto">
          <a:xfrm>
            <a:off x="1752600" y="2819401"/>
            <a:ext cx="3581400" cy="285719"/>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proc means data=orion.order_item</a:t>
            </a:r>
          </a:p>
        </p:txBody>
      </p:sp>
      <p:sp>
        <p:nvSpPr>
          <p:cNvPr id="24588" name="Text Box 12"/>
          <p:cNvSpPr txBox="1">
            <a:spLocks noChangeArrowheads="1"/>
          </p:cNvSpPr>
          <p:nvPr/>
        </p:nvSpPr>
        <p:spPr bwMode="auto">
          <a:xfrm>
            <a:off x="5638800" y="2819400"/>
            <a:ext cx="4876800" cy="573490"/>
          </a:xfrm>
          <a:prstGeom prst="rect">
            <a:avLst/>
          </a:prstGeom>
          <a:solidFill>
            <a:srgbClr val="FFFFFF"/>
          </a:solidFill>
          <a:ln w="38100">
            <a:solidFill>
              <a:schemeClr val="tx2"/>
            </a:solidFill>
            <a:miter lim="800000"/>
            <a:headEnd/>
            <a:tailEnd/>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solidFill>
                  <a:schemeClr val="tx2"/>
                </a:solidFill>
                <a:latin typeface="Courier New" pitchFamily="49" charset="0"/>
              </a:rPr>
              <a:t>STATS     min max</a:t>
            </a:r>
          </a:p>
          <a:p>
            <a:pPr eaLnBrk="0" hangingPunct="0">
              <a:lnSpc>
                <a:spcPct val="85000"/>
              </a:lnSpc>
              <a:defRPr/>
            </a:pPr>
            <a:r>
              <a:rPr lang="en-US" b="1" dirty="0">
                <a:latin typeface="Courier New" pitchFamily="49" charset="0"/>
              </a:rPr>
              <a:t>VARS      quantity</a:t>
            </a:r>
          </a:p>
        </p:txBody>
      </p:sp>
      <p:sp>
        <p:nvSpPr>
          <p:cNvPr id="36878" name="Text Box 13"/>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4590" name="Text Box 14"/>
          <p:cNvSpPr txBox="1">
            <a:spLocks noChangeArrowheads="1"/>
          </p:cNvSpPr>
          <p:nvPr/>
        </p:nvSpPr>
        <p:spPr bwMode="auto">
          <a:xfrm>
            <a:off x="1752600" y="4124326"/>
            <a:ext cx="35814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   </a:t>
            </a:r>
          </a:p>
        </p:txBody>
      </p:sp>
      <p:sp>
        <p:nvSpPr>
          <p:cNvPr id="36880" name="Text Box 15"/>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36881" name="Text Box 17"/>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4594" name="Text Box 18"/>
          <p:cNvSpPr txBox="1">
            <a:spLocks noChangeArrowheads="1"/>
          </p:cNvSpPr>
          <p:nvPr/>
        </p:nvSpPr>
        <p:spPr bwMode="auto">
          <a:xfrm>
            <a:off x="1752600" y="5105401"/>
            <a:ext cx="3581400" cy="808939"/>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indent="350838" eaLnBrk="0" hangingPunct="0">
              <a:lnSpc>
                <a:spcPct val="85000"/>
              </a:lnSpc>
              <a:defRPr/>
            </a:pPr>
            <a:r>
              <a:rPr lang="en-US" b="1" dirty="0">
                <a:latin typeface="Courier New" pitchFamily="49" charset="0"/>
              </a:rPr>
              <a:t>        </a:t>
            </a:r>
            <a:r>
              <a:rPr lang="en-US" b="1" dirty="0">
                <a:solidFill>
                  <a:schemeClr val="tx2"/>
                </a:solidFill>
                <a:latin typeface="Courier New" pitchFamily="49" charset="0"/>
              </a:rPr>
              <a:t>min max;</a:t>
            </a:r>
          </a:p>
          <a:p>
            <a:pPr indent="350838" eaLnBrk="0" hangingPunct="0">
              <a:lnSpc>
                <a:spcPct val="85000"/>
              </a:lnSpc>
              <a:defRPr/>
            </a:pPr>
            <a:r>
              <a:rPr lang="en-US" b="1" dirty="0">
                <a:latin typeface="Courier New" pitchFamily="49" charset="0"/>
              </a:rPr>
              <a:t> var &amp;vars;                                                                                                                                 run;</a:t>
            </a:r>
          </a:p>
        </p:txBody>
      </p:sp>
      <p:sp>
        <p:nvSpPr>
          <p:cNvPr id="36883" name="Text Box 19"/>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4596" name="Text Box 20"/>
          <p:cNvSpPr txBox="1">
            <a:spLocks noChangeArrowheads="1"/>
          </p:cNvSpPr>
          <p:nvPr/>
        </p:nvSpPr>
        <p:spPr bwMode="auto">
          <a:xfrm>
            <a:off x="5638800" y="5105401"/>
            <a:ext cx="4876800" cy="1044575"/>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%macro calc;</a:t>
            </a:r>
          </a:p>
          <a:p>
            <a:pPr eaLnBrk="0" hangingPunct="0">
              <a:lnSpc>
                <a:spcPct val="85000"/>
              </a:lnSpc>
              <a:defRPr/>
            </a:pPr>
            <a:r>
              <a:rPr lang="en-US" sz="1400" b="1" dirty="0">
                <a:solidFill>
                  <a:schemeClr val="tx2"/>
                </a:solidFill>
                <a:latin typeface="Courier New" pitchFamily="49" charset="0"/>
              </a:rPr>
              <a:t>   </a:t>
            </a:r>
            <a:r>
              <a:rPr lang="en-US" sz="1400" b="1" dirty="0">
                <a:latin typeface="Courier New" pitchFamily="49" charset="0"/>
              </a:rPr>
              <a:t>proc means data=orion.order_item &amp;stats;</a:t>
            </a:r>
          </a:p>
          <a:p>
            <a:pPr eaLnBrk="0" hangingPunct="0">
              <a:lnSpc>
                <a:spcPct val="85000"/>
              </a:lnSpc>
              <a:defRPr/>
            </a:pPr>
            <a:r>
              <a:rPr lang="en-US" sz="1400" b="1" dirty="0">
                <a:latin typeface="Courier New" pitchFamily="49" charset="0"/>
              </a:rPr>
              <a:t>	var &amp;vars;</a:t>
            </a:r>
          </a:p>
          <a:p>
            <a:pPr eaLnBrk="0" hangingPunct="0">
              <a:lnSpc>
                <a:spcPct val="85000"/>
              </a:lnSpc>
              <a:defRPr/>
            </a:pPr>
            <a:r>
              <a:rPr lang="en-US" sz="1400" b="1" dirty="0">
                <a:latin typeface="Courier New" pitchFamily="49" charset="0"/>
              </a:rPr>
              <a:t>	run;</a:t>
            </a:r>
          </a:p>
          <a:p>
            <a:pPr eaLnBrk="0" hangingPunct="0">
              <a:lnSpc>
                <a:spcPct val="85000"/>
              </a:lnSpc>
              <a:defRPr/>
            </a:pPr>
            <a:r>
              <a:rPr lang="en-US" sz="1400" b="1" dirty="0">
                <a:latin typeface="Courier New" pitchFamily="49" charset="0"/>
              </a:rPr>
              <a:t>%mend calc;</a:t>
            </a:r>
          </a:p>
        </p:txBody>
      </p:sp>
      <p:sp>
        <p:nvSpPr>
          <p:cNvPr id="36885" name="Animation Flag"/>
          <p:cNvSpPr txBox="1">
            <a:spLocks noChangeArrowheads="1"/>
          </p:cNvSpPr>
          <p:nvPr/>
        </p:nvSpPr>
        <p:spPr bwMode="auto">
          <a:xfrm>
            <a:off x="10096501" y="6451601"/>
            <a:ext cx="460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2000" b="1">
                <a:latin typeface="Verdana" panose="020B0604030504040204" pitchFamily="34" charset="0"/>
              </a:rPr>
              <a:t>...</a:t>
            </a:r>
          </a:p>
        </p:txBody>
      </p:sp>
      <p:sp>
        <p:nvSpPr>
          <p:cNvPr id="27" name="Text Box 18"/>
          <p:cNvSpPr txBox="1">
            <a:spLocks noChangeArrowheads="1"/>
          </p:cNvSpPr>
          <p:nvPr/>
        </p:nvSpPr>
        <p:spPr bwMode="auto">
          <a:xfrm>
            <a:off x="5638800" y="4124326"/>
            <a:ext cx="48768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solidFill>
                  <a:schemeClr val="tx2"/>
                </a:solidFill>
                <a:latin typeface="Courier New" pitchFamily="49" charset="0"/>
              </a:rPr>
              <a:t>&amp;stats</a:t>
            </a:r>
          </a:p>
        </p:txBody>
      </p:sp>
      <p:sp>
        <p:nvSpPr>
          <p:cNvPr id="36887" name="Line 21"/>
          <p:cNvSpPr>
            <a:spLocks noChangeShapeType="1"/>
          </p:cNvSpPr>
          <p:nvPr/>
        </p:nvSpPr>
        <p:spPr bwMode="auto">
          <a:xfrm flipH="1">
            <a:off x="4419600" y="3124200"/>
            <a:ext cx="3276600" cy="205740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26" name="Rectangle 9"/>
          <p:cNvSpPr>
            <a:spLocks noGrp="1" noChangeArrowheads="1"/>
          </p:cNvSpPr>
          <p:nvPr>
            <p:ph type="title"/>
          </p:nvPr>
        </p:nvSpPr>
        <p:spPr>
          <a:xfrm>
            <a:off x="4280140" y="17431"/>
            <a:ext cx="3797060" cy="906465"/>
          </a:xfrm>
        </p:spPr>
        <p:txBody>
          <a:bodyPr/>
          <a:lstStyle/>
          <a:p>
            <a:pPr eaLnBrk="1" hangingPunct="1"/>
            <a:r>
              <a:rPr lang="en-US" altLang="en-US" b="1" dirty="0">
                <a:latin typeface="+mn-lt"/>
              </a:rPr>
              <a:t>Program Flow</a:t>
            </a:r>
          </a:p>
        </p:txBody>
      </p:sp>
    </p:spTree>
    <p:extLst>
      <p:ext uri="{BB962C8B-B14F-4D97-AF65-F5344CB8AC3E}">
        <p14:creationId xmlns:p14="http://schemas.microsoft.com/office/powerpoint/2010/main" val="453699551"/>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2"/>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0B288E1E-727F-48BD-B939-993607F321B8}" type="slidenum">
              <a:rPr lang="en-US" altLang="en-US" sz="1400"/>
              <a:pPr eaLnBrk="1" hangingPunct="1"/>
              <a:t>22</a:t>
            </a:fld>
            <a:endParaRPr lang="en-US" altLang="en-US" sz="1400">
              <a:latin typeface="Times New Roman" panose="02020603050405020304" pitchFamily="18" charset="0"/>
            </a:endParaRPr>
          </a:p>
        </p:txBody>
      </p:sp>
      <p:sp>
        <p:nvSpPr>
          <p:cNvPr id="37892" name="Text Box 2"/>
          <p:cNvSpPr txBox="1">
            <a:spLocks noChangeArrowheads="1"/>
          </p:cNvSpPr>
          <p:nvPr/>
        </p:nvSpPr>
        <p:spPr bwMode="auto">
          <a:xfrm>
            <a:off x="2106614" y="1031876"/>
            <a:ext cx="81502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a:t>The word scanner tokenizes the resolved value and passes it to the compiler.</a:t>
            </a:r>
          </a:p>
          <a:p>
            <a:endParaRPr lang="en-US" altLang="en-US"/>
          </a:p>
        </p:txBody>
      </p:sp>
      <p:sp>
        <p:nvSpPr>
          <p:cNvPr id="37893" name="Text Box 3"/>
          <p:cNvSpPr txBox="1">
            <a:spLocks noChangeArrowheads="1"/>
          </p:cNvSpPr>
          <p:nvPr/>
        </p:nvSpPr>
        <p:spPr bwMode="auto">
          <a:xfrm>
            <a:off x="1752600" y="2362200"/>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Compiler</a:t>
            </a:r>
          </a:p>
        </p:txBody>
      </p:sp>
      <p:sp>
        <p:nvSpPr>
          <p:cNvPr id="37894" name="Text Box 4"/>
          <p:cNvSpPr txBox="1">
            <a:spLocks noChangeArrowheads="1"/>
          </p:cNvSpPr>
          <p:nvPr/>
        </p:nvSpPr>
        <p:spPr bwMode="auto">
          <a:xfrm>
            <a:off x="5638801" y="2362200"/>
            <a:ext cx="2163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Symbol Table</a:t>
            </a:r>
          </a:p>
        </p:txBody>
      </p:sp>
      <p:sp>
        <p:nvSpPr>
          <p:cNvPr id="37895" name="Text Box 5"/>
          <p:cNvSpPr txBox="1">
            <a:spLocks noChangeArrowheads="1"/>
          </p:cNvSpPr>
          <p:nvPr/>
        </p:nvSpPr>
        <p:spPr bwMode="auto">
          <a:xfrm>
            <a:off x="1752600" y="3657600"/>
            <a:ext cx="2249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Word Scanner</a:t>
            </a:r>
          </a:p>
        </p:txBody>
      </p:sp>
      <p:sp>
        <p:nvSpPr>
          <p:cNvPr id="37896" name="Text Box 6"/>
          <p:cNvSpPr txBox="1">
            <a:spLocks noChangeArrowheads="1"/>
          </p:cNvSpPr>
          <p:nvPr/>
        </p:nvSpPr>
        <p:spPr bwMode="auto">
          <a:xfrm>
            <a:off x="5638801" y="3667125"/>
            <a:ext cx="2659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Macro Processor</a:t>
            </a:r>
          </a:p>
        </p:txBody>
      </p:sp>
      <p:sp>
        <p:nvSpPr>
          <p:cNvPr id="37897" name="Text Box 7"/>
          <p:cNvSpPr txBox="1">
            <a:spLocks noChangeArrowheads="1"/>
          </p:cNvSpPr>
          <p:nvPr/>
        </p:nvSpPr>
        <p:spPr bwMode="auto">
          <a:xfrm>
            <a:off x="1752600" y="46482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Input Stack</a:t>
            </a:r>
          </a:p>
        </p:txBody>
      </p:sp>
      <p:sp>
        <p:nvSpPr>
          <p:cNvPr id="37898" name="Text Box 8"/>
          <p:cNvSpPr txBox="1">
            <a:spLocks noChangeArrowheads="1"/>
          </p:cNvSpPr>
          <p:nvPr/>
        </p:nvSpPr>
        <p:spPr bwMode="auto">
          <a:xfrm>
            <a:off x="5638800" y="4648200"/>
            <a:ext cx="2268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CALC.MACRO</a:t>
            </a:r>
          </a:p>
        </p:txBody>
      </p:sp>
      <p:sp>
        <p:nvSpPr>
          <p:cNvPr id="37899" name="Text Box 1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5611" name="Text Box 11"/>
          <p:cNvSpPr txBox="1">
            <a:spLocks noChangeArrowheads="1"/>
          </p:cNvSpPr>
          <p:nvPr/>
        </p:nvSpPr>
        <p:spPr bwMode="auto">
          <a:xfrm>
            <a:off x="1752600" y="2819400"/>
            <a:ext cx="3581400" cy="468846"/>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proc means data=orion.order_item </a:t>
            </a:r>
          </a:p>
          <a:p>
            <a:pPr eaLnBrk="0" hangingPunct="0">
              <a:lnSpc>
                <a:spcPct val="85000"/>
              </a:lnSpc>
              <a:defRPr/>
            </a:pPr>
            <a:r>
              <a:rPr lang="en-US" sz="1400" b="1" dirty="0">
                <a:solidFill>
                  <a:schemeClr val="tx2"/>
                </a:solidFill>
                <a:latin typeface="Courier New" pitchFamily="49" charset="0"/>
              </a:rPr>
              <a:t>     min max;</a:t>
            </a:r>
          </a:p>
        </p:txBody>
      </p:sp>
      <p:sp>
        <p:nvSpPr>
          <p:cNvPr id="37901" name="Text Box 12"/>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5613" name="Text Box 13"/>
          <p:cNvSpPr txBox="1">
            <a:spLocks noChangeArrowheads="1"/>
          </p:cNvSpPr>
          <p:nvPr/>
        </p:nvSpPr>
        <p:spPr bwMode="auto">
          <a:xfrm>
            <a:off x="5638800" y="2819400"/>
            <a:ext cx="4876800" cy="57349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STATS     min max</a:t>
            </a:r>
          </a:p>
          <a:p>
            <a:pPr eaLnBrk="0" hangingPunct="0">
              <a:lnSpc>
                <a:spcPct val="85000"/>
              </a:lnSpc>
              <a:defRPr/>
            </a:pPr>
            <a:r>
              <a:rPr lang="en-US" b="1" dirty="0">
                <a:latin typeface="Courier New" pitchFamily="49" charset="0"/>
              </a:rPr>
              <a:t>VARS      quantity</a:t>
            </a:r>
          </a:p>
        </p:txBody>
      </p:sp>
      <p:sp>
        <p:nvSpPr>
          <p:cNvPr id="37903" name="Text Box 14"/>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5615" name="Text Box 15"/>
          <p:cNvSpPr txBox="1">
            <a:spLocks noChangeArrowheads="1"/>
          </p:cNvSpPr>
          <p:nvPr/>
        </p:nvSpPr>
        <p:spPr bwMode="auto">
          <a:xfrm>
            <a:off x="1752600" y="4124326"/>
            <a:ext cx="3581400" cy="285719"/>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solidFill>
                  <a:schemeClr val="tx2"/>
                </a:solidFill>
                <a:latin typeface="Courier New" pitchFamily="49" charset="0"/>
              </a:rPr>
              <a:t> </a:t>
            </a:r>
          </a:p>
        </p:txBody>
      </p:sp>
      <p:sp>
        <p:nvSpPr>
          <p:cNvPr id="37905" name="Text Box 16"/>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5617" name="Text Box 17"/>
          <p:cNvSpPr txBox="1">
            <a:spLocks noChangeArrowheads="1"/>
          </p:cNvSpPr>
          <p:nvPr/>
        </p:nvSpPr>
        <p:spPr bwMode="auto">
          <a:xfrm>
            <a:off x="5638800" y="4124326"/>
            <a:ext cx="48768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b="1" dirty="0">
              <a:latin typeface="Courier New" pitchFamily="49" charset="0"/>
            </a:endParaRPr>
          </a:p>
        </p:txBody>
      </p:sp>
      <p:sp>
        <p:nvSpPr>
          <p:cNvPr id="37907" name="Text Box 18"/>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5619" name="Text Box 19"/>
          <p:cNvSpPr txBox="1">
            <a:spLocks noChangeArrowheads="1"/>
          </p:cNvSpPr>
          <p:nvPr/>
        </p:nvSpPr>
        <p:spPr bwMode="auto">
          <a:xfrm>
            <a:off x="1752600" y="5105401"/>
            <a:ext cx="3581400" cy="808939"/>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b="1" dirty="0">
              <a:latin typeface="Courier New" pitchFamily="49" charset="0"/>
            </a:endParaRPr>
          </a:p>
          <a:p>
            <a:pPr eaLnBrk="0" hangingPunct="0">
              <a:lnSpc>
                <a:spcPct val="85000"/>
              </a:lnSpc>
              <a:defRPr/>
            </a:pPr>
            <a:r>
              <a:rPr lang="en-US" b="1" dirty="0">
                <a:latin typeface="Courier New" pitchFamily="49" charset="0"/>
              </a:rPr>
              <a:t>   var &amp;vars;                                                                                                                                 </a:t>
            </a:r>
          </a:p>
          <a:p>
            <a:pPr eaLnBrk="0" hangingPunct="0">
              <a:lnSpc>
                <a:spcPct val="85000"/>
              </a:lnSpc>
              <a:defRPr/>
            </a:pPr>
            <a:r>
              <a:rPr lang="en-US" b="1" dirty="0">
                <a:latin typeface="Courier New" pitchFamily="49" charset="0"/>
              </a:rPr>
              <a:t>run;                                                </a:t>
            </a:r>
          </a:p>
        </p:txBody>
      </p:sp>
      <p:sp>
        <p:nvSpPr>
          <p:cNvPr id="37909" name="Text Box 2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5621" name="Text Box 21"/>
          <p:cNvSpPr txBox="1">
            <a:spLocks noChangeArrowheads="1"/>
          </p:cNvSpPr>
          <p:nvPr/>
        </p:nvSpPr>
        <p:spPr bwMode="auto">
          <a:xfrm>
            <a:off x="5638800" y="5105401"/>
            <a:ext cx="4876800" cy="1044575"/>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%macro calc;</a:t>
            </a:r>
          </a:p>
          <a:p>
            <a:pPr eaLnBrk="0" hangingPunct="0">
              <a:lnSpc>
                <a:spcPct val="85000"/>
              </a:lnSpc>
              <a:defRPr/>
            </a:pPr>
            <a:r>
              <a:rPr lang="en-US" sz="1400" b="1" dirty="0">
                <a:solidFill>
                  <a:schemeClr val="tx2"/>
                </a:solidFill>
                <a:latin typeface="Courier New" pitchFamily="49" charset="0"/>
              </a:rPr>
              <a:t>   </a:t>
            </a:r>
            <a:r>
              <a:rPr lang="en-US" sz="1400" b="1" dirty="0">
                <a:latin typeface="Courier New" pitchFamily="49" charset="0"/>
              </a:rPr>
              <a:t>proc means data=orion.order_item &amp;stats;</a:t>
            </a:r>
          </a:p>
          <a:p>
            <a:pPr eaLnBrk="0" hangingPunct="0">
              <a:lnSpc>
                <a:spcPct val="85000"/>
              </a:lnSpc>
              <a:defRPr/>
            </a:pPr>
            <a:r>
              <a:rPr lang="en-US" sz="1400" b="1" dirty="0">
                <a:latin typeface="Courier New" pitchFamily="49" charset="0"/>
              </a:rPr>
              <a:t>	var &amp;vars;</a:t>
            </a:r>
          </a:p>
          <a:p>
            <a:pPr eaLnBrk="0" hangingPunct="0">
              <a:lnSpc>
                <a:spcPct val="85000"/>
              </a:lnSpc>
              <a:defRPr/>
            </a:pPr>
            <a:r>
              <a:rPr lang="en-US" sz="1400" b="1" dirty="0">
                <a:latin typeface="Courier New" pitchFamily="49" charset="0"/>
              </a:rPr>
              <a:t>	run;</a:t>
            </a:r>
          </a:p>
          <a:p>
            <a:pPr eaLnBrk="0" hangingPunct="0">
              <a:lnSpc>
                <a:spcPct val="85000"/>
              </a:lnSpc>
              <a:defRPr/>
            </a:pPr>
            <a:r>
              <a:rPr lang="en-US" sz="1400" b="1" dirty="0">
                <a:latin typeface="Courier New" pitchFamily="49" charset="0"/>
              </a:rPr>
              <a:t>%mend calc;</a:t>
            </a:r>
          </a:p>
        </p:txBody>
      </p:sp>
      <p:sp>
        <p:nvSpPr>
          <p:cNvPr id="37911" name="Line 22"/>
          <p:cNvSpPr>
            <a:spLocks noChangeShapeType="1"/>
          </p:cNvSpPr>
          <p:nvPr/>
        </p:nvSpPr>
        <p:spPr bwMode="auto">
          <a:xfrm flipV="1">
            <a:off x="4419600" y="4495800"/>
            <a:ext cx="0" cy="60960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37912" name="Line 23"/>
          <p:cNvSpPr>
            <a:spLocks noChangeShapeType="1"/>
          </p:cNvSpPr>
          <p:nvPr/>
        </p:nvSpPr>
        <p:spPr bwMode="auto">
          <a:xfrm flipV="1">
            <a:off x="4419600" y="3429000"/>
            <a:ext cx="0" cy="68580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37913" name="Animation Flag"/>
          <p:cNvSpPr txBox="1">
            <a:spLocks noChangeArrowheads="1"/>
          </p:cNvSpPr>
          <p:nvPr/>
        </p:nvSpPr>
        <p:spPr bwMode="auto">
          <a:xfrm>
            <a:off x="10096501" y="6451601"/>
            <a:ext cx="460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2000" b="1">
                <a:latin typeface="Verdana" panose="020B0604030504040204" pitchFamily="34" charset="0"/>
              </a:rPr>
              <a:t>...</a:t>
            </a:r>
          </a:p>
        </p:txBody>
      </p:sp>
      <p:sp>
        <p:nvSpPr>
          <p:cNvPr id="28" name="Rectangle 9"/>
          <p:cNvSpPr>
            <a:spLocks noGrp="1" noChangeArrowheads="1"/>
          </p:cNvSpPr>
          <p:nvPr>
            <p:ph type="title"/>
          </p:nvPr>
        </p:nvSpPr>
        <p:spPr>
          <a:xfrm>
            <a:off x="4280140" y="17431"/>
            <a:ext cx="3797060" cy="906465"/>
          </a:xfrm>
        </p:spPr>
        <p:txBody>
          <a:bodyPr/>
          <a:lstStyle/>
          <a:p>
            <a:pPr eaLnBrk="1" hangingPunct="1"/>
            <a:r>
              <a:rPr lang="en-US" altLang="en-US" b="1" dirty="0">
                <a:latin typeface="+mn-lt"/>
              </a:rPr>
              <a:t>Program Flow</a:t>
            </a:r>
          </a:p>
        </p:txBody>
      </p:sp>
    </p:spTree>
    <p:extLst>
      <p:ext uri="{BB962C8B-B14F-4D97-AF65-F5344CB8AC3E}">
        <p14:creationId xmlns:p14="http://schemas.microsoft.com/office/powerpoint/2010/main" val="1045367978"/>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806C61E0-7516-45D1-989D-7BCA4ACF3FB8}" type="slidenum">
              <a:rPr lang="en-US" altLang="en-US" sz="1400"/>
              <a:pPr eaLnBrk="1" hangingPunct="1"/>
              <a:t>23</a:t>
            </a:fld>
            <a:endParaRPr lang="en-US" altLang="en-US" sz="1400">
              <a:latin typeface="Times New Roman" panose="02020603050405020304" pitchFamily="18" charset="0"/>
            </a:endParaRPr>
          </a:p>
        </p:txBody>
      </p:sp>
      <p:sp>
        <p:nvSpPr>
          <p:cNvPr id="38916" name="Text Box 2"/>
          <p:cNvSpPr txBox="1">
            <a:spLocks noChangeArrowheads="1"/>
          </p:cNvSpPr>
          <p:nvPr/>
        </p:nvSpPr>
        <p:spPr bwMode="auto">
          <a:xfrm>
            <a:off x="2147889" y="1031876"/>
            <a:ext cx="81502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a:t>Word scanning continues.</a:t>
            </a:r>
          </a:p>
        </p:txBody>
      </p:sp>
      <p:sp>
        <p:nvSpPr>
          <p:cNvPr id="38917" name="Text Box 3"/>
          <p:cNvSpPr txBox="1">
            <a:spLocks noChangeArrowheads="1"/>
          </p:cNvSpPr>
          <p:nvPr/>
        </p:nvSpPr>
        <p:spPr bwMode="auto">
          <a:xfrm>
            <a:off x="1752600" y="2362200"/>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Compiler</a:t>
            </a:r>
          </a:p>
        </p:txBody>
      </p:sp>
      <p:sp>
        <p:nvSpPr>
          <p:cNvPr id="38918" name="Text Box 4"/>
          <p:cNvSpPr txBox="1">
            <a:spLocks noChangeArrowheads="1"/>
          </p:cNvSpPr>
          <p:nvPr/>
        </p:nvSpPr>
        <p:spPr bwMode="auto">
          <a:xfrm>
            <a:off x="5638801" y="2362200"/>
            <a:ext cx="2163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Symbol Table</a:t>
            </a:r>
          </a:p>
        </p:txBody>
      </p:sp>
      <p:sp>
        <p:nvSpPr>
          <p:cNvPr id="38919" name="Text Box 5"/>
          <p:cNvSpPr txBox="1">
            <a:spLocks noChangeArrowheads="1"/>
          </p:cNvSpPr>
          <p:nvPr/>
        </p:nvSpPr>
        <p:spPr bwMode="auto">
          <a:xfrm>
            <a:off x="1752600" y="3657600"/>
            <a:ext cx="2249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Word Scanner</a:t>
            </a:r>
          </a:p>
        </p:txBody>
      </p:sp>
      <p:sp>
        <p:nvSpPr>
          <p:cNvPr id="38920" name="Text Box 6"/>
          <p:cNvSpPr txBox="1">
            <a:spLocks noChangeArrowheads="1"/>
          </p:cNvSpPr>
          <p:nvPr/>
        </p:nvSpPr>
        <p:spPr bwMode="auto">
          <a:xfrm>
            <a:off x="5638801" y="3667125"/>
            <a:ext cx="2659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Macro Processor</a:t>
            </a:r>
          </a:p>
        </p:txBody>
      </p:sp>
      <p:sp>
        <p:nvSpPr>
          <p:cNvPr id="38921" name="Text Box 7"/>
          <p:cNvSpPr txBox="1">
            <a:spLocks noChangeArrowheads="1"/>
          </p:cNvSpPr>
          <p:nvPr/>
        </p:nvSpPr>
        <p:spPr bwMode="auto">
          <a:xfrm>
            <a:off x="1752600" y="46482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Input Stack</a:t>
            </a:r>
          </a:p>
        </p:txBody>
      </p:sp>
      <p:sp>
        <p:nvSpPr>
          <p:cNvPr id="38922" name="Text Box 8"/>
          <p:cNvSpPr txBox="1">
            <a:spLocks noChangeArrowheads="1"/>
          </p:cNvSpPr>
          <p:nvPr/>
        </p:nvSpPr>
        <p:spPr bwMode="auto">
          <a:xfrm>
            <a:off x="5638800" y="4648200"/>
            <a:ext cx="2268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CALC.MACRO</a:t>
            </a:r>
          </a:p>
        </p:txBody>
      </p:sp>
      <p:sp>
        <p:nvSpPr>
          <p:cNvPr id="38923" name="Text Box 1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3435" name="Text Box 11"/>
          <p:cNvSpPr txBox="1">
            <a:spLocks noChangeArrowheads="1"/>
          </p:cNvSpPr>
          <p:nvPr/>
        </p:nvSpPr>
        <p:spPr bwMode="auto">
          <a:xfrm>
            <a:off x="1752600" y="2819401"/>
            <a:ext cx="3581400" cy="651973"/>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proc means data=orion.order_item </a:t>
            </a:r>
          </a:p>
          <a:p>
            <a:pPr eaLnBrk="0" hangingPunct="0">
              <a:lnSpc>
                <a:spcPct val="85000"/>
              </a:lnSpc>
              <a:defRPr/>
            </a:pPr>
            <a:r>
              <a:rPr lang="en-US" sz="1400" b="1" dirty="0">
                <a:latin typeface="Courier New" pitchFamily="49" charset="0"/>
              </a:rPr>
              <a:t>     min max;</a:t>
            </a:r>
          </a:p>
          <a:p>
            <a:pPr eaLnBrk="0" hangingPunct="0">
              <a:lnSpc>
                <a:spcPct val="85000"/>
              </a:lnSpc>
              <a:defRPr/>
            </a:pPr>
            <a:r>
              <a:rPr lang="en-US" sz="1400" b="1" dirty="0">
                <a:solidFill>
                  <a:schemeClr val="tx2"/>
                </a:solidFill>
                <a:latin typeface="Courier New" pitchFamily="49" charset="0"/>
              </a:rPr>
              <a:t>var</a:t>
            </a:r>
          </a:p>
        </p:txBody>
      </p:sp>
      <p:sp>
        <p:nvSpPr>
          <p:cNvPr id="38925" name="Text Box 12"/>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3437" name="Text Box 13"/>
          <p:cNvSpPr txBox="1">
            <a:spLocks noChangeArrowheads="1"/>
          </p:cNvSpPr>
          <p:nvPr/>
        </p:nvSpPr>
        <p:spPr bwMode="auto">
          <a:xfrm>
            <a:off x="5638800" y="2819400"/>
            <a:ext cx="4876800" cy="57349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STATS     min max</a:t>
            </a:r>
          </a:p>
          <a:p>
            <a:pPr eaLnBrk="0" hangingPunct="0">
              <a:lnSpc>
                <a:spcPct val="85000"/>
              </a:lnSpc>
              <a:defRPr/>
            </a:pPr>
            <a:r>
              <a:rPr lang="en-US" b="1" dirty="0">
                <a:latin typeface="Courier New" pitchFamily="49" charset="0"/>
              </a:rPr>
              <a:t>VARS      quantity</a:t>
            </a:r>
          </a:p>
        </p:txBody>
      </p:sp>
      <p:sp>
        <p:nvSpPr>
          <p:cNvPr id="38927" name="Text Box 14"/>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3439" name="Text Box 15"/>
          <p:cNvSpPr txBox="1">
            <a:spLocks noChangeArrowheads="1"/>
          </p:cNvSpPr>
          <p:nvPr/>
        </p:nvSpPr>
        <p:spPr bwMode="auto">
          <a:xfrm>
            <a:off x="1752600" y="4124325"/>
            <a:ext cx="3581400" cy="364202"/>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sz="2000" b="1" dirty="0">
              <a:latin typeface="Courier New" pitchFamily="49" charset="0"/>
            </a:endParaRPr>
          </a:p>
        </p:txBody>
      </p:sp>
      <p:sp>
        <p:nvSpPr>
          <p:cNvPr id="38929" name="Text Box 16"/>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3441" name="Text Box 17"/>
          <p:cNvSpPr txBox="1">
            <a:spLocks noChangeArrowheads="1"/>
          </p:cNvSpPr>
          <p:nvPr/>
        </p:nvSpPr>
        <p:spPr bwMode="auto">
          <a:xfrm>
            <a:off x="5638800" y="4124326"/>
            <a:ext cx="48768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b="1" dirty="0">
              <a:solidFill>
                <a:schemeClr val="tx2"/>
              </a:solidFill>
              <a:latin typeface="Courier New" pitchFamily="49" charset="0"/>
            </a:endParaRPr>
          </a:p>
        </p:txBody>
      </p:sp>
      <p:sp>
        <p:nvSpPr>
          <p:cNvPr id="38931" name="Text Box 18"/>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3443" name="Text Box 19"/>
          <p:cNvSpPr txBox="1">
            <a:spLocks noChangeArrowheads="1"/>
          </p:cNvSpPr>
          <p:nvPr/>
        </p:nvSpPr>
        <p:spPr bwMode="auto">
          <a:xfrm>
            <a:off x="1752600" y="5105401"/>
            <a:ext cx="3581400" cy="808939"/>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 </a:t>
            </a:r>
          </a:p>
          <a:p>
            <a:pPr eaLnBrk="0" hangingPunct="0">
              <a:lnSpc>
                <a:spcPct val="85000"/>
              </a:lnSpc>
              <a:defRPr/>
            </a:pPr>
            <a:r>
              <a:rPr lang="en-US" b="1" dirty="0">
                <a:latin typeface="Courier New" pitchFamily="49" charset="0"/>
              </a:rPr>
              <a:t>       &amp;vars;</a:t>
            </a:r>
          </a:p>
          <a:p>
            <a:pPr eaLnBrk="0" hangingPunct="0">
              <a:lnSpc>
                <a:spcPct val="85000"/>
              </a:lnSpc>
              <a:defRPr/>
            </a:pPr>
            <a:r>
              <a:rPr lang="en-US" b="1" dirty="0">
                <a:latin typeface="Courier New" pitchFamily="49" charset="0"/>
              </a:rPr>
              <a:t>run;                                               </a:t>
            </a:r>
          </a:p>
        </p:txBody>
      </p:sp>
      <p:sp>
        <p:nvSpPr>
          <p:cNvPr id="38933" name="Text Box 2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3445" name="Text Box 21"/>
          <p:cNvSpPr txBox="1">
            <a:spLocks noChangeArrowheads="1"/>
          </p:cNvSpPr>
          <p:nvPr/>
        </p:nvSpPr>
        <p:spPr bwMode="auto">
          <a:xfrm>
            <a:off x="5638800" y="5105401"/>
            <a:ext cx="4876800" cy="1044575"/>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%macro calc;</a:t>
            </a:r>
          </a:p>
          <a:p>
            <a:pPr eaLnBrk="0" hangingPunct="0">
              <a:lnSpc>
                <a:spcPct val="85000"/>
              </a:lnSpc>
              <a:defRPr/>
            </a:pPr>
            <a:r>
              <a:rPr lang="en-US" sz="1400" b="1" dirty="0">
                <a:solidFill>
                  <a:schemeClr val="tx2"/>
                </a:solidFill>
                <a:latin typeface="Courier New" pitchFamily="49" charset="0"/>
              </a:rPr>
              <a:t>   </a:t>
            </a:r>
            <a:r>
              <a:rPr lang="en-US" sz="1400" b="1" dirty="0">
                <a:latin typeface="Courier New" pitchFamily="49" charset="0"/>
              </a:rPr>
              <a:t>proc means data=orion.order_item &amp;stats;</a:t>
            </a:r>
          </a:p>
          <a:p>
            <a:pPr eaLnBrk="0" hangingPunct="0">
              <a:lnSpc>
                <a:spcPct val="85000"/>
              </a:lnSpc>
              <a:defRPr/>
            </a:pPr>
            <a:r>
              <a:rPr lang="en-US" sz="1400" b="1" dirty="0">
                <a:latin typeface="Courier New" pitchFamily="49" charset="0"/>
              </a:rPr>
              <a:t>	var &amp;vars;</a:t>
            </a:r>
          </a:p>
          <a:p>
            <a:pPr eaLnBrk="0" hangingPunct="0">
              <a:lnSpc>
                <a:spcPct val="85000"/>
              </a:lnSpc>
              <a:defRPr/>
            </a:pPr>
            <a:r>
              <a:rPr lang="en-US" sz="1400" b="1" dirty="0">
                <a:latin typeface="Courier New" pitchFamily="49" charset="0"/>
              </a:rPr>
              <a:t>	run;</a:t>
            </a:r>
          </a:p>
          <a:p>
            <a:pPr eaLnBrk="0" hangingPunct="0">
              <a:lnSpc>
                <a:spcPct val="85000"/>
              </a:lnSpc>
              <a:defRPr/>
            </a:pPr>
            <a:r>
              <a:rPr lang="en-US" sz="1400" b="1" dirty="0">
                <a:latin typeface="Courier New" pitchFamily="49" charset="0"/>
              </a:rPr>
              <a:t>%mend calc;</a:t>
            </a:r>
          </a:p>
        </p:txBody>
      </p:sp>
      <p:sp>
        <p:nvSpPr>
          <p:cNvPr id="38935" name="Line 22"/>
          <p:cNvSpPr>
            <a:spLocks noChangeShapeType="1"/>
          </p:cNvSpPr>
          <p:nvPr/>
        </p:nvSpPr>
        <p:spPr bwMode="auto">
          <a:xfrm flipV="1">
            <a:off x="4419600" y="4572000"/>
            <a:ext cx="0" cy="533400"/>
          </a:xfrm>
          <a:prstGeom prst="line">
            <a:avLst/>
          </a:prstGeom>
          <a:noFill/>
          <a:ln w="38100">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36" name="Line 23"/>
          <p:cNvSpPr>
            <a:spLocks noChangeShapeType="1"/>
          </p:cNvSpPr>
          <p:nvPr/>
        </p:nvSpPr>
        <p:spPr bwMode="auto">
          <a:xfrm flipV="1">
            <a:off x="4419600" y="4495800"/>
            <a:ext cx="0" cy="60960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38937" name="Line 24"/>
          <p:cNvSpPr>
            <a:spLocks noChangeShapeType="1"/>
          </p:cNvSpPr>
          <p:nvPr/>
        </p:nvSpPr>
        <p:spPr bwMode="auto">
          <a:xfrm flipV="1">
            <a:off x="4419600" y="3581400"/>
            <a:ext cx="0" cy="53340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38938" name="Animation Flag"/>
          <p:cNvSpPr txBox="1">
            <a:spLocks noChangeArrowheads="1"/>
          </p:cNvSpPr>
          <p:nvPr/>
        </p:nvSpPr>
        <p:spPr bwMode="auto">
          <a:xfrm>
            <a:off x="10096501" y="6451601"/>
            <a:ext cx="460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2000" b="1">
                <a:latin typeface="Verdana" panose="020B0604030504040204" pitchFamily="34" charset="0"/>
              </a:rPr>
              <a:t>...</a:t>
            </a:r>
          </a:p>
        </p:txBody>
      </p:sp>
      <p:sp>
        <p:nvSpPr>
          <p:cNvPr id="29" name="Rectangle 9"/>
          <p:cNvSpPr>
            <a:spLocks noGrp="1" noChangeArrowheads="1"/>
          </p:cNvSpPr>
          <p:nvPr>
            <p:ph type="title"/>
          </p:nvPr>
        </p:nvSpPr>
        <p:spPr>
          <a:xfrm>
            <a:off x="4280140" y="17431"/>
            <a:ext cx="3797060" cy="906465"/>
          </a:xfrm>
        </p:spPr>
        <p:txBody>
          <a:bodyPr/>
          <a:lstStyle/>
          <a:p>
            <a:pPr eaLnBrk="1" hangingPunct="1"/>
            <a:r>
              <a:rPr lang="en-US" altLang="en-US" b="1" dirty="0">
                <a:latin typeface="+mn-lt"/>
              </a:rPr>
              <a:t>Program Flow</a:t>
            </a:r>
          </a:p>
        </p:txBody>
      </p:sp>
    </p:spTree>
    <p:extLst>
      <p:ext uri="{BB962C8B-B14F-4D97-AF65-F5344CB8AC3E}">
        <p14:creationId xmlns:p14="http://schemas.microsoft.com/office/powerpoint/2010/main" val="2211180069"/>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2"/>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996E03C4-A2C9-47AD-9ECB-12E360D835DA}" type="slidenum">
              <a:rPr lang="en-US" altLang="en-US" sz="1400"/>
              <a:pPr eaLnBrk="1" hangingPunct="1"/>
              <a:t>24</a:t>
            </a:fld>
            <a:endParaRPr lang="en-US" altLang="en-US" sz="1400">
              <a:latin typeface="Times New Roman" panose="02020603050405020304" pitchFamily="18" charset="0"/>
            </a:endParaRPr>
          </a:p>
        </p:txBody>
      </p:sp>
      <p:sp>
        <p:nvSpPr>
          <p:cNvPr id="39940" name="Text Box 2"/>
          <p:cNvSpPr txBox="1">
            <a:spLocks noChangeArrowheads="1"/>
          </p:cNvSpPr>
          <p:nvPr/>
        </p:nvSpPr>
        <p:spPr bwMode="auto">
          <a:xfrm>
            <a:off x="2108201" y="1033464"/>
            <a:ext cx="81502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a:t>Macro variable references are passed to the macro processor.</a:t>
            </a:r>
          </a:p>
        </p:txBody>
      </p:sp>
      <p:sp>
        <p:nvSpPr>
          <p:cNvPr id="39941" name="Text Box 3"/>
          <p:cNvSpPr txBox="1">
            <a:spLocks noChangeArrowheads="1"/>
          </p:cNvSpPr>
          <p:nvPr/>
        </p:nvSpPr>
        <p:spPr bwMode="auto">
          <a:xfrm>
            <a:off x="1752600" y="2362200"/>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Compiler</a:t>
            </a:r>
          </a:p>
        </p:txBody>
      </p:sp>
      <p:sp>
        <p:nvSpPr>
          <p:cNvPr id="39942" name="Text Box 4"/>
          <p:cNvSpPr txBox="1">
            <a:spLocks noChangeArrowheads="1"/>
          </p:cNvSpPr>
          <p:nvPr/>
        </p:nvSpPr>
        <p:spPr bwMode="auto">
          <a:xfrm>
            <a:off x="5638801" y="2362200"/>
            <a:ext cx="2163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Symbol Table</a:t>
            </a:r>
          </a:p>
        </p:txBody>
      </p:sp>
      <p:sp>
        <p:nvSpPr>
          <p:cNvPr id="39943" name="Text Box 5"/>
          <p:cNvSpPr txBox="1">
            <a:spLocks noChangeArrowheads="1"/>
          </p:cNvSpPr>
          <p:nvPr/>
        </p:nvSpPr>
        <p:spPr bwMode="auto">
          <a:xfrm>
            <a:off x="1752600" y="3657600"/>
            <a:ext cx="2249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Word Scanner</a:t>
            </a:r>
          </a:p>
        </p:txBody>
      </p:sp>
      <p:sp>
        <p:nvSpPr>
          <p:cNvPr id="39944" name="Text Box 6"/>
          <p:cNvSpPr txBox="1">
            <a:spLocks noChangeArrowheads="1"/>
          </p:cNvSpPr>
          <p:nvPr/>
        </p:nvSpPr>
        <p:spPr bwMode="auto">
          <a:xfrm>
            <a:off x="5638801" y="3667125"/>
            <a:ext cx="2659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Macro Processor</a:t>
            </a:r>
          </a:p>
        </p:txBody>
      </p:sp>
      <p:sp>
        <p:nvSpPr>
          <p:cNvPr id="39945" name="Text Box 7"/>
          <p:cNvSpPr txBox="1">
            <a:spLocks noChangeArrowheads="1"/>
          </p:cNvSpPr>
          <p:nvPr/>
        </p:nvSpPr>
        <p:spPr bwMode="auto">
          <a:xfrm>
            <a:off x="1752600" y="46482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Input Stack</a:t>
            </a:r>
          </a:p>
        </p:txBody>
      </p:sp>
      <p:sp>
        <p:nvSpPr>
          <p:cNvPr id="39946" name="Text Box 8"/>
          <p:cNvSpPr txBox="1">
            <a:spLocks noChangeArrowheads="1"/>
          </p:cNvSpPr>
          <p:nvPr/>
        </p:nvSpPr>
        <p:spPr bwMode="auto">
          <a:xfrm>
            <a:off x="5638800" y="4648200"/>
            <a:ext cx="2268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CALC.MACRO</a:t>
            </a:r>
          </a:p>
        </p:txBody>
      </p:sp>
      <p:sp>
        <p:nvSpPr>
          <p:cNvPr id="39947" name="Text Box 1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4459" name="Text Box 11"/>
          <p:cNvSpPr txBox="1">
            <a:spLocks noChangeArrowheads="1"/>
          </p:cNvSpPr>
          <p:nvPr/>
        </p:nvSpPr>
        <p:spPr bwMode="auto">
          <a:xfrm>
            <a:off x="1752600" y="2819401"/>
            <a:ext cx="3581400" cy="651973"/>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proc means data=orion.order_item </a:t>
            </a:r>
          </a:p>
          <a:p>
            <a:pPr eaLnBrk="0" hangingPunct="0">
              <a:lnSpc>
                <a:spcPct val="85000"/>
              </a:lnSpc>
              <a:defRPr/>
            </a:pPr>
            <a:r>
              <a:rPr lang="en-US" sz="1400" b="1" dirty="0">
                <a:latin typeface="Courier New" pitchFamily="49" charset="0"/>
              </a:rPr>
              <a:t>     min max;</a:t>
            </a:r>
          </a:p>
          <a:p>
            <a:pPr eaLnBrk="0" hangingPunct="0">
              <a:lnSpc>
                <a:spcPct val="85000"/>
              </a:lnSpc>
              <a:defRPr/>
            </a:pPr>
            <a:r>
              <a:rPr lang="en-US" sz="1400" b="1" dirty="0">
                <a:latin typeface="Courier New" pitchFamily="49" charset="0"/>
              </a:rPr>
              <a:t>var</a:t>
            </a:r>
          </a:p>
        </p:txBody>
      </p:sp>
      <p:sp>
        <p:nvSpPr>
          <p:cNvPr id="39949" name="Text Box 12"/>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4461" name="Text Box 13"/>
          <p:cNvSpPr txBox="1">
            <a:spLocks noChangeArrowheads="1"/>
          </p:cNvSpPr>
          <p:nvPr/>
        </p:nvSpPr>
        <p:spPr bwMode="auto">
          <a:xfrm>
            <a:off x="5638800" y="2819400"/>
            <a:ext cx="4876800" cy="57349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STATS     min max</a:t>
            </a:r>
          </a:p>
          <a:p>
            <a:pPr eaLnBrk="0" hangingPunct="0">
              <a:lnSpc>
                <a:spcPct val="85000"/>
              </a:lnSpc>
              <a:defRPr/>
            </a:pPr>
            <a:r>
              <a:rPr lang="en-US" b="1" dirty="0">
                <a:latin typeface="Courier New" pitchFamily="49" charset="0"/>
              </a:rPr>
              <a:t>VARS      quantity</a:t>
            </a:r>
          </a:p>
        </p:txBody>
      </p:sp>
      <p:sp>
        <p:nvSpPr>
          <p:cNvPr id="39951" name="Text Box 14"/>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4463" name="Text Box 15"/>
          <p:cNvSpPr txBox="1">
            <a:spLocks noChangeArrowheads="1"/>
          </p:cNvSpPr>
          <p:nvPr/>
        </p:nvSpPr>
        <p:spPr bwMode="auto">
          <a:xfrm>
            <a:off x="1752600" y="4124325"/>
            <a:ext cx="3581400" cy="364202"/>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sz="2000" b="1" dirty="0">
              <a:latin typeface="Courier New" pitchFamily="49" charset="0"/>
            </a:endParaRPr>
          </a:p>
        </p:txBody>
      </p:sp>
      <p:sp>
        <p:nvSpPr>
          <p:cNvPr id="39953" name="Text Box 16"/>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4465" name="Text Box 17"/>
          <p:cNvSpPr txBox="1">
            <a:spLocks noChangeArrowheads="1"/>
          </p:cNvSpPr>
          <p:nvPr/>
        </p:nvSpPr>
        <p:spPr bwMode="auto">
          <a:xfrm>
            <a:off x="5638800" y="4124326"/>
            <a:ext cx="48768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solidFill>
                  <a:schemeClr val="tx2"/>
                </a:solidFill>
                <a:latin typeface="Courier New" pitchFamily="49" charset="0"/>
              </a:rPr>
              <a:t>&amp;vars</a:t>
            </a:r>
          </a:p>
        </p:txBody>
      </p:sp>
      <p:sp>
        <p:nvSpPr>
          <p:cNvPr id="39955" name="Text Box 18"/>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4467" name="Text Box 19"/>
          <p:cNvSpPr txBox="1">
            <a:spLocks noChangeArrowheads="1"/>
          </p:cNvSpPr>
          <p:nvPr/>
        </p:nvSpPr>
        <p:spPr bwMode="auto">
          <a:xfrm>
            <a:off x="1752600" y="5105401"/>
            <a:ext cx="3581400" cy="808939"/>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 </a:t>
            </a:r>
          </a:p>
          <a:p>
            <a:pPr eaLnBrk="0" hangingPunct="0">
              <a:lnSpc>
                <a:spcPct val="85000"/>
              </a:lnSpc>
              <a:defRPr/>
            </a:pPr>
            <a:r>
              <a:rPr lang="en-US" b="1" dirty="0">
                <a:latin typeface="Courier New" pitchFamily="49" charset="0"/>
              </a:rPr>
              <a:t>            ;</a:t>
            </a:r>
          </a:p>
          <a:p>
            <a:pPr eaLnBrk="0" hangingPunct="0">
              <a:lnSpc>
                <a:spcPct val="85000"/>
              </a:lnSpc>
              <a:defRPr/>
            </a:pPr>
            <a:r>
              <a:rPr lang="en-US" b="1" dirty="0">
                <a:latin typeface="Courier New" pitchFamily="49" charset="0"/>
              </a:rPr>
              <a:t>run;                                                </a:t>
            </a:r>
          </a:p>
        </p:txBody>
      </p:sp>
      <p:sp>
        <p:nvSpPr>
          <p:cNvPr id="39957" name="Text Box 2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4469" name="Text Box 21"/>
          <p:cNvSpPr txBox="1">
            <a:spLocks noChangeArrowheads="1"/>
          </p:cNvSpPr>
          <p:nvPr/>
        </p:nvSpPr>
        <p:spPr bwMode="auto">
          <a:xfrm>
            <a:off x="5638800" y="5105401"/>
            <a:ext cx="4876800" cy="1044575"/>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%macro calc;</a:t>
            </a:r>
          </a:p>
          <a:p>
            <a:pPr eaLnBrk="0" hangingPunct="0">
              <a:lnSpc>
                <a:spcPct val="85000"/>
              </a:lnSpc>
              <a:defRPr/>
            </a:pPr>
            <a:r>
              <a:rPr lang="en-US" sz="1400" b="1" dirty="0">
                <a:solidFill>
                  <a:schemeClr val="tx2"/>
                </a:solidFill>
                <a:latin typeface="Courier New" pitchFamily="49" charset="0"/>
              </a:rPr>
              <a:t>   </a:t>
            </a:r>
            <a:r>
              <a:rPr lang="en-US" sz="1400" b="1" dirty="0">
                <a:latin typeface="Courier New" pitchFamily="49" charset="0"/>
              </a:rPr>
              <a:t>proc means data=orion.order_item &amp;stats;</a:t>
            </a:r>
          </a:p>
          <a:p>
            <a:pPr eaLnBrk="0" hangingPunct="0">
              <a:lnSpc>
                <a:spcPct val="85000"/>
              </a:lnSpc>
              <a:defRPr/>
            </a:pPr>
            <a:r>
              <a:rPr lang="en-US" sz="1400" b="1" dirty="0">
                <a:latin typeface="Courier New" pitchFamily="49" charset="0"/>
              </a:rPr>
              <a:t>	var &amp;vars;</a:t>
            </a:r>
          </a:p>
          <a:p>
            <a:pPr eaLnBrk="0" hangingPunct="0">
              <a:lnSpc>
                <a:spcPct val="85000"/>
              </a:lnSpc>
              <a:defRPr/>
            </a:pPr>
            <a:r>
              <a:rPr lang="en-US" sz="1400" b="1" dirty="0">
                <a:latin typeface="Courier New" pitchFamily="49" charset="0"/>
              </a:rPr>
              <a:t>	run;</a:t>
            </a:r>
          </a:p>
          <a:p>
            <a:pPr eaLnBrk="0" hangingPunct="0">
              <a:lnSpc>
                <a:spcPct val="85000"/>
              </a:lnSpc>
              <a:defRPr/>
            </a:pPr>
            <a:r>
              <a:rPr lang="en-US" sz="1400" b="1" dirty="0">
                <a:latin typeface="Courier New" pitchFamily="49" charset="0"/>
              </a:rPr>
              <a:t>%mend calc;</a:t>
            </a:r>
          </a:p>
        </p:txBody>
      </p:sp>
      <p:sp>
        <p:nvSpPr>
          <p:cNvPr id="39959" name="Line 22"/>
          <p:cNvSpPr>
            <a:spLocks noChangeShapeType="1"/>
          </p:cNvSpPr>
          <p:nvPr/>
        </p:nvSpPr>
        <p:spPr bwMode="auto">
          <a:xfrm flipV="1">
            <a:off x="4419600" y="4648200"/>
            <a:ext cx="0" cy="45720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39960" name="Line 23"/>
          <p:cNvSpPr>
            <a:spLocks noChangeShapeType="1"/>
          </p:cNvSpPr>
          <p:nvPr/>
        </p:nvSpPr>
        <p:spPr bwMode="auto">
          <a:xfrm flipV="1">
            <a:off x="5334000" y="4343400"/>
            <a:ext cx="304800" cy="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39961" name="Animation Flag"/>
          <p:cNvSpPr txBox="1">
            <a:spLocks noChangeArrowheads="1"/>
          </p:cNvSpPr>
          <p:nvPr/>
        </p:nvSpPr>
        <p:spPr bwMode="auto">
          <a:xfrm>
            <a:off x="10096501" y="6451601"/>
            <a:ext cx="460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2000" b="1">
                <a:latin typeface="Verdana" panose="020B0604030504040204" pitchFamily="34" charset="0"/>
              </a:rPr>
              <a:t>...</a:t>
            </a:r>
          </a:p>
        </p:txBody>
      </p:sp>
      <p:sp>
        <p:nvSpPr>
          <p:cNvPr id="28" name="Rectangle 9"/>
          <p:cNvSpPr>
            <a:spLocks noGrp="1" noChangeArrowheads="1"/>
          </p:cNvSpPr>
          <p:nvPr>
            <p:ph type="title"/>
          </p:nvPr>
        </p:nvSpPr>
        <p:spPr>
          <a:xfrm>
            <a:off x="4280140" y="17431"/>
            <a:ext cx="3797060" cy="906465"/>
          </a:xfrm>
        </p:spPr>
        <p:txBody>
          <a:bodyPr/>
          <a:lstStyle/>
          <a:p>
            <a:pPr eaLnBrk="1" hangingPunct="1"/>
            <a:r>
              <a:rPr lang="en-US" altLang="en-US" b="1" dirty="0">
                <a:latin typeface="+mn-lt"/>
              </a:rPr>
              <a:t>Program Flow</a:t>
            </a:r>
          </a:p>
        </p:txBody>
      </p:sp>
    </p:spTree>
    <p:extLst>
      <p:ext uri="{BB962C8B-B14F-4D97-AF65-F5344CB8AC3E}">
        <p14:creationId xmlns:p14="http://schemas.microsoft.com/office/powerpoint/2010/main" val="505357778"/>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Box 17"/>
          <p:cNvSpPr txBox="1">
            <a:spLocks noChangeArrowheads="1"/>
          </p:cNvSpPr>
          <p:nvPr/>
        </p:nvSpPr>
        <p:spPr bwMode="auto">
          <a:xfrm>
            <a:off x="5638800" y="4124326"/>
            <a:ext cx="48768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solidFill>
                  <a:schemeClr val="tx2"/>
                </a:solidFill>
                <a:latin typeface="Courier New" pitchFamily="49" charset="0"/>
              </a:rPr>
              <a:t>&amp;vars</a:t>
            </a:r>
          </a:p>
        </p:txBody>
      </p:sp>
      <p:sp>
        <p:nvSpPr>
          <p:cNvPr id="24" name="Slide Number Placeholder 2"/>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13E7E492-8516-4269-B873-34FFA22372CE}" type="slidenum">
              <a:rPr lang="en-US" altLang="en-US" sz="1400"/>
              <a:pPr eaLnBrk="1" hangingPunct="1"/>
              <a:t>25</a:t>
            </a:fld>
            <a:endParaRPr lang="en-US" altLang="en-US" sz="1400">
              <a:latin typeface="Times New Roman" panose="02020603050405020304" pitchFamily="18" charset="0"/>
            </a:endParaRPr>
          </a:p>
        </p:txBody>
      </p:sp>
      <p:sp>
        <p:nvSpPr>
          <p:cNvPr id="40965" name="Text Box 2"/>
          <p:cNvSpPr txBox="1">
            <a:spLocks noChangeArrowheads="1"/>
          </p:cNvSpPr>
          <p:nvPr/>
        </p:nvSpPr>
        <p:spPr bwMode="auto">
          <a:xfrm>
            <a:off x="2101851" y="1020764"/>
            <a:ext cx="81502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a:t>Symbolic substitution is performed. </a:t>
            </a:r>
          </a:p>
        </p:txBody>
      </p:sp>
      <p:sp>
        <p:nvSpPr>
          <p:cNvPr id="40966" name="Text Box 3"/>
          <p:cNvSpPr txBox="1">
            <a:spLocks noChangeArrowheads="1"/>
          </p:cNvSpPr>
          <p:nvPr/>
        </p:nvSpPr>
        <p:spPr bwMode="auto">
          <a:xfrm>
            <a:off x="1752600" y="2362200"/>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Compiler</a:t>
            </a:r>
          </a:p>
        </p:txBody>
      </p:sp>
      <p:sp>
        <p:nvSpPr>
          <p:cNvPr id="40967" name="Text Box 4"/>
          <p:cNvSpPr txBox="1">
            <a:spLocks noChangeArrowheads="1"/>
          </p:cNvSpPr>
          <p:nvPr/>
        </p:nvSpPr>
        <p:spPr bwMode="auto">
          <a:xfrm>
            <a:off x="5638801" y="2362200"/>
            <a:ext cx="2163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Symbol Table</a:t>
            </a:r>
          </a:p>
        </p:txBody>
      </p:sp>
      <p:sp>
        <p:nvSpPr>
          <p:cNvPr id="40968" name="Text Box 5"/>
          <p:cNvSpPr txBox="1">
            <a:spLocks noChangeArrowheads="1"/>
          </p:cNvSpPr>
          <p:nvPr/>
        </p:nvSpPr>
        <p:spPr bwMode="auto">
          <a:xfrm>
            <a:off x="1752600" y="3657600"/>
            <a:ext cx="2249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Word Scanner</a:t>
            </a:r>
          </a:p>
        </p:txBody>
      </p:sp>
      <p:sp>
        <p:nvSpPr>
          <p:cNvPr id="40969" name="Text Box 6"/>
          <p:cNvSpPr txBox="1">
            <a:spLocks noChangeArrowheads="1"/>
          </p:cNvSpPr>
          <p:nvPr/>
        </p:nvSpPr>
        <p:spPr bwMode="auto">
          <a:xfrm>
            <a:off x="5638801" y="3667125"/>
            <a:ext cx="2659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Macro Processor</a:t>
            </a:r>
          </a:p>
        </p:txBody>
      </p:sp>
      <p:sp>
        <p:nvSpPr>
          <p:cNvPr id="40970" name="Text Box 7"/>
          <p:cNvSpPr txBox="1">
            <a:spLocks noChangeArrowheads="1"/>
          </p:cNvSpPr>
          <p:nvPr/>
        </p:nvSpPr>
        <p:spPr bwMode="auto">
          <a:xfrm>
            <a:off x="1752600" y="46482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Input Stack</a:t>
            </a:r>
          </a:p>
        </p:txBody>
      </p:sp>
      <p:sp>
        <p:nvSpPr>
          <p:cNvPr id="40971" name="Text Box 8"/>
          <p:cNvSpPr txBox="1">
            <a:spLocks noChangeArrowheads="1"/>
          </p:cNvSpPr>
          <p:nvPr/>
        </p:nvSpPr>
        <p:spPr bwMode="auto">
          <a:xfrm>
            <a:off x="5638800" y="4648200"/>
            <a:ext cx="2268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CALC.MACRO</a:t>
            </a:r>
          </a:p>
        </p:txBody>
      </p:sp>
      <p:sp>
        <p:nvSpPr>
          <p:cNvPr id="40972" name="Text Box 1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5483" name="Text Box 11"/>
          <p:cNvSpPr txBox="1">
            <a:spLocks noChangeArrowheads="1"/>
          </p:cNvSpPr>
          <p:nvPr/>
        </p:nvSpPr>
        <p:spPr bwMode="auto">
          <a:xfrm>
            <a:off x="1752600" y="2819401"/>
            <a:ext cx="3581400" cy="651973"/>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proc means data=orion.order_item </a:t>
            </a:r>
          </a:p>
          <a:p>
            <a:pPr eaLnBrk="0" hangingPunct="0">
              <a:lnSpc>
                <a:spcPct val="85000"/>
              </a:lnSpc>
              <a:defRPr/>
            </a:pPr>
            <a:r>
              <a:rPr lang="en-US" sz="1400" b="1" dirty="0">
                <a:latin typeface="Courier New" pitchFamily="49" charset="0"/>
              </a:rPr>
              <a:t>     min max;</a:t>
            </a:r>
          </a:p>
          <a:p>
            <a:pPr eaLnBrk="0" hangingPunct="0">
              <a:lnSpc>
                <a:spcPct val="85000"/>
              </a:lnSpc>
              <a:defRPr/>
            </a:pPr>
            <a:r>
              <a:rPr lang="en-US" sz="1400" b="1" dirty="0">
                <a:latin typeface="Courier New" pitchFamily="49" charset="0"/>
              </a:rPr>
              <a:t>var</a:t>
            </a:r>
          </a:p>
        </p:txBody>
      </p:sp>
      <p:sp>
        <p:nvSpPr>
          <p:cNvPr id="40974" name="Text Box 12"/>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5485" name="Text Box 13"/>
          <p:cNvSpPr txBox="1">
            <a:spLocks noChangeArrowheads="1"/>
          </p:cNvSpPr>
          <p:nvPr/>
        </p:nvSpPr>
        <p:spPr bwMode="auto">
          <a:xfrm>
            <a:off x="5638800" y="2819400"/>
            <a:ext cx="4876800" cy="57349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STATS     min max</a:t>
            </a:r>
          </a:p>
          <a:p>
            <a:pPr eaLnBrk="0" hangingPunct="0">
              <a:lnSpc>
                <a:spcPct val="85000"/>
              </a:lnSpc>
              <a:defRPr/>
            </a:pPr>
            <a:r>
              <a:rPr lang="en-US" b="1" dirty="0">
                <a:solidFill>
                  <a:schemeClr val="tx2"/>
                </a:solidFill>
                <a:latin typeface="Courier New" pitchFamily="49" charset="0"/>
              </a:rPr>
              <a:t>VARS      quantity</a:t>
            </a:r>
          </a:p>
        </p:txBody>
      </p:sp>
      <p:sp>
        <p:nvSpPr>
          <p:cNvPr id="40976" name="Text Box 14"/>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5487" name="Text Box 15"/>
          <p:cNvSpPr txBox="1">
            <a:spLocks noChangeArrowheads="1"/>
          </p:cNvSpPr>
          <p:nvPr/>
        </p:nvSpPr>
        <p:spPr bwMode="auto">
          <a:xfrm>
            <a:off x="1752600" y="4124325"/>
            <a:ext cx="3581400" cy="364202"/>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sz="2000" b="1" dirty="0">
              <a:latin typeface="Courier New" pitchFamily="49" charset="0"/>
            </a:endParaRPr>
          </a:p>
        </p:txBody>
      </p:sp>
      <p:sp>
        <p:nvSpPr>
          <p:cNvPr id="40978" name="Text Box 16"/>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40979" name="Text Box 18"/>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5491" name="Text Box 19"/>
          <p:cNvSpPr txBox="1">
            <a:spLocks noChangeArrowheads="1"/>
          </p:cNvSpPr>
          <p:nvPr/>
        </p:nvSpPr>
        <p:spPr bwMode="auto">
          <a:xfrm>
            <a:off x="1752600" y="5105401"/>
            <a:ext cx="3581400" cy="808939"/>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  </a:t>
            </a:r>
          </a:p>
          <a:p>
            <a:pPr eaLnBrk="0" hangingPunct="0">
              <a:lnSpc>
                <a:spcPct val="85000"/>
              </a:lnSpc>
              <a:defRPr/>
            </a:pPr>
            <a:r>
              <a:rPr lang="en-US" b="1" dirty="0">
                <a:latin typeface="Courier New" pitchFamily="49" charset="0"/>
              </a:rPr>
              <a:t>   	 </a:t>
            </a:r>
            <a:r>
              <a:rPr lang="en-US" b="1" dirty="0">
                <a:solidFill>
                  <a:schemeClr val="tx2"/>
                </a:solidFill>
                <a:latin typeface="Courier New" pitchFamily="49" charset="0"/>
              </a:rPr>
              <a:t>quantity</a:t>
            </a:r>
            <a:r>
              <a:rPr lang="en-US" b="1" dirty="0">
                <a:latin typeface="Courier New" pitchFamily="49" charset="0"/>
              </a:rPr>
              <a:t>;</a:t>
            </a:r>
          </a:p>
          <a:p>
            <a:pPr eaLnBrk="0" hangingPunct="0">
              <a:lnSpc>
                <a:spcPct val="85000"/>
              </a:lnSpc>
              <a:defRPr/>
            </a:pPr>
            <a:r>
              <a:rPr lang="en-US" b="1" dirty="0">
                <a:latin typeface="Courier New" pitchFamily="49" charset="0"/>
              </a:rPr>
              <a:t>run;                                                </a:t>
            </a:r>
          </a:p>
        </p:txBody>
      </p:sp>
      <p:sp>
        <p:nvSpPr>
          <p:cNvPr id="40981" name="Text Box 2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5493" name="Text Box 21"/>
          <p:cNvSpPr txBox="1">
            <a:spLocks noChangeArrowheads="1"/>
          </p:cNvSpPr>
          <p:nvPr/>
        </p:nvSpPr>
        <p:spPr bwMode="auto">
          <a:xfrm>
            <a:off x="5638800" y="5105401"/>
            <a:ext cx="4876800" cy="1044575"/>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%macro calc;</a:t>
            </a:r>
          </a:p>
          <a:p>
            <a:pPr eaLnBrk="0" hangingPunct="0">
              <a:lnSpc>
                <a:spcPct val="85000"/>
              </a:lnSpc>
              <a:defRPr/>
            </a:pPr>
            <a:r>
              <a:rPr lang="en-US" sz="1400" b="1" dirty="0">
                <a:solidFill>
                  <a:schemeClr val="tx2"/>
                </a:solidFill>
                <a:latin typeface="Courier New" pitchFamily="49" charset="0"/>
              </a:rPr>
              <a:t>   </a:t>
            </a:r>
            <a:r>
              <a:rPr lang="en-US" sz="1400" b="1" dirty="0">
                <a:latin typeface="Courier New" pitchFamily="49" charset="0"/>
              </a:rPr>
              <a:t>proc means data=orion.order_item &amp;stats;</a:t>
            </a:r>
          </a:p>
          <a:p>
            <a:pPr eaLnBrk="0" hangingPunct="0">
              <a:lnSpc>
                <a:spcPct val="85000"/>
              </a:lnSpc>
              <a:defRPr/>
            </a:pPr>
            <a:r>
              <a:rPr lang="en-US" sz="1400" b="1" dirty="0">
                <a:latin typeface="Courier New" pitchFamily="49" charset="0"/>
              </a:rPr>
              <a:t>	var &amp;vars;</a:t>
            </a:r>
          </a:p>
          <a:p>
            <a:pPr eaLnBrk="0" hangingPunct="0">
              <a:lnSpc>
                <a:spcPct val="85000"/>
              </a:lnSpc>
              <a:defRPr/>
            </a:pPr>
            <a:r>
              <a:rPr lang="en-US" sz="1400" b="1" dirty="0">
                <a:latin typeface="Courier New" pitchFamily="49" charset="0"/>
              </a:rPr>
              <a:t>	run;</a:t>
            </a:r>
          </a:p>
          <a:p>
            <a:pPr eaLnBrk="0" hangingPunct="0">
              <a:lnSpc>
                <a:spcPct val="85000"/>
              </a:lnSpc>
              <a:defRPr/>
            </a:pPr>
            <a:r>
              <a:rPr lang="en-US" sz="1400" b="1" dirty="0">
                <a:latin typeface="Courier New" pitchFamily="49" charset="0"/>
              </a:rPr>
              <a:t>%mend calc;</a:t>
            </a:r>
          </a:p>
        </p:txBody>
      </p:sp>
      <p:sp>
        <p:nvSpPr>
          <p:cNvPr id="40983" name="Line 22"/>
          <p:cNvSpPr>
            <a:spLocks noChangeShapeType="1"/>
          </p:cNvSpPr>
          <p:nvPr/>
        </p:nvSpPr>
        <p:spPr bwMode="auto">
          <a:xfrm flipH="1">
            <a:off x="4114800" y="3429000"/>
            <a:ext cx="3352800" cy="205740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40984" name="Animation Flag"/>
          <p:cNvSpPr txBox="1">
            <a:spLocks noChangeArrowheads="1"/>
          </p:cNvSpPr>
          <p:nvPr/>
        </p:nvSpPr>
        <p:spPr bwMode="auto">
          <a:xfrm>
            <a:off x="10096501" y="6451601"/>
            <a:ext cx="460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2000" b="1">
                <a:latin typeface="Verdana" panose="020B0604030504040204" pitchFamily="34" charset="0"/>
              </a:rPr>
              <a:t>...</a:t>
            </a:r>
          </a:p>
        </p:txBody>
      </p:sp>
      <p:sp>
        <p:nvSpPr>
          <p:cNvPr id="27" name="Rectangle 9"/>
          <p:cNvSpPr>
            <a:spLocks noGrp="1" noChangeArrowheads="1"/>
          </p:cNvSpPr>
          <p:nvPr>
            <p:ph type="title"/>
          </p:nvPr>
        </p:nvSpPr>
        <p:spPr>
          <a:xfrm>
            <a:off x="4280140" y="17431"/>
            <a:ext cx="3797060" cy="906465"/>
          </a:xfrm>
        </p:spPr>
        <p:txBody>
          <a:bodyPr/>
          <a:lstStyle/>
          <a:p>
            <a:pPr eaLnBrk="1" hangingPunct="1"/>
            <a:r>
              <a:rPr lang="en-US" altLang="en-US" b="1" dirty="0">
                <a:latin typeface="+mn-lt"/>
              </a:rPr>
              <a:t>Program Flow</a:t>
            </a:r>
          </a:p>
        </p:txBody>
      </p:sp>
    </p:spTree>
    <p:extLst>
      <p:ext uri="{BB962C8B-B14F-4D97-AF65-F5344CB8AC3E}">
        <p14:creationId xmlns:p14="http://schemas.microsoft.com/office/powerpoint/2010/main" val="4143592759"/>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2"/>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9CE867B7-0B76-4E9C-B56E-CF7FE14069A5}" type="slidenum">
              <a:rPr lang="en-US" altLang="en-US" sz="1400"/>
              <a:pPr eaLnBrk="1" hangingPunct="1"/>
              <a:t>26</a:t>
            </a:fld>
            <a:endParaRPr lang="en-US" altLang="en-US" sz="1400">
              <a:latin typeface="Times New Roman" panose="02020603050405020304" pitchFamily="18" charset="0"/>
            </a:endParaRPr>
          </a:p>
        </p:txBody>
      </p:sp>
      <p:sp>
        <p:nvSpPr>
          <p:cNvPr id="41988" name="Text Box 2"/>
          <p:cNvSpPr txBox="1">
            <a:spLocks noChangeArrowheads="1"/>
          </p:cNvSpPr>
          <p:nvPr/>
        </p:nvSpPr>
        <p:spPr bwMode="auto">
          <a:xfrm>
            <a:off x="2101851" y="1020764"/>
            <a:ext cx="81502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a:t>The word scanner tokenizes the resolved value and passes it to the compiler.</a:t>
            </a:r>
          </a:p>
          <a:p>
            <a:endParaRPr lang="en-US" altLang="en-US"/>
          </a:p>
        </p:txBody>
      </p:sp>
      <p:sp>
        <p:nvSpPr>
          <p:cNvPr id="41989" name="Text Box 3"/>
          <p:cNvSpPr txBox="1">
            <a:spLocks noChangeArrowheads="1"/>
          </p:cNvSpPr>
          <p:nvPr/>
        </p:nvSpPr>
        <p:spPr bwMode="auto">
          <a:xfrm>
            <a:off x="1752600" y="2362200"/>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Compiler</a:t>
            </a:r>
          </a:p>
        </p:txBody>
      </p:sp>
      <p:sp>
        <p:nvSpPr>
          <p:cNvPr id="41990" name="Text Box 4"/>
          <p:cNvSpPr txBox="1">
            <a:spLocks noChangeArrowheads="1"/>
          </p:cNvSpPr>
          <p:nvPr/>
        </p:nvSpPr>
        <p:spPr bwMode="auto">
          <a:xfrm>
            <a:off x="5638801" y="2362200"/>
            <a:ext cx="2163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Symbol Table</a:t>
            </a:r>
          </a:p>
        </p:txBody>
      </p:sp>
      <p:sp>
        <p:nvSpPr>
          <p:cNvPr id="41991" name="Text Box 5"/>
          <p:cNvSpPr txBox="1">
            <a:spLocks noChangeArrowheads="1"/>
          </p:cNvSpPr>
          <p:nvPr/>
        </p:nvSpPr>
        <p:spPr bwMode="auto">
          <a:xfrm>
            <a:off x="1752600" y="3657600"/>
            <a:ext cx="2249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Word Scanner</a:t>
            </a:r>
          </a:p>
        </p:txBody>
      </p:sp>
      <p:sp>
        <p:nvSpPr>
          <p:cNvPr id="41992" name="Text Box 6"/>
          <p:cNvSpPr txBox="1">
            <a:spLocks noChangeArrowheads="1"/>
          </p:cNvSpPr>
          <p:nvPr/>
        </p:nvSpPr>
        <p:spPr bwMode="auto">
          <a:xfrm>
            <a:off x="5638801" y="3667125"/>
            <a:ext cx="2659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Macro Processor</a:t>
            </a:r>
          </a:p>
        </p:txBody>
      </p:sp>
      <p:sp>
        <p:nvSpPr>
          <p:cNvPr id="41993" name="Text Box 7"/>
          <p:cNvSpPr txBox="1">
            <a:spLocks noChangeArrowheads="1"/>
          </p:cNvSpPr>
          <p:nvPr/>
        </p:nvSpPr>
        <p:spPr bwMode="auto">
          <a:xfrm>
            <a:off x="1752600" y="46482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Input Stack</a:t>
            </a:r>
          </a:p>
        </p:txBody>
      </p:sp>
      <p:sp>
        <p:nvSpPr>
          <p:cNvPr id="41994" name="Text Box 8"/>
          <p:cNvSpPr txBox="1">
            <a:spLocks noChangeArrowheads="1"/>
          </p:cNvSpPr>
          <p:nvPr/>
        </p:nvSpPr>
        <p:spPr bwMode="auto">
          <a:xfrm>
            <a:off x="5638800" y="4648200"/>
            <a:ext cx="2268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CALC.MACRO</a:t>
            </a:r>
          </a:p>
        </p:txBody>
      </p:sp>
      <p:sp>
        <p:nvSpPr>
          <p:cNvPr id="41995" name="Text Box 1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6507" name="Text Box 11"/>
          <p:cNvSpPr txBox="1">
            <a:spLocks noChangeArrowheads="1"/>
          </p:cNvSpPr>
          <p:nvPr/>
        </p:nvSpPr>
        <p:spPr bwMode="auto">
          <a:xfrm>
            <a:off x="1752600" y="2819401"/>
            <a:ext cx="3581400" cy="651973"/>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proc means data=orion.order_item </a:t>
            </a:r>
          </a:p>
          <a:p>
            <a:pPr eaLnBrk="0" hangingPunct="0">
              <a:lnSpc>
                <a:spcPct val="85000"/>
              </a:lnSpc>
              <a:defRPr/>
            </a:pPr>
            <a:r>
              <a:rPr lang="en-US" sz="1400" b="1" dirty="0">
                <a:latin typeface="Courier New" pitchFamily="49" charset="0"/>
              </a:rPr>
              <a:t>     min max;</a:t>
            </a:r>
          </a:p>
          <a:p>
            <a:pPr eaLnBrk="0" hangingPunct="0">
              <a:lnSpc>
                <a:spcPct val="85000"/>
              </a:lnSpc>
              <a:defRPr/>
            </a:pPr>
            <a:r>
              <a:rPr lang="en-US" sz="1400" b="1" dirty="0">
                <a:latin typeface="Courier New" pitchFamily="49" charset="0"/>
              </a:rPr>
              <a:t>var</a:t>
            </a:r>
            <a:r>
              <a:rPr lang="en-US" sz="1400" b="1" dirty="0">
                <a:solidFill>
                  <a:schemeClr val="tx2"/>
                </a:solidFill>
                <a:latin typeface="Courier New" pitchFamily="49" charset="0"/>
              </a:rPr>
              <a:t> quantity;</a:t>
            </a:r>
          </a:p>
        </p:txBody>
      </p:sp>
      <p:sp>
        <p:nvSpPr>
          <p:cNvPr id="41997" name="Text Box 12"/>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6509" name="Text Box 13"/>
          <p:cNvSpPr txBox="1">
            <a:spLocks noChangeArrowheads="1"/>
          </p:cNvSpPr>
          <p:nvPr/>
        </p:nvSpPr>
        <p:spPr bwMode="auto">
          <a:xfrm>
            <a:off x="5638800" y="2819400"/>
            <a:ext cx="4876800" cy="57349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STATS     min max</a:t>
            </a:r>
          </a:p>
          <a:p>
            <a:pPr eaLnBrk="0" hangingPunct="0">
              <a:lnSpc>
                <a:spcPct val="85000"/>
              </a:lnSpc>
              <a:defRPr/>
            </a:pPr>
            <a:r>
              <a:rPr lang="en-US" b="1" dirty="0">
                <a:latin typeface="Courier New" pitchFamily="49" charset="0"/>
              </a:rPr>
              <a:t>VARS      quantity</a:t>
            </a:r>
          </a:p>
        </p:txBody>
      </p:sp>
      <p:sp>
        <p:nvSpPr>
          <p:cNvPr id="41999" name="Text Box 14"/>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6511" name="Text Box 15"/>
          <p:cNvSpPr txBox="1">
            <a:spLocks noChangeArrowheads="1"/>
          </p:cNvSpPr>
          <p:nvPr/>
        </p:nvSpPr>
        <p:spPr bwMode="auto">
          <a:xfrm>
            <a:off x="1752600" y="4124325"/>
            <a:ext cx="3581400" cy="364202"/>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sz="2000" b="1" dirty="0">
              <a:latin typeface="Courier New" pitchFamily="49" charset="0"/>
            </a:endParaRPr>
          </a:p>
        </p:txBody>
      </p:sp>
      <p:sp>
        <p:nvSpPr>
          <p:cNvPr id="42001" name="Text Box 16"/>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6513" name="Text Box 17"/>
          <p:cNvSpPr txBox="1">
            <a:spLocks noChangeArrowheads="1"/>
          </p:cNvSpPr>
          <p:nvPr/>
        </p:nvSpPr>
        <p:spPr bwMode="auto">
          <a:xfrm>
            <a:off x="5638800" y="4124326"/>
            <a:ext cx="48768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b="1" dirty="0">
              <a:latin typeface="Courier New" pitchFamily="49" charset="0"/>
            </a:endParaRPr>
          </a:p>
        </p:txBody>
      </p:sp>
      <p:sp>
        <p:nvSpPr>
          <p:cNvPr id="42003" name="Text Box 18"/>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6515" name="Text Box 19"/>
          <p:cNvSpPr txBox="1">
            <a:spLocks noChangeArrowheads="1"/>
          </p:cNvSpPr>
          <p:nvPr/>
        </p:nvSpPr>
        <p:spPr bwMode="auto">
          <a:xfrm>
            <a:off x="1752600" y="5105401"/>
            <a:ext cx="3581400" cy="808939"/>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 </a:t>
            </a:r>
          </a:p>
          <a:p>
            <a:pPr eaLnBrk="0" hangingPunct="0">
              <a:lnSpc>
                <a:spcPct val="85000"/>
              </a:lnSpc>
              <a:defRPr/>
            </a:pPr>
            <a:r>
              <a:rPr lang="en-US" b="1" dirty="0">
                <a:latin typeface="Courier New" pitchFamily="49" charset="0"/>
              </a:rPr>
              <a:t>   </a:t>
            </a:r>
          </a:p>
          <a:p>
            <a:pPr eaLnBrk="0" hangingPunct="0">
              <a:lnSpc>
                <a:spcPct val="85000"/>
              </a:lnSpc>
              <a:defRPr/>
            </a:pPr>
            <a:r>
              <a:rPr lang="en-US" b="1" dirty="0">
                <a:latin typeface="Courier New" pitchFamily="49" charset="0"/>
              </a:rPr>
              <a:t>run;                                                </a:t>
            </a:r>
          </a:p>
        </p:txBody>
      </p:sp>
      <p:sp>
        <p:nvSpPr>
          <p:cNvPr id="42005" name="Text Box 2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6517" name="Text Box 21"/>
          <p:cNvSpPr txBox="1">
            <a:spLocks noChangeArrowheads="1"/>
          </p:cNvSpPr>
          <p:nvPr/>
        </p:nvSpPr>
        <p:spPr bwMode="auto">
          <a:xfrm>
            <a:off x="5638800" y="5105401"/>
            <a:ext cx="4876800" cy="1044575"/>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%macro calc;</a:t>
            </a:r>
          </a:p>
          <a:p>
            <a:pPr eaLnBrk="0" hangingPunct="0">
              <a:lnSpc>
                <a:spcPct val="85000"/>
              </a:lnSpc>
              <a:defRPr/>
            </a:pPr>
            <a:r>
              <a:rPr lang="en-US" sz="1400" b="1" dirty="0">
                <a:solidFill>
                  <a:schemeClr val="tx2"/>
                </a:solidFill>
                <a:latin typeface="Courier New" pitchFamily="49" charset="0"/>
              </a:rPr>
              <a:t>   </a:t>
            </a:r>
            <a:r>
              <a:rPr lang="en-US" sz="1400" b="1" dirty="0">
                <a:latin typeface="Courier New" pitchFamily="49" charset="0"/>
              </a:rPr>
              <a:t>proc means data=orion.order_item &amp;stats;</a:t>
            </a:r>
          </a:p>
          <a:p>
            <a:pPr eaLnBrk="0" hangingPunct="0">
              <a:lnSpc>
                <a:spcPct val="85000"/>
              </a:lnSpc>
              <a:defRPr/>
            </a:pPr>
            <a:r>
              <a:rPr lang="en-US" sz="1400" b="1" dirty="0">
                <a:latin typeface="Courier New" pitchFamily="49" charset="0"/>
              </a:rPr>
              <a:t>	var &amp;vars;</a:t>
            </a:r>
          </a:p>
          <a:p>
            <a:pPr eaLnBrk="0" hangingPunct="0">
              <a:lnSpc>
                <a:spcPct val="85000"/>
              </a:lnSpc>
              <a:defRPr/>
            </a:pPr>
            <a:r>
              <a:rPr lang="en-US" sz="1400" b="1" dirty="0">
                <a:latin typeface="Courier New" pitchFamily="49" charset="0"/>
              </a:rPr>
              <a:t>	run;</a:t>
            </a:r>
          </a:p>
          <a:p>
            <a:pPr eaLnBrk="0" hangingPunct="0">
              <a:lnSpc>
                <a:spcPct val="85000"/>
              </a:lnSpc>
              <a:defRPr/>
            </a:pPr>
            <a:r>
              <a:rPr lang="en-US" sz="1400" b="1" dirty="0">
                <a:latin typeface="Courier New" pitchFamily="49" charset="0"/>
              </a:rPr>
              <a:t>%mend calc;</a:t>
            </a:r>
          </a:p>
        </p:txBody>
      </p:sp>
      <p:sp>
        <p:nvSpPr>
          <p:cNvPr id="42007" name="Line 22"/>
          <p:cNvSpPr>
            <a:spLocks noChangeShapeType="1"/>
          </p:cNvSpPr>
          <p:nvPr/>
        </p:nvSpPr>
        <p:spPr bwMode="auto">
          <a:xfrm flipV="1">
            <a:off x="4419600" y="4648200"/>
            <a:ext cx="0" cy="45720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42008" name="Line 23"/>
          <p:cNvSpPr>
            <a:spLocks noChangeShapeType="1"/>
          </p:cNvSpPr>
          <p:nvPr/>
        </p:nvSpPr>
        <p:spPr bwMode="auto">
          <a:xfrm flipV="1">
            <a:off x="4419600" y="3657600"/>
            <a:ext cx="0" cy="45720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42009" name="Animation Flag"/>
          <p:cNvSpPr txBox="1">
            <a:spLocks noChangeArrowheads="1"/>
          </p:cNvSpPr>
          <p:nvPr/>
        </p:nvSpPr>
        <p:spPr bwMode="auto">
          <a:xfrm>
            <a:off x="10096501" y="6451601"/>
            <a:ext cx="460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2000" b="1">
                <a:latin typeface="Verdana" panose="020B0604030504040204" pitchFamily="34" charset="0"/>
              </a:rPr>
              <a:t>...</a:t>
            </a:r>
          </a:p>
        </p:txBody>
      </p:sp>
      <p:sp>
        <p:nvSpPr>
          <p:cNvPr id="28" name="Rectangle 9"/>
          <p:cNvSpPr>
            <a:spLocks noGrp="1" noChangeArrowheads="1"/>
          </p:cNvSpPr>
          <p:nvPr>
            <p:ph type="title"/>
          </p:nvPr>
        </p:nvSpPr>
        <p:spPr>
          <a:xfrm>
            <a:off x="4280140" y="17431"/>
            <a:ext cx="3797060" cy="906465"/>
          </a:xfrm>
        </p:spPr>
        <p:txBody>
          <a:bodyPr/>
          <a:lstStyle/>
          <a:p>
            <a:pPr eaLnBrk="1" hangingPunct="1"/>
            <a:r>
              <a:rPr lang="en-US" altLang="en-US" b="1" dirty="0">
                <a:latin typeface="+mn-lt"/>
              </a:rPr>
              <a:t>Program Flow</a:t>
            </a:r>
          </a:p>
        </p:txBody>
      </p:sp>
    </p:spTree>
    <p:extLst>
      <p:ext uri="{BB962C8B-B14F-4D97-AF65-F5344CB8AC3E}">
        <p14:creationId xmlns:p14="http://schemas.microsoft.com/office/powerpoint/2010/main" val="655816529"/>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Slide Number Placeholder 2"/>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ACC81BB8-A97D-4E48-91AE-02057D82D1EB}" type="slidenum">
              <a:rPr lang="en-US" altLang="en-US" sz="1400"/>
              <a:pPr eaLnBrk="1" hangingPunct="1"/>
              <a:t>27</a:t>
            </a:fld>
            <a:endParaRPr lang="en-US" altLang="en-US" sz="1400">
              <a:latin typeface="Times New Roman" panose="02020603050405020304" pitchFamily="18" charset="0"/>
            </a:endParaRPr>
          </a:p>
        </p:txBody>
      </p:sp>
      <p:sp>
        <p:nvSpPr>
          <p:cNvPr id="43012" name="Text Box 2"/>
          <p:cNvSpPr txBox="1">
            <a:spLocks noChangeArrowheads="1"/>
          </p:cNvSpPr>
          <p:nvPr/>
        </p:nvSpPr>
        <p:spPr bwMode="auto">
          <a:xfrm>
            <a:off x="2130426" y="1020764"/>
            <a:ext cx="81502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dirty="0"/>
              <a:t>When a step boundary is encountered, SAS executes the compiled step as macro activity remains paused. Macro activity stops when the %MEND statement is encountered.</a:t>
            </a:r>
          </a:p>
        </p:txBody>
      </p:sp>
      <p:sp>
        <p:nvSpPr>
          <p:cNvPr id="43013" name="Text Box 3"/>
          <p:cNvSpPr txBox="1">
            <a:spLocks noChangeArrowheads="1"/>
          </p:cNvSpPr>
          <p:nvPr/>
        </p:nvSpPr>
        <p:spPr bwMode="auto">
          <a:xfrm>
            <a:off x="1752600" y="2362200"/>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Compiler</a:t>
            </a:r>
          </a:p>
        </p:txBody>
      </p:sp>
      <p:sp>
        <p:nvSpPr>
          <p:cNvPr id="43014" name="Text Box 4"/>
          <p:cNvSpPr txBox="1">
            <a:spLocks noChangeArrowheads="1"/>
          </p:cNvSpPr>
          <p:nvPr/>
        </p:nvSpPr>
        <p:spPr bwMode="auto">
          <a:xfrm>
            <a:off x="5638801" y="2362200"/>
            <a:ext cx="2163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Symbol Table</a:t>
            </a:r>
          </a:p>
        </p:txBody>
      </p:sp>
      <p:sp>
        <p:nvSpPr>
          <p:cNvPr id="43015" name="Text Box 5"/>
          <p:cNvSpPr txBox="1">
            <a:spLocks noChangeArrowheads="1"/>
          </p:cNvSpPr>
          <p:nvPr/>
        </p:nvSpPr>
        <p:spPr bwMode="auto">
          <a:xfrm>
            <a:off x="1752600" y="3657600"/>
            <a:ext cx="2249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Word Scanner</a:t>
            </a:r>
          </a:p>
        </p:txBody>
      </p:sp>
      <p:sp>
        <p:nvSpPr>
          <p:cNvPr id="43016" name="Text Box 6"/>
          <p:cNvSpPr txBox="1">
            <a:spLocks noChangeArrowheads="1"/>
          </p:cNvSpPr>
          <p:nvPr/>
        </p:nvSpPr>
        <p:spPr bwMode="auto">
          <a:xfrm>
            <a:off x="5638801" y="3667125"/>
            <a:ext cx="2659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Macro Processor</a:t>
            </a:r>
          </a:p>
        </p:txBody>
      </p:sp>
      <p:sp>
        <p:nvSpPr>
          <p:cNvPr id="43017" name="Text Box 7"/>
          <p:cNvSpPr txBox="1">
            <a:spLocks noChangeArrowheads="1"/>
          </p:cNvSpPr>
          <p:nvPr/>
        </p:nvSpPr>
        <p:spPr bwMode="auto">
          <a:xfrm>
            <a:off x="1752600" y="46482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Input Stack</a:t>
            </a:r>
          </a:p>
        </p:txBody>
      </p:sp>
      <p:sp>
        <p:nvSpPr>
          <p:cNvPr id="43018" name="Text Box 8"/>
          <p:cNvSpPr txBox="1">
            <a:spLocks noChangeArrowheads="1"/>
          </p:cNvSpPr>
          <p:nvPr/>
        </p:nvSpPr>
        <p:spPr bwMode="auto">
          <a:xfrm>
            <a:off x="5638800" y="4648200"/>
            <a:ext cx="2268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b="1"/>
              <a:t>CALC.MACRO</a:t>
            </a:r>
          </a:p>
        </p:txBody>
      </p:sp>
      <p:sp>
        <p:nvSpPr>
          <p:cNvPr id="43019" name="Text Box 1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7531" name="Text Box 11"/>
          <p:cNvSpPr txBox="1">
            <a:spLocks noChangeArrowheads="1"/>
          </p:cNvSpPr>
          <p:nvPr/>
        </p:nvSpPr>
        <p:spPr bwMode="auto">
          <a:xfrm>
            <a:off x="1752600" y="2819401"/>
            <a:ext cx="3581400" cy="651973"/>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proc means data=orion.order_item </a:t>
            </a:r>
          </a:p>
          <a:p>
            <a:pPr eaLnBrk="0" hangingPunct="0">
              <a:lnSpc>
                <a:spcPct val="85000"/>
              </a:lnSpc>
              <a:defRPr/>
            </a:pPr>
            <a:r>
              <a:rPr lang="en-US" sz="1400" b="1" dirty="0">
                <a:latin typeface="Courier New" pitchFamily="49" charset="0"/>
              </a:rPr>
              <a:t>     min max;</a:t>
            </a:r>
          </a:p>
          <a:p>
            <a:pPr eaLnBrk="0" hangingPunct="0">
              <a:lnSpc>
                <a:spcPct val="85000"/>
              </a:lnSpc>
              <a:defRPr/>
            </a:pPr>
            <a:r>
              <a:rPr lang="en-US" sz="1400" b="1" dirty="0">
                <a:latin typeface="Courier New" pitchFamily="49" charset="0"/>
              </a:rPr>
              <a:t>var quantity;</a:t>
            </a:r>
          </a:p>
        </p:txBody>
      </p:sp>
      <p:sp>
        <p:nvSpPr>
          <p:cNvPr id="43021" name="Text Box 12"/>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7533" name="Text Box 13"/>
          <p:cNvSpPr txBox="1">
            <a:spLocks noChangeArrowheads="1"/>
          </p:cNvSpPr>
          <p:nvPr/>
        </p:nvSpPr>
        <p:spPr bwMode="auto">
          <a:xfrm>
            <a:off x="5638800" y="2819400"/>
            <a:ext cx="4876800" cy="57349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STATS     min max</a:t>
            </a:r>
          </a:p>
          <a:p>
            <a:pPr eaLnBrk="0" hangingPunct="0">
              <a:lnSpc>
                <a:spcPct val="85000"/>
              </a:lnSpc>
              <a:defRPr/>
            </a:pPr>
            <a:r>
              <a:rPr lang="en-US" b="1" dirty="0">
                <a:latin typeface="Courier New" pitchFamily="49" charset="0"/>
              </a:rPr>
              <a:t>VARS      quantity</a:t>
            </a:r>
          </a:p>
        </p:txBody>
      </p:sp>
      <p:sp>
        <p:nvSpPr>
          <p:cNvPr id="43023" name="Text Box 14"/>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7535" name="Text Box 15"/>
          <p:cNvSpPr txBox="1">
            <a:spLocks noChangeArrowheads="1"/>
          </p:cNvSpPr>
          <p:nvPr/>
        </p:nvSpPr>
        <p:spPr bwMode="auto">
          <a:xfrm>
            <a:off x="1752600" y="4124325"/>
            <a:ext cx="3581400" cy="364202"/>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2000" b="1" dirty="0">
                <a:solidFill>
                  <a:schemeClr val="tx2"/>
                </a:solidFill>
                <a:latin typeface="Courier New" pitchFamily="49" charset="0"/>
              </a:rPr>
              <a:t>run;</a:t>
            </a:r>
          </a:p>
        </p:txBody>
      </p:sp>
      <p:sp>
        <p:nvSpPr>
          <p:cNvPr id="43025" name="Text Box 16"/>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7537" name="Text Box 17"/>
          <p:cNvSpPr txBox="1">
            <a:spLocks noChangeArrowheads="1"/>
          </p:cNvSpPr>
          <p:nvPr/>
        </p:nvSpPr>
        <p:spPr bwMode="auto">
          <a:xfrm>
            <a:off x="5638800" y="4124326"/>
            <a:ext cx="48768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endParaRPr lang="en-US" b="1" dirty="0">
              <a:latin typeface="Courier New" pitchFamily="49" charset="0"/>
            </a:endParaRPr>
          </a:p>
        </p:txBody>
      </p:sp>
      <p:sp>
        <p:nvSpPr>
          <p:cNvPr id="43027" name="Text Box 18"/>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7539" name="Text Box 19"/>
          <p:cNvSpPr txBox="1">
            <a:spLocks noChangeArrowheads="1"/>
          </p:cNvSpPr>
          <p:nvPr/>
        </p:nvSpPr>
        <p:spPr bwMode="auto">
          <a:xfrm>
            <a:off x="1752600" y="5105401"/>
            <a:ext cx="3581400" cy="808939"/>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b="1" dirty="0">
                <a:latin typeface="Courier New" pitchFamily="49" charset="0"/>
              </a:rPr>
              <a:t> </a:t>
            </a:r>
          </a:p>
          <a:p>
            <a:pPr eaLnBrk="0" hangingPunct="0">
              <a:lnSpc>
                <a:spcPct val="85000"/>
              </a:lnSpc>
              <a:defRPr/>
            </a:pPr>
            <a:r>
              <a:rPr lang="en-US" b="1" dirty="0">
                <a:latin typeface="Courier New" pitchFamily="49" charset="0"/>
              </a:rPr>
              <a:t> </a:t>
            </a:r>
          </a:p>
          <a:p>
            <a:pPr eaLnBrk="0" hangingPunct="0">
              <a:lnSpc>
                <a:spcPct val="85000"/>
              </a:lnSpc>
              <a:defRPr/>
            </a:pPr>
            <a:r>
              <a:rPr lang="en-US" b="1" dirty="0">
                <a:latin typeface="Courier New" pitchFamily="49" charset="0"/>
              </a:rPr>
              <a:t>                                                   </a:t>
            </a:r>
          </a:p>
        </p:txBody>
      </p:sp>
      <p:sp>
        <p:nvSpPr>
          <p:cNvPr id="43029" name="Text Box 20"/>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107541" name="Text Box 21"/>
          <p:cNvSpPr txBox="1">
            <a:spLocks noChangeArrowheads="1"/>
          </p:cNvSpPr>
          <p:nvPr/>
        </p:nvSpPr>
        <p:spPr bwMode="auto">
          <a:xfrm>
            <a:off x="5638800" y="5105401"/>
            <a:ext cx="4876800" cy="1044575"/>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hangingPunct="0">
              <a:lnSpc>
                <a:spcPct val="85000"/>
              </a:lnSpc>
              <a:defRPr/>
            </a:pPr>
            <a:r>
              <a:rPr lang="en-US" sz="1400" b="1" dirty="0">
                <a:latin typeface="Courier New" pitchFamily="49" charset="0"/>
              </a:rPr>
              <a:t>%macro calc;</a:t>
            </a:r>
          </a:p>
          <a:p>
            <a:pPr eaLnBrk="0" hangingPunct="0">
              <a:lnSpc>
                <a:spcPct val="85000"/>
              </a:lnSpc>
              <a:defRPr/>
            </a:pPr>
            <a:r>
              <a:rPr lang="en-US" sz="1400" b="1" dirty="0">
                <a:solidFill>
                  <a:schemeClr val="tx2"/>
                </a:solidFill>
                <a:latin typeface="Courier New" pitchFamily="49" charset="0"/>
              </a:rPr>
              <a:t>   </a:t>
            </a:r>
            <a:r>
              <a:rPr lang="en-US" sz="1400" b="1" dirty="0">
                <a:latin typeface="Courier New" pitchFamily="49" charset="0"/>
              </a:rPr>
              <a:t>proc means data=orion.order_item &amp;stats;</a:t>
            </a:r>
          </a:p>
          <a:p>
            <a:pPr eaLnBrk="0" hangingPunct="0">
              <a:lnSpc>
                <a:spcPct val="85000"/>
              </a:lnSpc>
              <a:defRPr/>
            </a:pPr>
            <a:r>
              <a:rPr lang="en-US" sz="1400" b="1" dirty="0">
                <a:latin typeface="Courier New" pitchFamily="49" charset="0"/>
              </a:rPr>
              <a:t>	var &amp;vars;</a:t>
            </a:r>
          </a:p>
          <a:p>
            <a:pPr eaLnBrk="0" hangingPunct="0">
              <a:lnSpc>
                <a:spcPct val="85000"/>
              </a:lnSpc>
              <a:defRPr/>
            </a:pPr>
            <a:r>
              <a:rPr lang="en-US" sz="1400" b="1" dirty="0">
                <a:latin typeface="Courier New" pitchFamily="49" charset="0"/>
              </a:rPr>
              <a:t>	run;</a:t>
            </a:r>
          </a:p>
          <a:p>
            <a:pPr eaLnBrk="0" hangingPunct="0">
              <a:lnSpc>
                <a:spcPct val="85000"/>
              </a:lnSpc>
              <a:defRPr/>
            </a:pPr>
            <a:r>
              <a:rPr lang="en-US" sz="1400" b="1" dirty="0">
                <a:latin typeface="Courier New" pitchFamily="49" charset="0"/>
              </a:rPr>
              <a:t>%mend calc;</a:t>
            </a:r>
          </a:p>
        </p:txBody>
      </p:sp>
      <p:sp>
        <p:nvSpPr>
          <p:cNvPr id="25" name="Rectangle 9"/>
          <p:cNvSpPr>
            <a:spLocks noGrp="1" noChangeArrowheads="1"/>
          </p:cNvSpPr>
          <p:nvPr>
            <p:ph type="title"/>
          </p:nvPr>
        </p:nvSpPr>
        <p:spPr>
          <a:xfrm>
            <a:off x="4280140" y="17431"/>
            <a:ext cx="3797060" cy="906465"/>
          </a:xfrm>
        </p:spPr>
        <p:txBody>
          <a:bodyPr/>
          <a:lstStyle/>
          <a:p>
            <a:pPr eaLnBrk="1" hangingPunct="1"/>
            <a:r>
              <a:rPr lang="en-US" altLang="en-US" b="1" dirty="0">
                <a:latin typeface="+mn-lt"/>
              </a:rPr>
              <a:t>Program Flow</a:t>
            </a:r>
          </a:p>
        </p:txBody>
      </p:sp>
    </p:spTree>
    <p:extLst>
      <p:ext uri="{BB962C8B-B14F-4D97-AF65-F5344CB8AC3E}">
        <p14:creationId xmlns:p14="http://schemas.microsoft.com/office/powerpoint/2010/main" val="3586725410"/>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4"/>
          <p:cNvSpPr>
            <a:spLocks noGrp="1" noChangeArrowheads="1"/>
          </p:cNvSpPr>
          <p:nvPr>
            <p:ph type="title"/>
          </p:nvPr>
        </p:nvSpPr>
        <p:spPr>
          <a:xfrm>
            <a:off x="3935083" y="74793"/>
            <a:ext cx="4976004" cy="457200"/>
          </a:xfrm>
        </p:spPr>
        <p:txBody>
          <a:bodyPr>
            <a:normAutofit fontScale="90000"/>
          </a:bodyPr>
          <a:lstStyle/>
          <a:p>
            <a:pPr eaLnBrk="1" hangingPunct="1"/>
            <a:r>
              <a:rPr lang="en-US" altLang="en-US" b="1" dirty="0">
                <a:latin typeface="+mn-lt"/>
              </a:rPr>
              <a:t>Macro Execution</a:t>
            </a:r>
          </a:p>
        </p:txBody>
      </p:sp>
      <p:sp>
        <p:nvSpPr>
          <p:cNvPr id="11"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8E467049-C55A-4D1A-A4CB-7BDB88D40D1B}" type="slidenum">
              <a:rPr lang="en-US" altLang="en-US" sz="1400"/>
              <a:pPr eaLnBrk="1" hangingPunct="1"/>
              <a:t>28</a:t>
            </a:fld>
            <a:endParaRPr lang="en-US" altLang="en-US" sz="1400">
              <a:latin typeface="Times New Roman" panose="02020603050405020304" pitchFamily="18" charset="0"/>
            </a:endParaRPr>
          </a:p>
        </p:txBody>
      </p:sp>
      <p:sp>
        <p:nvSpPr>
          <p:cNvPr id="44038" name="Text Box 3"/>
          <p:cNvSpPr txBox="1">
            <a:spLocks noChangeArrowheads="1"/>
          </p:cNvSpPr>
          <p:nvPr/>
        </p:nvSpPr>
        <p:spPr bwMode="auto">
          <a:xfrm>
            <a:off x="2209800" y="5750375"/>
            <a:ext cx="754221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endParaRPr lang="en-US" altLang="en-US"/>
          </a:p>
        </p:txBody>
      </p:sp>
      <p:sp>
        <p:nvSpPr>
          <p:cNvPr id="44039" name="Text Box 6"/>
          <p:cNvSpPr txBox="1">
            <a:spLocks noChangeArrowheads="1"/>
          </p:cNvSpPr>
          <p:nvPr/>
        </p:nvSpPr>
        <p:spPr bwMode="auto">
          <a:xfrm>
            <a:off x="603222" y="5360478"/>
            <a:ext cx="11447253"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nSpc>
                <a:spcPct val="90000"/>
              </a:lnSpc>
              <a:spcBef>
                <a:spcPct val="20000"/>
              </a:spcBef>
              <a:buClr>
                <a:schemeClr val="tx1"/>
              </a:buClr>
              <a:buFont typeface="Monotype Sorts" panose="05010101010101010101" pitchFamily="2" charset="2"/>
              <a:buNone/>
            </a:pPr>
            <a:r>
              <a:rPr lang="en-US" altLang="en-US" b="1" dirty="0"/>
              <a:t>PROC MEANS source code does not appear in the SAS log.</a:t>
            </a:r>
          </a:p>
        </p:txBody>
      </p:sp>
      <p:sp>
        <p:nvSpPr>
          <p:cNvPr id="44040" name="Text Box 8"/>
          <p:cNvSpPr txBox="1">
            <a:spLocks noChangeArrowheads="1"/>
          </p:cNvSpPr>
          <p:nvPr/>
        </p:nvSpPr>
        <p:spPr bwMode="auto">
          <a:xfrm>
            <a:off x="2117726" y="1046163"/>
            <a:ext cx="8321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dirty="0"/>
              <a:t>The SAS log reports execution of the PROC MEANS step.</a:t>
            </a:r>
          </a:p>
        </p:txBody>
      </p:sp>
      <p:sp>
        <p:nvSpPr>
          <p:cNvPr id="44041" name="Text Box 9"/>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SAS Monospace" panose="020B0609020202020204" pitchFamily="49" charset="0"/>
            </a:endParaRPr>
          </a:p>
        </p:txBody>
      </p:sp>
      <p:sp>
        <p:nvSpPr>
          <p:cNvPr id="44042" name="Text Box 10"/>
          <p:cNvSpPr txBox="1">
            <a:spLocks noChangeArrowheads="1"/>
          </p:cNvSpPr>
          <p:nvPr/>
        </p:nvSpPr>
        <p:spPr bwMode="auto">
          <a:xfrm>
            <a:off x="603222" y="1922840"/>
            <a:ext cx="10267554" cy="2318583"/>
          </a:xfrm>
          <a:prstGeom prst="rect">
            <a:avLst/>
          </a:prstGeom>
          <a:solidFill>
            <a:srgbClr val="FFFFFF"/>
          </a:solidFill>
          <a:ln w="38100">
            <a:noFill/>
            <a:miter lim="800000"/>
            <a:headEnd/>
            <a:tailEnd/>
          </a:ln>
        </p:spPr>
        <p:txBody>
          <a:bodyPr wrap="none" tIns="50800" bIns="5080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1800" b="1" dirty="0">
                <a:solidFill>
                  <a:srgbClr val="000000"/>
                </a:solidFill>
                <a:latin typeface="SAS Monospace" panose="020B0609020202020204" pitchFamily="49" charset="0"/>
              </a:rPr>
              <a:t>52   %let stats=min max;</a:t>
            </a:r>
          </a:p>
          <a:p>
            <a:r>
              <a:rPr lang="en-US" altLang="en-US" sz="1800" b="1" dirty="0">
                <a:solidFill>
                  <a:srgbClr val="000000"/>
                </a:solidFill>
                <a:latin typeface="SAS Monospace" panose="020B0609020202020204" pitchFamily="49" charset="0"/>
              </a:rPr>
              <a:t>53   %let </a:t>
            </a:r>
            <a:r>
              <a:rPr lang="en-US" altLang="en-US" sz="1800" b="1" dirty="0" err="1">
                <a:solidFill>
                  <a:srgbClr val="000000"/>
                </a:solidFill>
                <a:latin typeface="SAS Monospace" panose="020B0609020202020204" pitchFamily="49" charset="0"/>
              </a:rPr>
              <a:t>vars</a:t>
            </a:r>
            <a:r>
              <a:rPr lang="en-US" altLang="en-US" sz="1800" b="1" dirty="0">
                <a:solidFill>
                  <a:srgbClr val="000000"/>
                </a:solidFill>
                <a:latin typeface="SAS Monospace" panose="020B0609020202020204" pitchFamily="49" charset="0"/>
              </a:rPr>
              <a:t>=quantity;</a:t>
            </a:r>
          </a:p>
          <a:p>
            <a:r>
              <a:rPr lang="en-US" altLang="en-US" sz="1800" b="1" dirty="0">
                <a:solidFill>
                  <a:srgbClr val="000000"/>
                </a:solidFill>
                <a:latin typeface="SAS Monospace" panose="020B0609020202020204" pitchFamily="49" charset="0"/>
              </a:rPr>
              <a:t>54   %</a:t>
            </a:r>
            <a:r>
              <a:rPr lang="en-US" altLang="en-US" sz="1800" b="1" dirty="0" err="1">
                <a:solidFill>
                  <a:srgbClr val="000000"/>
                </a:solidFill>
                <a:latin typeface="SAS Monospace" panose="020B0609020202020204" pitchFamily="49" charset="0"/>
              </a:rPr>
              <a:t>calc</a:t>
            </a:r>
            <a:endParaRPr lang="en-US" altLang="en-US" sz="1800" b="1" dirty="0">
              <a:solidFill>
                <a:srgbClr val="000000"/>
              </a:solidFill>
              <a:latin typeface="SAS Monospace" panose="020B0609020202020204" pitchFamily="49" charset="0"/>
            </a:endParaRPr>
          </a:p>
          <a:p>
            <a:endParaRPr lang="en-US" altLang="en-US" sz="1800" b="1" dirty="0">
              <a:solidFill>
                <a:srgbClr val="000000"/>
              </a:solidFill>
              <a:latin typeface="SAS Monospace" panose="020B0609020202020204" pitchFamily="49" charset="0"/>
            </a:endParaRPr>
          </a:p>
          <a:p>
            <a:r>
              <a:rPr lang="en-US" altLang="en-US" sz="1800" b="1" dirty="0">
                <a:solidFill>
                  <a:srgbClr val="0000FF"/>
                </a:solidFill>
                <a:latin typeface="SAS Monospace" panose="020B0609020202020204" pitchFamily="49" charset="0"/>
              </a:rPr>
              <a:t>NOTE: There were 732 observations read from the data set ORION.ORDER_ITEM.</a:t>
            </a:r>
          </a:p>
          <a:p>
            <a:r>
              <a:rPr lang="en-US" altLang="en-US" sz="1800" b="1" dirty="0">
                <a:solidFill>
                  <a:srgbClr val="0000FF"/>
                </a:solidFill>
                <a:latin typeface="SAS Monospace" panose="020B0609020202020204" pitchFamily="49" charset="0"/>
              </a:rPr>
              <a:t>NOTE: PROCEDURE MEANS used (Total process time):</a:t>
            </a:r>
          </a:p>
          <a:p>
            <a:r>
              <a:rPr lang="en-US" altLang="en-US" sz="1800" b="1" dirty="0">
                <a:solidFill>
                  <a:srgbClr val="0000FF"/>
                </a:solidFill>
                <a:latin typeface="SAS Monospace" panose="020B0609020202020204" pitchFamily="49" charset="0"/>
              </a:rPr>
              <a:t>      real time           0.03 seconds</a:t>
            </a:r>
          </a:p>
          <a:p>
            <a:r>
              <a:rPr lang="en-US" altLang="en-US" sz="1800" b="1" dirty="0">
                <a:solidFill>
                  <a:srgbClr val="0000FF"/>
                </a:solidFill>
                <a:latin typeface="SAS Monospace" panose="020B0609020202020204" pitchFamily="49" charset="0"/>
              </a:rPr>
              <a:t>      </a:t>
            </a:r>
            <a:r>
              <a:rPr lang="en-US" altLang="en-US" sz="1800" b="1" dirty="0" err="1">
                <a:solidFill>
                  <a:srgbClr val="0000FF"/>
                </a:solidFill>
                <a:latin typeface="SAS Monospace" panose="020B0609020202020204" pitchFamily="49" charset="0"/>
              </a:rPr>
              <a:t>cpu</a:t>
            </a:r>
            <a:r>
              <a:rPr lang="en-US" altLang="en-US" sz="1800" b="1" dirty="0">
                <a:solidFill>
                  <a:srgbClr val="0000FF"/>
                </a:solidFill>
                <a:latin typeface="SAS Monospace" panose="020B0609020202020204" pitchFamily="49" charset="0"/>
              </a:rPr>
              <a:t> time            0.03 seconds</a:t>
            </a:r>
          </a:p>
        </p:txBody>
      </p:sp>
    </p:spTree>
    <p:extLst>
      <p:ext uri="{BB962C8B-B14F-4D97-AF65-F5344CB8AC3E}">
        <p14:creationId xmlns:p14="http://schemas.microsoft.com/office/powerpoint/2010/main" val="3147162298"/>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a:xfrm>
            <a:off x="2209800" y="1084264"/>
            <a:ext cx="7848600" cy="5391219"/>
          </a:xfrm>
        </p:spPr>
        <p:txBody>
          <a:bodyPr>
            <a:spAutoFit/>
          </a:bodyPr>
          <a:lstStyle/>
          <a:p>
            <a:pPr marL="0" indent="0">
              <a:spcBef>
                <a:spcPct val="0"/>
              </a:spcBef>
              <a:buNone/>
            </a:pPr>
            <a:r>
              <a:rPr lang="en-US" altLang="en-US" dirty="0"/>
              <a:t>The MPRINT option writes to the SAS log the text sent to the SAS compiler as a result of macro execution.</a:t>
            </a:r>
          </a:p>
          <a:p>
            <a:pPr marL="0" indent="0">
              <a:spcBef>
                <a:spcPct val="50000"/>
              </a:spcBef>
              <a:buNone/>
            </a:pPr>
            <a:r>
              <a:rPr lang="en-US" altLang="en-US" dirty="0"/>
              <a:t>General form of the MPRINT|NOMPRINT option:</a:t>
            </a:r>
          </a:p>
          <a:p>
            <a:pPr marL="0" indent="0">
              <a:spcBef>
                <a:spcPct val="50000"/>
              </a:spcBef>
              <a:buNone/>
            </a:pPr>
            <a:endParaRPr lang="en-US" altLang="en-US" dirty="0"/>
          </a:p>
          <a:p>
            <a:pPr marL="0" indent="0">
              <a:spcBef>
                <a:spcPct val="50000"/>
              </a:spcBef>
              <a:buNone/>
            </a:pPr>
            <a:endParaRPr lang="en-US" altLang="en-US" dirty="0"/>
          </a:p>
          <a:p>
            <a:pPr marL="0" indent="0">
              <a:spcBef>
                <a:spcPct val="50000"/>
              </a:spcBef>
              <a:buNone/>
            </a:pPr>
            <a:endParaRPr lang="en-US" altLang="en-US" dirty="0"/>
          </a:p>
          <a:p>
            <a:pPr marL="0" indent="0">
              <a:spcBef>
                <a:spcPct val="50000"/>
              </a:spcBef>
              <a:buNone/>
            </a:pPr>
            <a:r>
              <a:rPr lang="en-US" altLang="en-US" dirty="0"/>
              <a:t>The default setting is NOMPRINT</a:t>
            </a:r>
            <a:r>
              <a:rPr lang="en-US" altLang="en-US" dirty="0">
                <a:latin typeface="Times New Roman" panose="02020603050405020304" pitchFamily="18" charset="0"/>
              </a:rPr>
              <a:t>.</a:t>
            </a:r>
          </a:p>
          <a:p>
            <a:pPr marL="0" indent="0">
              <a:spcBef>
                <a:spcPct val="50000"/>
              </a:spcBef>
              <a:buNone/>
            </a:pPr>
            <a:endParaRPr lang="en-US" altLang="en-US" dirty="0"/>
          </a:p>
          <a:p>
            <a:pPr marL="0" indent="0"/>
            <a:endParaRPr lang="en-US" altLang="en-US" dirty="0"/>
          </a:p>
        </p:txBody>
      </p:sp>
      <p:sp>
        <p:nvSpPr>
          <p:cNvPr id="5"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1257137C-FE68-4518-AA25-77D1CCEF92A8}" type="slidenum">
              <a:rPr lang="en-US" altLang="en-US" sz="1400"/>
              <a:pPr eaLnBrk="1" hangingPunct="1"/>
              <a:t>29</a:t>
            </a:fld>
            <a:endParaRPr lang="en-US" altLang="en-US" sz="1400">
              <a:latin typeface="Times New Roman" panose="02020603050405020304" pitchFamily="18" charset="0"/>
            </a:endParaRPr>
          </a:p>
        </p:txBody>
      </p:sp>
      <p:sp>
        <p:nvSpPr>
          <p:cNvPr id="27652" name="Text Box 4"/>
          <p:cNvSpPr txBox="1">
            <a:spLocks noChangeArrowheads="1"/>
          </p:cNvSpPr>
          <p:nvPr/>
        </p:nvSpPr>
        <p:spPr bwMode="auto">
          <a:xfrm>
            <a:off x="2937164" y="3272750"/>
            <a:ext cx="2595582" cy="861774"/>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none" tIns="152400" bIns="152400">
            <a:spAutoFit/>
          </a:bodyPr>
          <a:lstStyle/>
          <a:p>
            <a:pPr eaLnBrk="0" hangingPunct="0">
              <a:defRPr/>
            </a:pPr>
            <a:r>
              <a:rPr lang="en-US" b="1" dirty="0">
                <a:latin typeface="Arial"/>
              </a:rPr>
              <a:t>OPTIONS MPRINT;</a:t>
            </a:r>
          </a:p>
          <a:p>
            <a:pPr eaLnBrk="0" hangingPunct="0">
              <a:defRPr/>
            </a:pPr>
            <a:r>
              <a:rPr lang="en-US" b="1" dirty="0">
                <a:latin typeface="Arial"/>
              </a:rPr>
              <a:t>OPTIONS NOMPRINT;</a:t>
            </a:r>
          </a:p>
        </p:txBody>
      </p:sp>
      <p:sp>
        <p:nvSpPr>
          <p:cNvPr id="8" name="Rectangle 4"/>
          <p:cNvSpPr>
            <a:spLocks noGrp="1" noChangeArrowheads="1"/>
          </p:cNvSpPr>
          <p:nvPr>
            <p:ph type="title"/>
          </p:nvPr>
        </p:nvSpPr>
        <p:spPr>
          <a:xfrm>
            <a:off x="3935083" y="74793"/>
            <a:ext cx="4976004" cy="457200"/>
          </a:xfrm>
        </p:spPr>
        <p:txBody>
          <a:bodyPr>
            <a:normAutofit fontScale="90000"/>
          </a:bodyPr>
          <a:lstStyle/>
          <a:p>
            <a:pPr eaLnBrk="1" hangingPunct="1"/>
            <a:r>
              <a:rPr lang="en-US" altLang="en-US" b="1" dirty="0">
                <a:latin typeface="+mn-lt"/>
              </a:rPr>
              <a:t>Macro Execution</a:t>
            </a:r>
          </a:p>
        </p:txBody>
      </p:sp>
    </p:spTree>
    <p:extLst>
      <p:ext uri="{BB962C8B-B14F-4D97-AF65-F5344CB8AC3E}">
        <p14:creationId xmlns:p14="http://schemas.microsoft.com/office/powerpoint/2010/main" val="344300276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863436" y="0"/>
            <a:ext cx="5271655" cy="715530"/>
          </a:xfrm>
        </p:spPr>
        <p:txBody>
          <a:bodyPr/>
          <a:lstStyle/>
          <a:p>
            <a:pPr eaLnBrk="1" hangingPunct="1"/>
            <a:r>
              <a:rPr lang="en-US" altLang="en-US" dirty="0"/>
              <a:t>Macro Compilation</a:t>
            </a:r>
          </a:p>
        </p:txBody>
      </p:sp>
      <p:sp>
        <p:nvSpPr>
          <p:cNvPr id="17411" name="Rectangle 3"/>
          <p:cNvSpPr>
            <a:spLocks noGrp="1" noChangeArrowheads="1"/>
          </p:cNvSpPr>
          <p:nvPr>
            <p:ph idx="1"/>
          </p:nvPr>
        </p:nvSpPr>
        <p:spPr>
          <a:xfrm>
            <a:off x="471055" y="1318058"/>
            <a:ext cx="11208327" cy="4529958"/>
          </a:xfrm>
        </p:spPr>
        <p:txBody>
          <a:bodyPr wrap="square">
            <a:spAutoFit/>
          </a:bodyPr>
          <a:lstStyle/>
          <a:p>
            <a:pPr marL="0" indent="0">
              <a:buNone/>
            </a:pPr>
            <a:r>
              <a:rPr lang="en-US" altLang="en-US" sz="3200" dirty="0"/>
              <a:t>When a macro definition is submitted:</a:t>
            </a:r>
          </a:p>
          <a:p>
            <a:pPr marL="457200" lvl="1" indent="0" eaLnBrk="1" hangingPunct="1">
              <a:buNone/>
            </a:pPr>
            <a:r>
              <a:rPr lang="en-US" altLang="en-US" sz="3200" dirty="0"/>
              <a:t>Macro language statements, if any, are </a:t>
            </a:r>
          </a:p>
          <a:p>
            <a:pPr marL="457200" lvl="1" indent="0" eaLnBrk="1" hangingPunct="1">
              <a:buNone/>
            </a:pPr>
            <a:r>
              <a:rPr lang="en-US" altLang="en-US" sz="3200" dirty="0"/>
              <a:t>     Checked for syntax errors </a:t>
            </a:r>
          </a:p>
          <a:p>
            <a:pPr marL="914400" lvl="2" indent="0" eaLnBrk="1" hangingPunct="1">
              <a:buNone/>
            </a:pPr>
            <a:r>
              <a:rPr lang="en-US" altLang="en-US" sz="3200" dirty="0"/>
              <a:t>Compiled.</a:t>
            </a:r>
          </a:p>
          <a:p>
            <a:pPr marL="457200" lvl="1" indent="0" eaLnBrk="1" hangingPunct="1">
              <a:buNone/>
            </a:pPr>
            <a:r>
              <a:rPr lang="en-US" altLang="en-US" sz="3200" dirty="0"/>
              <a:t>SAS statements and other text are</a:t>
            </a:r>
            <a:endParaRPr lang="en-US" altLang="en-US" sz="3200" b="1" dirty="0"/>
          </a:p>
          <a:p>
            <a:pPr marL="914400" lvl="2" indent="0" eaLnBrk="1" hangingPunct="1">
              <a:buNone/>
            </a:pPr>
            <a:r>
              <a:rPr lang="en-US" altLang="en-US" sz="3200" b="1" dirty="0"/>
              <a:t>not </a:t>
            </a:r>
            <a:r>
              <a:rPr lang="en-US" altLang="en-US" sz="3200" dirty="0"/>
              <a:t>checked for syntax errors </a:t>
            </a:r>
          </a:p>
          <a:p>
            <a:pPr marL="914400" lvl="2" indent="0" eaLnBrk="1" hangingPunct="1">
              <a:buNone/>
            </a:pPr>
            <a:r>
              <a:rPr lang="en-US" altLang="en-US" sz="3200" b="1" dirty="0"/>
              <a:t>not </a:t>
            </a:r>
            <a:r>
              <a:rPr lang="en-US" altLang="en-US" sz="3200" dirty="0"/>
              <a:t>compiled.</a:t>
            </a:r>
          </a:p>
          <a:p>
            <a:pPr marL="457200" lvl="1" indent="0" eaLnBrk="1" hangingPunct="1">
              <a:buNone/>
            </a:pPr>
            <a:r>
              <a:rPr lang="en-US" altLang="en-US" sz="3200" dirty="0"/>
              <a:t>The macro is stored as a SAS catalog entry in the temporary catalog </a:t>
            </a:r>
            <a:r>
              <a:rPr lang="en-US" altLang="en-US" sz="3200" b="1" dirty="0" err="1">
                <a:latin typeface="Courier New" panose="02070309020205020404" pitchFamily="49" charset="0"/>
              </a:rPr>
              <a:t>work.sasmacr</a:t>
            </a:r>
            <a:r>
              <a:rPr lang="en-US" altLang="en-US" sz="3200" b="1" dirty="0"/>
              <a:t> </a:t>
            </a:r>
            <a:r>
              <a:rPr lang="en-US" altLang="en-US" sz="3200" dirty="0"/>
              <a:t>by default.</a:t>
            </a:r>
          </a:p>
        </p:txBody>
      </p:sp>
      <p:sp>
        <p:nvSpPr>
          <p:cNvPr id="4"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0749A730-444E-4274-AB56-E2834D10B79A}" type="slidenum">
              <a:rPr lang="en-US" altLang="en-US" sz="1400"/>
              <a:pPr eaLnBrk="1" hangingPunct="1"/>
              <a:t>3</a:t>
            </a:fld>
            <a:endParaRPr lang="en-US" altLang="en-US" sz="1400">
              <a:latin typeface="Times New Roman" panose="02020603050405020304" pitchFamily="18" charset="0"/>
            </a:endParaRPr>
          </a:p>
        </p:txBody>
      </p:sp>
    </p:spTree>
    <p:extLst>
      <p:ext uri="{BB962C8B-B14F-4D97-AF65-F5344CB8AC3E}">
        <p14:creationId xmlns:p14="http://schemas.microsoft.com/office/powerpoint/2010/main" val="72207680"/>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BAA746EE-7BE0-4EFD-8018-677A45818F79}" type="slidenum">
              <a:rPr lang="en-US" altLang="en-US" sz="1400"/>
              <a:pPr eaLnBrk="1" hangingPunct="1"/>
              <a:t>30</a:t>
            </a:fld>
            <a:endParaRPr lang="en-US" altLang="en-US" sz="1400">
              <a:latin typeface="Times New Roman" panose="02020603050405020304" pitchFamily="18" charset="0"/>
            </a:endParaRPr>
          </a:p>
        </p:txBody>
      </p:sp>
      <p:sp>
        <p:nvSpPr>
          <p:cNvPr id="46085" name="Text Box 5"/>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SAS Monospace" panose="020B0609020202020204" pitchFamily="49" charset="0"/>
            </a:endParaRPr>
          </a:p>
        </p:txBody>
      </p:sp>
      <p:sp>
        <p:nvSpPr>
          <p:cNvPr id="2" name="Rectangle 1"/>
          <p:cNvSpPr/>
          <p:nvPr/>
        </p:nvSpPr>
        <p:spPr>
          <a:xfrm>
            <a:off x="3048000" y="3013502"/>
            <a:ext cx="6096000" cy="1384995"/>
          </a:xfrm>
          <a:prstGeom prst="rect">
            <a:avLst/>
          </a:prstGeom>
        </p:spPr>
        <p:txBody>
          <a:bodyPr>
            <a:spAutoFit/>
          </a:bodyPr>
          <a:lstStyle/>
          <a:p>
            <a:r>
              <a:rPr lang="en-US" sz="2800" dirty="0">
                <a:solidFill>
                  <a:srgbClr val="0000FF"/>
                </a:solidFill>
                <a:latin typeface="Lucida Console" panose="020B0609040504020204" pitchFamily="49" charset="0"/>
              </a:rPr>
              <a:t>options</a:t>
            </a:r>
            <a:r>
              <a:rPr lang="en-US" sz="2800" dirty="0">
                <a:solidFill>
                  <a:srgbClr val="000000"/>
                </a:solidFill>
                <a:latin typeface="Lucida Console" panose="020B0609040504020204" pitchFamily="49" charset="0"/>
              </a:rPr>
              <a:t> </a:t>
            </a:r>
            <a:r>
              <a:rPr lang="en-US" sz="2800" dirty="0" err="1">
                <a:solidFill>
                  <a:srgbClr val="0000FF"/>
                </a:solidFill>
                <a:latin typeface="Lucida Console" panose="020B0609040504020204" pitchFamily="49" charset="0"/>
              </a:rPr>
              <a:t>mprint</a:t>
            </a:r>
            <a:r>
              <a:rPr lang="en-US" sz="2800" dirty="0">
                <a:solidFill>
                  <a:srgbClr val="000000"/>
                </a:solidFill>
                <a:latin typeface="Lucida Console" panose="020B0609040504020204" pitchFamily="49" charset="0"/>
              </a:rPr>
              <a:t>;</a:t>
            </a:r>
          </a:p>
          <a:p>
            <a:r>
              <a:rPr lang="en-US" sz="2800" dirty="0">
                <a:solidFill>
                  <a:srgbClr val="000000"/>
                </a:solidFill>
                <a:latin typeface="Lucida Console" panose="020B0609040504020204" pitchFamily="49" charset="0"/>
              </a:rPr>
              <a:t>%</a:t>
            </a:r>
            <a:r>
              <a:rPr lang="en-US" sz="2800" b="1" i="1" dirty="0" err="1">
                <a:solidFill>
                  <a:srgbClr val="000000"/>
                </a:solidFill>
                <a:latin typeface="Lucida Console" panose="020B0609040504020204" pitchFamily="49" charset="0"/>
              </a:rPr>
              <a:t>calc</a:t>
            </a:r>
            <a:endParaRPr lang="en-US" sz="2800" dirty="0">
              <a:solidFill>
                <a:srgbClr val="000000"/>
              </a:solidFill>
              <a:latin typeface="Lucida Console" panose="020B0609040504020204" pitchFamily="49" charset="0"/>
            </a:endParaRPr>
          </a:p>
          <a:p>
            <a:r>
              <a:rPr lang="en-US" sz="2800" dirty="0">
                <a:solidFill>
                  <a:srgbClr val="0000FF"/>
                </a:solidFill>
                <a:latin typeface="Lucida Console" panose="020B0609040504020204" pitchFamily="49" charset="0"/>
              </a:rPr>
              <a:t>options</a:t>
            </a:r>
            <a:r>
              <a:rPr lang="en-US" sz="2800" dirty="0">
                <a:solidFill>
                  <a:srgbClr val="000000"/>
                </a:solidFill>
                <a:latin typeface="Lucida Console" panose="020B0609040504020204" pitchFamily="49" charset="0"/>
              </a:rPr>
              <a:t> </a:t>
            </a:r>
            <a:r>
              <a:rPr lang="en-US" sz="2800" dirty="0" err="1">
                <a:solidFill>
                  <a:srgbClr val="0000FF"/>
                </a:solidFill>
                <a:latin typeface="Lucida Console" panose="020B0609040504020204" pitchFamily="49" charset="0"/>
              </a:rPr>
              <a:t>nomprint</a:t>
            </a:r>
            <a:r>
              <a:rPr lang="en-US" sz="2800" dirty="0">
                <a:solidFill>
                  <a:srgbClr val="000000"/>
                </a:solidFill>
                <a:latin typeface="Lucida Console" panose="020B0609040504020204" pitchFamily="49" charset="0"/>
              </a:rPr>
              <a:t>;</a:t>
            </a:r>
            <a:endParaRPr lang="en-US" sz="2800" dirty="0"/>
          </a:p>
        </p:txBody>
      </p:sp>
      <p:sp>
        <p:nvSpPr>
          <p:cNvPr id="9" name="Rectangle 4"/>
          <p:cNvSpPr>
            <a:spLocks noGrp="1" noChangeArrowheads="1"/>
          </p:cNvSpPr>
          <p:nvPr>
            <p:ph type="title"/>
          </p:nvPr>
        </p:nvSpPr>
        <p:spPr>
          <a:xfrm>
            <a:off x="3935083" y="74793"/>
            <a:ext cx="4976004" cy="457200"/>
          </a:xfrm>
        </p:spPr>
        <p:txBody>
          <a:bodyPr>
            <a:normAutofit fontScale="90000"/>
          </a:bodyPr>
          <a:lstStyle/>
          <a:p>
            <a:pPr eaLnBrk="1" hangingPunct="1"/>
            <a:r>
              <a:rPr lang="en-US" altLang="en-US" b="1" dirty="0">
                <a:latin typeface="+mn-lt"/>
              </a:rPr>
              <a:t>Macro Execution</a:t>
            </a:r>
          </a:p>
        </p:txBody>
      </p:sp>
    </p:spTree>
    <p:extLst>
      <p:ext uri="{BB962C8B-B14F-4D97-AF65-F5344CB8AC3E}">
        <p14:creationId xmlns:p14="http://schemas.microsoft.com/office/powerpoint/2010/main" val="394582615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239982" y="21309"/>
            <a:ext cx="5119254" cy="721947"/>
          </a:xfrm>
        </p:spPr>
        <p:txBody>
          <a:bodyPr/>
          <a:lstStyle/>
          <a:p>
            <a:pPr eaLnBrk="1" hangingPunct="1"/>
            <a:r>
              <a:rPr lang="en-US" altLang="en-US" dirty="0"/>
              <a:t>Macro Compilation</a:t>
            </a:r>
          </a:p>
        </p:txBody>
      </p:sp>
      <p:sp>
        <p:nvSpPr>
          <p:cNvPr id="18435" name="Rectangle 3"/>
          <p:cNvSpPr>
            <a:spLocks noGrp="1" noChangeArrowheads="1"/>
          </p:cNvSpPr>
          <p:nvPr>
            <p:ph idx="1"/>
          </p:nvPr>
        </p:nvSpPr>
        <p:spPr>
          <a:xfrm>
            <a:off x="1905000" y="1456662"/>
            <a:ext cx="8077200" cy="4019562"/>
          </a:xfrm>
        </p:spPr>
        <p:txBody>
          <a:bodyPr>
            <a:spAutoFit/>
          </a:bodyPr>
          <a:lstStyle/>
          <a:p>
            <a:pPr marL="0" indent="0">
              <a:buNone/>
            </a:pPr>
            <a:r>
              <a:rPr lang="en-US" altLang="en-US" dirty="0"/>
              <a:t>The MCOMPILENOTE=ALL option issues a note to the SAS log after a macro </a:t>
            </a:r>
            <a:r>
              <a:rPr lang="en-US" altLang="en-US" sz="3200" dirty="0"/>
              <a:t>definition</a:t>
            </a:r>
            <a:r>
              <a:rPr lang="en-US" altLang="en-US" dirty="0"/>
              <a:t> has compiled.</a:t>
            </a:r>
          </a:p>
          <a:p>
            <a:pPr marL="0" indent="0">
              <a:buNone/>
            </a:pPr>
            <a:endParaRPr lang="en-US" altLang="en-US" dirty="0"/>
          </a:p>
          <a:p>
            <a:pPr marL="0" indent="0">
              <a:buNone/>
            </a:pPr>
            <a:endParaRPr lang="en-US" altLang="en-US" dirty="0"/>
          </a:p>
          <a:p>
            <a:pPr marL="0" indent="0">
              <a:buNone/>
            </a:pPr>
            <a:endParaRPr lang="en-US" altLang="en-US" dirty="0"/>
          </a:p>
          <a:p>
            <a:pPr marL="0" indent="0">
              <a:buNone/>
            </a:pPr>
            <a:r>
              <a:rPr lang="en-US" altLang="en-US" b="1" dirty="0"/>
              <a:t>The default setting is MCOMPILENOTE=NONE.</a:t>
            </a:r>
          </a:p>
          <a:p>
            <a:pPr marL="0" indent="0">
              <a:buNone/>
            </a:pPr>
            <a:endParaRPr lang="en-US" altLang="en-US" dirty="0"/>
          </a:p>
          <a:p>
            <a:pPr marL="0" indent="0">
              <a:buNone/>
            </a:pPr>
            <a:endParaRPr lang="en-US" altLang="en-US" dirty="0"/>
          </a:p>
        </p:txBody>
      </p:sp>
      <p:sp>
        <p:nvSpPr>
          <p:cNvPr id="5"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D0B2D4DE-BD36-4863-B638-C733474749B3}" type="slidenum">
              <a:rPr lang="en-US" altLang="en-US" sz="1400"/>
              <a:pPr eaLnBrk="1" hangingPunct="1"/>
              <a:t>4</a:t>
            </a:fld>
            <a:endParaRPr lang="en-US" altLang="en-US" sz="1400">
              <a:latin typeface="Times New Roman" panose="02020603050405020304" pitchFamily="18" charset="0"/>
            </a:endParaRPr>
          </a:p>
        </p:txBody>
      </p:sp>
      <p:sp>
        <p:nvSpPr>
          <p:cNvPr id="9220" name="Text Box 4"/>
          <p:cNvSpPr txBox="1">
            <a:spLocks noChangeArrowheads="1"/>
          </p:cNvSpPr>
          <p:nvPr/>
        </p:nvSpPr>
        <p:spPr bwMode="auto">
          <a:xfrm>
            <a:off x="2029691" y="2771186"/>
            <a:ext cx="5965095" cy="677108"/>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none" tIns="152400" bIns="152400">
            <a:spAutoFit/>
          </a:bodyPr>
          <a:lstStyle/>
          <a:p>
            <a:pPr eaLnBrk="0" hangingPunct="0">
              <a:defRPr/>
            </a:pPr>
            <a:r>
              <a:rPr lang="en-US" sz="2400" b="1" dirty="0">
                <a:latin typeface="Arial"/>
              </a:rPr>
              <a:t>OPTIONS MCOMPILENOTE=</a:t>
            </a:r>
            <a:r>
              <a:rPr lang="en-US" sz="2400" dirty="0">
                <a:latin typeface="Arial"/>
              </a:rPr>
              <a:t>ALL|NONE</a:t>
            </a:r>
            <a:r>
              <a:rPr lang="en-US" sz="2400" b="1" dirty="0">
                <a:latin typeface="Arial"/>
              </a:rPr>
              <a:t>;</a:t>
            </a:r>
          </a:p>
        </p:txBody>
      </p:sp>
    </p:spTree>
    <p:extLst>
      <p:ext uri="{BB962C8B-B14F-4D97-AF65-F5344CB8AC3E}">
        <p14:creationId xmlns:p14="http://schemas.microsoft.com/office/powerpoint/2010/main" val="230053482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2"/>
          <p:cNvSpPr>
            <a:spLocks noGrp="1" noChangeArrowheads="1"/>
          </p:cNvSpPr>
          <p:nvPr>
            <p:ph type="title"/>
          </p:nvPr>
        </p:nvSpPr>
        <p:spPr/>
        <p:txBody>
          <a:bodyPr/>
          <a:lstStyle/>
          <a:p>
            <a:pPr eaLnBrk="1" hangingPunct="1"/>
            <a:r>
              <a:rPr lang="en-US" altLang="en-US"/>
              <a:t>Macro Compilation</a:t>
            </a:r>
          </a:p>
        </p:txBody>
      </p:sp>
      <p:sp>
        <p:nvSpPr>
          <p:cNvPr id="9"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09220EF4-BF57-4C09-B80F-CA4C6FDAD9D2}" type="slidenum">
              <a:rPr lang="en-US" altLang="en-US" sz="1400"/>
              <a:pPr eaLnBrk="1" hangingPunct="1"/>
              <a:t>5</a:t>
            </a:fld>
            <a:endParaRPr lang="en-US" altLang="en-US" sz="1400">
              <a:latin typeface="Times New Roman" panose="02020603050405020304" pitchFamily="18" charset="0"/>
            </a:endParaRPr>
          </a:p>
        </p:txBody>
      </p:sp>
      <p:sp>
        <p:nvSpPr>
          <p:cNvPr id="19461" name="Text Box 4"/>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SAS Monospace" panose="020B0609020202020204" pitchFamily="49" charset="0"/>
            </a:endParaRPr>
          </a:p>
        </p:txBody>
      </p:sp>
      <p:sp>
        <p:nvSpPr>
          <p:cNvPr id="19462" name="Text Box 6"/>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SAS Monospace" panose="020B0609020202020204" pitchFamily="49" charset="0"/>
            </a:endParaRPr>
          </a:p>
        </p:txBody>
      </p:sp>
      <p:sp>
        <p:nvSpPr>
          <p:cNvPr id="3" name="Rectangle 2"/>
          <p:cNvSpPr/>
          <p:nvPr/>
        </p:nvSpPr>
        <p:spPr>
          <a:xfrm>
            <a:off x="0" y="1584156"/>
            <a:ext cx="12192000" cy="1384995"/>
          </a:xfrm>
          <a:prstGeom prst="rect">
            <a:avLst/>
          </a:prstGeom>
        </p:spPr>
        <p:txBody>
          <a:bodyPr wrap="square">
            <a:spAutoFit/>
          </a:bodyPr>
          <a:lstStyle/>
          <a:p>
            <a:r>
              <a:rPr lang="en-US" sz="2800" b="1" dirty="0">
                <a:solidFill>
                  <a:srgbClr val="000080"/>
                </a:solidFill>
                <a:latin typeface="Lucida Console" panose="020B0609040504020204" pitchFamily="49" charset="0"/>
              </a:rPr>
              <a:t>%macro</a:t>
            </a:r>
            <a:r>
              <a:rPr lang="en-US" sz="2800" dirty="0">
                <a:solidFill>
                  <a:srgbClr val="000000"/>
                </a:solidFill>
                <a:latin typeface="Lucida Console" panose="020B0609040504020204" pitchFamily="49" charset="0"/>
              </a:rPr>
              <a:t> </a:t>
            </a:r>
            <a:r>
              <a:rPr lang="en-US" sz="2800" b="1" i="1" dirty="0">
                <a:solidFill>
                  <a:srgbClr val="000000"/>
                </a:solidFill>
                <a:latin typeface="Lucida Console" panose="020B0609040504020204" pitchFamily="49" charset="0"/>
              </a:rPr>
              <a:t>time</a:t>
            </a:r>
            <a:r>
              <a:rPr lang="en-US" sz="2800" dirty="0">
                <a:solidFill>
                  <a:srgbClr val="000000"/>
                </a:solidFill>
                <a:latin typeface="Lucida Console" panose="020B0609040504020204" pitchFamily="49" charset="0"/>
              </a:rPr>
              <a:t>;</a:t>
            </a:r>
          </a:p>
          <a:p>
            <a:r>
              <a:rPr lang="en-US" sz="2800" dirty="0">
                <a:solidFill>
                  <a:srgbClr val="000000"/>
                </a:solidFill>
                <a:latin typeface="Lucida Console" panose="020B0609040504020204" pitchFamily="49" charset="0"/>
              </a:rPr>
              <a:t>   </a:t>
            </a:r>
            <a:r>
              <a:rPr lang="en-US" sz="2800" dirty="0">
                <a:solidFill>
                  <a:srgbClr val="0000FF"/>
                </a:solidFill>
                <a:latin typeface="Lucida Console" panose="020B0609040504020204" pitchFamily="49" charset="0"/>
              </a:rPr>
              <a:t>%put</a:t>
            </a:r>
            <a:r>
              <a:rPr lang="en-US" sz="2800" dirty="0">
                <a:solidFill>
                  <a:srgbClr val="000000"/>
                </a:solidFill>
                <a:latin typeface="Lucida Console" panose="020B0609040504020204" pitchFamily="49" charset="0"/>
              </a:rPr>
              <a:t> The current time is </a:t>
            </a:r>
            <a:r>
              <a:rPr lang="en-US" sz="2800" dirty="0">
                <a:solidFill>
                  <a:srgbClr val="0000FF"/>
                </a:solidFill>
                <a:latin typeface="Lucida Console" panose="020B0609040504020204" pitchFamily="49" charset="0"/>
              </a:rPr>
              <a:t>%</a:t>
            </a:r>
            <a:r>
              <a:rPr lang="en-US" sz="2800" dirty="0" err="1">
                <a:solidFill>
                  <a:srgbClr val="0000FF"/>
                </a:solidFill>
                <a:latin typeface="Lucida Console" panose="020B0609040504020204" pitchFamily="49" charset="0"/>
              </a:rPr>
              <a:t>sysfunc</a:t>
            </a:r>
            <a:r>
              <a:rPr lang="en-US" sz="2800" dirty="0">
                <a:solidFill>
                  <a:srgbClr val="000000"/>
                </a:solidFill>
                <a:latin typeface="Lucida Console" panose="020B0609040504020204" pitchFamily="49" charset="0"/>
              </a:rPr>
              <a:t>(time(),</a:t>
            </a:r>
            <a:r>
              <a:rPr lang="en-US" sz="2800" dirty="0" err="1">
                <a:solidFill>
                  <a:srgbClr val="000000"/>
                </a:solidFill>
                <a:latin typeface="Lucida Console" panose="020B0609040504020204" pitchFamily="49" charset="0"/>
              </a:rPr>
              <a:t>timeampm</a:t>
            </a:r>
            <a:r>
              <a:rPr lang="en-US" sz="2800" dirty="0">
                <a:solidFill>
                  <a:srgbClr val="000000"/>
                </a:solidFill>
                <a:latin typeface="Lucida Console" panose="020B0609040504020204" pitchFamily="49" charset="0"/>
              </a:rPr>
              <a:t>.).;</a:t>
            </a:r>
          </a:p>
          <a:p>
            <a:r>
              <a:rPr lang="en-US" sz="2800" b="1" dirty="0">
                <a:solidFill>
                  <a:srgbClr val="000080"/>
                </a:solidFill>
                <a:latin typeface="Lucida Console" panose="020B0609040504020204" pitchFamily="49" charset="0"/>
              </a:rPr>
              <a:t>%mend</a:t>
            </a:r>
            <a:r>
              <a:rPr lang="en-US" sz="2800" dirty="0">
                <a:solidFill>
                  <a:srgbClr val="000000"/>
                </a:solidFill>
                <a:latin typeface="Lucida Console" panose="020B0609040504020204" pitchFamily="49" charset="0"/>
              </a:rPr>
              <a:t> time;</a:t>
            </a:r>
            <a:endParaRPr lang="en-US" sz="2800" dirty="0"/>
          </a:p>
        </p:txBody>
      </p:sp>
    </p:spTree>
    <p:extLst>
      <p:ext uri="{BB962C8B-B14F-4D97-AF65-F5344CB8AC3E}">
        <p14:creationId xmlns:p14="http://schemas.microsoft.com/office/powerpoint/2010/main" val="368760906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2"/>
          <p:cNvSpPr>
            <a:spLocks noGrp="1" noChangeArrowheads="1"/>
          </p:cNvSpPr>
          <p:nvPr>
            <p:ph type="title"/>
          </p:nvPr>
        </p:nvSpPr>
        <p:spPr/>
        <p:txBody>
          <a:bodyPr/>
          <a:lstStyle/>
          <a:p>
            <a:pPr eaLnBrk="1" hangingPunct="1"/>
            <a:r>
              <a:rPr lang="en-US" altLang="en-US"/>
              <a:t>Macro Compilation</a:t>
            </a:r>
          </a:p>
        </p:txBody>
      </p:sp>
      <p:sp>
        <p:nvSpPr>
          <p:cNvPr id="9"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09220EF4-BF57-4C09-B80F-CA4C6FDAD9D2}" type="slidenum">
              <a:rPr lang="en-US" altLang="en-US" sz="1400"/>
              <a:pPr eaLnBrk="1" hangingPunct="1"/>
              <a:t>6</a:t>
            </a:fld>
            <a:endParaRPr lang="en-US" altLang="en-US" sz="1400">
              <a:latin typeface="Times New Roman" panose="02020603050405020304" pitchFamily="18" charset="0"/>
            </a:endParaRPr>
          </a:p>
        </p:txBody>
      </p:sp>
      <p:sp>
        <p:nvSpPr>
          <p:cNvPr id="19461" name="Text Box 4"/>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SAS Monospace" panose="020B0609020202020204" pitchFamily="49" charset="0"/>
            </a:endParaRPr>
          </a:p>
        </p:txBody>
      </p:sp>
      <p:sp>
        <p:nvSpPr>
          <p:cNvPr id="19462" name="Text Box 6"/>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SAS Monospace" panose="020B0609020202020204" pitchFamily="49" charset="0"/>
            </a:endParaRPr>
          </a:p>
        </p:txBody>
      </p:sp>
      <p:sp>
        <p:nvSpPr>
          <p:cNvPr id="2" name="Rectangle 1"/>
          <p:cNvSpPr/>
          <p:nvPr/>
        </p:nvSpPr>
        <p:spPr>
          <a:xfrm>
            <a:off x="180109" y="2767281"/>
            <a:ext cx="12011891" cy="1815882"/>
          </a:xfrm>
          <a:prstGeom prst="rect">
            <a:avLst/>
          </a:prstGeom>
        </p:spPr>
        <p:txBody>
          <a:bodyPr wrap="square">
            <a:spAutoFit/>
          </a:bodyPr>
          <a:lstStyle/>
          <a:p>
            <a:r>
              <a:rPr lang="en-US" sz="2800" dirty="0">
                <a:solidFill>
                  <a:srgbClr val="0000FF"/>
                </a:solidFill>
                <a:latin typeface="Lucida Console" panose="020B0609040504020204" pitchFamily="49" charset="0"/>
              </a:rPr>
              <a:t>options</a:t>
            </a:r>
            <a:r>
              <a:rPr lang="en-US" sz="2800" dirty="0">
                <a:solidFill>
                  <a:srgbClr val="000000"/>
                </a:solidFill>
                <a:latin typeface="Lucida Console" panose="020B0609040504020204" pitchFamily="49" charset="0"/>
              </a:rPr>
              <a:t> </a:t>
            </a:r>
            <a:r>
              <a:rPr lang="en-US" sz="2800" dirty="0" err="1">
                <a:solidFill>
                  <a:srgbClr val="0000FF"/>
                </a:solidFill>
                <a:latin typeface="Lucida Console" panose="020B0609040504020204" pitchFamily="49" charset="0"/>
              </a:rPr>
              <a:t>mcompilenote</a:t>
            </a:r>
            <a:r>
              <a:rPr lang="en-US" sz="2800" dirty="0">
                <a:solidFill>
                  <a:srgbClr val="000000"/>
                </a:solidFill>
                <a:latin typeface="Lucida Console" panose="020B0609040504020204" pitchFamily="49" charset="0"/>
              </a:rPr>
              <a:t>=all;</a:t>
            </a:r>
          </a:p>
          <a:p>
            <a:r>
              <a:rPr lang="en-US" sz="2800" b="1" dirty="0">
                <a:solidFill>
                  <a:srgbClr val="000080"/>
                </a:solidFill>
                <a:latin typeface="Lucida Console" panose="020B0609040504020204" pitchFamily="49" charset="0"/>
              </a:rPr>
              <a:t>%macro</a:t>
            </a:r>
            <a:r>
              <a:rPr lang="en-US" sz="2800" dirty="0">
                <a:solidFill>
                  <a:srgbClr val="000000"/>
                </a:solidFill>
                <a:latin typeface="Lucida Console" panose="020B0609040504020204" pitchFamily="49" charset="0"/>
              </a:rPr>
              <a:t> </a:t>
            </a:r>
            <a:r>
              <a:rPr lang="en-US" sz="2800" b="1" i="1" dirty="0">
                <a:solidFill>
                  <a:srgbClr val="000000"/>
                </a:solidFill>
                <a:latin typeface="Lucida Console" panose="020B0609040504020204" pitchFamily="49" charset="0"/>
              </a:rPr>
              <a:t>time</a:t>
            </a:r>
            <a:r>
              <a:rPr lang="en-US" sz="2800" dirty="0">
                <a:solidFill>
                  <a:srgbClr val="000000"/>
                </a:solidFill>
                <a:latin typeface="Lucida Console" panose="020B0609040504020204" pitchFamily="49" charset="0"/>
              </a:rPr>
              <a:t>;</a:t>
            </a:r>
          </a:p>
          <a:p>
            <a:r>
              <a:rPr lang="en-US" sz="2800" dirty="0">
                <a:solidFill>
                  <a:srgbClr val="000000"/>
                </a:solidFill>
                <a:latin typeface="Lucida Console" panose="020B0609040504020204" pitchFamily="49" charset="0"/>
              </a:rPr>
              <a:t> </a:t>
            </a:r>
            <a:r>
              <a:rPr lang="en-US" sz="2800" dirty="0">
                <a:solidFill>
                  <a:srgbClr val="0000FF"/>
                </a:solidFill>
                <a:latin typeface="Lucida Console" panose="020B0609040504020204" pitchFamily="49" charset="0"/>
              </a:rPr>
              <a:t>%put</a:t>
            </a:r>
            <a:r>
              <a:rPr lang="en-US" sz="2800" dirty="0">
                <a:solidFill>
                  <a:srgbClr val="000000"/>
                </a:solidFill>
                <a:latin typeface="Lucida Console" panose="020B0609040504020204" pitchFamily="49" charset="0"/>
              </a:rPr>
              <a:t> The current time is </a:t>
            </a:r>
            <a:r>
              <a:rPr lang="en-US" sz="2800" dirty="0">
                <a:solidFill>
                  <a:srgbClr val="0000FF"/>
                </a:solidFill>
                <a:latin typeface="Lucida Console" panose="020B0609040504020204" pitchFamily="49" charset="0"/>
              </a:rPr>
              <a:t>%</a:t>
            </a:r>
            <a:r>
              <a:rPr lang="en-US" sz="2800" dirty="0" err="1">
                <a:solidFill>
                  <a:srgbClr val="0000FF"/>
                </a:solidFill>
                <a:latin typeface="Lucida Console" panose="020B0609040504020204" pitchFamily="49" charset="0"/>
              </a:rPr>
              <a:t>sysfunc</a:t>
            </a:r>
            <a:r>
              <a:rPr lang="en-US" sz="2800" dirty="0">
                <a:solidFill>
                  <a:srgbClr val="000000"/>
                </a:solidFill>
                <a:latin typeface="Lucida Console" panose="020B0609040504020204" pitchFamily="49" charset="0"/>
              </a:rPr>
              <a:t>(time(),</a:t>
            </a:r>
            <a:r>
              <a:rPr lang="en-US" sz="2800" dirty="0" err="1">
                <a:solidFill>
                  <a:srgbClr val="000000"/>
                </a:solidFill>
                <a:latin typeface="Lucida Console" panose="020B0609040504020204" pitchFamily="49" charset="0"/>
              </a:rPr>
              <a:t>timeampm</a:t>
            </a:r>
            <a:r>
              <a:rPr lang="en-US" sz="2800" dirty="0">
                <a:solidFill>
                  <a:srgbClr val="000000"/>
                </a:solidFill>
                <a:latin typeface="Lucida Console" panose="020B0609040504020204" pitchFamily="49" charset="0"/>
              </a:rPr>
              <a:t>.).;</a:t>
            </a:r>
          </a:p>
          <a:p>
            <a:r>
              <a:rPr lang="en-US" sz="2800" b="1" dirty="0">
                <a:solidFill>
                  <a:srgbClr val="000080"/>
                </a:solidFill>
                <a:latin typeface="Lucida Console" panose="020B0609040504020204" pitchFamily="49" charset="0"/>
              </a:rPr>
              <a:t>%mend</a:t>
            </a:r>
            <a:r>
              <a:rPr lang="en-US" sz="2800" dirty="0">
                <a:solidFill>
                  <a:srgbClr val="000000"/>
                </a:solidFill>
                <a:latin typeface="Lucida Console" panose="020B0609040504020204" pitchFamily="49" charset="0"/>
              </a:rPr>
              <a:t> time;</a:t>
            </a:r>
            <a:endParaRPr lang="en-US" sz="2800" dirty="0"/>
          </a:p>
        </p:txBody>
      </p:sp>
    </p:spTree>
    <p:extLst>
      <p:ext uri="{BB962C8B-B14F-4D97-AF65-F5344CB8AC3E}">
        <p14:creationId xmlns:p14="http://schemas.microsoft.com/office/powerpoint/2010/main" val="39758681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923925" y="0"/>
            <a:ext cx="10515600" cy="692727"/>
          </a:xfrm>
        </p:spPr>
        <p:txBody>
          <a:bodyPr>
            <a:normAutofit fontScale="90000"/>
          </a:bodyPr>
          <a:lstStyle/>
          <a:p>
            <a:pPr eaLnBrk="1" hangingPunct="1"/>
            <a:r>
              <a:rPr lang="en-US" altLang="en-US" dirty="0"/>
              <a:t>Macro Storage </a:t>
            </a:r>
          </a:p>
        </p:txBody>
      </p:sp>
      <p:sp>
        <p:nvSpPr>
          <p:cNvPr id="20483" name="Rectangle 3"/>
          <p:cNvSpPr>
            <a:spLocks noGrp="1" noChangeArrowheads="1"/>
          </p:cNvSpPr>
          <p:nvPr>
            <p:ph idx="1"/>
          </p:nvPr>
        </p:nvSpPr>
        <p:spPr>
          <a:xfrm>
            <a:off x="353796" y="778451"/>
            <a:ext cx="11568546" cy="878702"/>
          </a:xfrm>
        </p:spPr>
        <p:txBody>
          <a:bodyPr wrap="square">
            <a:spAutoFit/>
          </a:bodyPr>
          <a:lstStyle/>
          <a:p>
            <a:pPr marL="0" indent="0">
              <a:buNone/>
              <a:tabLst>
                <a:tab pos="1431925" algn="l"/>
              </a:tabLst>
            </a:pPr>
            <a:r>
              <a:rPr lang="en-US" altLang="en-US" dirty="0"/>
              <a:t>Example:  Produce a list of compiled macros stored in the default temporary catalog </a:t>
            </a:r>
            <a:r>
              <a:rPr lang="en-US" altLang="en-US" b="1" dirty="0" err="1">
                <a:latin typeface="Courier New" panose="02070309020205020404" pitchFamily="49" charset="0"/>
              </a:rPr>
              <a:t>work.sasmacr</a:t>
            </a:r>
            <a:r>
              <a:rPr lang="en-US" altLang="en-US" dirty="0"/>
              <a:t>.</a:t>
            </a:r>
          </a:p>
        </p:txBody>
      </p:sp>
      <p:sp>
        <p:nvSpPr>
          <p:cNvPr id="8"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A9E399AA-77AD-4970-8054-E1AA04442A98}" type="slidenum">
              <a:rPr lang="en-US" altLang="en-US" sz="1400"/>
              <a:pPr eaLnBrk="1" hangingPunct="1"/>
              <a:t>7</a:t>
            </a:fld>
            <a:endParaRPr lang="en-US" altLang="en-US" sz="1400">
              <a:latin typeface="Times New Roman" panose="02020603050405020304" pitchFamily="18" charset="0"/>
            </a:endParaRPr>
          </a:p>
        </p:txBody>
      </p:sp>
      <p:sp>
        <p:nvSpPr>
          <p:cNvPr id="3" name="Rectangle 2"/>
          <p:cNvSpPr/>
          <p:nvPr/>
        </p:nvSpPr>
        <p:spPr>
          <a:xfrm>
            <a:off x="581891" y="2767281"/>
            <a:ext cx="11208327" cy="2246769"/>
          </a:xfrm>
          <a:prstGeom prst="rect">
            <a:avLst/>
          </a:prstGeom>
        </p:spPr>
        <p:txBody>
          <a:bodyPr wrap="square">
            <a:spAutoFit/>
          </a:bodyPr>
          <a:lstStyle/>
          <a:p>
            <a:r>
              <a:rPr lang="en-US" sz="2800" b="1" dirty="0" err="1">
                <a:solidFill>
                  <a:srgbClr val="000080"/>
                </a:solidFill>
                <a:latin typeface="Lucida Console" panose="020B0609040504020204" pitchFamily="49" charset="0"/>
              </a:rPr>
              <a:t>proc</a:t>
            </a:r>
            <a:r>
              <a:rPr lang="en-US" sz="2800" dirty="0">
                <a:solidFill>
                  <a:srgbClr val="000000"/>
                </a:solidFill>
                <a:latin typeface="Lucida Console" panose="020B0609040504020204" pitchFamily="49" charset="0"/>
              </a:rPr>
              <a:t> </a:t>
            </a:r>
            <a:r>
              <a:rPr lang="en-US" sz="2800" b="1" dirty="0">
                <a:solidFill>
                  <a:srgbClr val="000080"/>
                </a:solidFill>
                <a:latin typeface="Lucida Console" panose="020B0609040504020204" pitchFamily="49" charset="0"/>
              </a:rPr>
              <a:t>catalog</a:t>
            </a:r>
            <a:r>
              <a:rPr lang="en-US" sz="2800" dirty="0">
                <a:solidFill>
                  <a:srgbClr val="000000"/>
                </a:solidFill>
                <a:latin typeface="Lucida Console" panose="020B0609040504020204" pitchFamily="49" charset="0"/>
              </a:rPr>
              <a:t> </a:t>
            </a:r>
            <a:r>
              <a:rPr lang="en-US" sz="2800" dirty="0">
                <a:solidFill>
                  <a:srgbClr val="0000FF"/>
                </a:solidFill>
                <a:latin typeface="Lucida Console" panose="020B0609040504020204" pitchFamily="49" charset="0"/>
              </a:rPr>
              <a:t>cat</a:t>
            </a:r>
            <a:r>
              <a:rPr lang="en-US" sz="2800" dirty="0">
                <a:solidFill>
                  <a:srgbClr val="000000"/>
                </a:solidFill>
                <a:latin typeface="Lucida Console" panose="020B0609040504020204" pitchFamily="49" charset="0"/>
              </a:rPr>
              <a:t>=</a:t>
            </a:r>
            <a:r>
              <a:rPr lang="en-US" sz="2800" dirty="0" err="1">
                <a:solidFill>
                  <a:srgbClr val="000000"/>
                </a:solidFill>
                <a:latin typeface="Lucida Console" panose="020B0609040504020204" pitchFamily="49" charset="0"/>
              </a:rPr>
              <a:t>work.sasmacr</a:t>
            </a:r>
            <a:r>
              <a:rPr lang="en-US" sz="2800" dirty="0">
                <a:solidFill>
                  <a:srgbClr val="000000"/>
                </a:solidFill>
                <a:latin typeface="Lucida Console" panose="020B0609040504020204" pitchFamily="49" charset="0"/>
              </a:rPr>
              <a:t>;</a:t>
            </a:r>
          </a:p>
          <a:p>
            <a:r>
              <a:rPr lang="en-US" sz="2800" dirty="0">
                <a:solidFill>
                  <a:srgbClr val="000000"/>
                </a:solidFill>
                <a:latin typeface="Lucida Console" panose="020B0609040504020204" pitchFamily="49" charset="0"/>
              </a:rPr>
              <a:t>   </a:t>
            </a:r>
            <a:r>
              <a:rPr lang="en-US" sz="2800" dirty="0">
                <a:solidFill>
                  <a:srgbClr val="0000FF"/>
                </a:solidFill>
                <a:latin typeface="Lucida Console" panose="020B0609040504020204" pitchFamily="49" charset="0"/>
              </a:rPr>
              <a:t>contents</a:t>
            </a:r>
            <a:r>
              <a:rPr lang="en-US" sz="2800" dirty="0">
                <a:solidFill>
                  <a:srgbClr val="000000"/>
                </a:solidFill>
                <a:latin typeface="Lucida Console" panose="020B0609040504020204" pitchFamily="49" charset="0"/>
              </a:rPr>
              <a:t>;</a:t>
            </a:r>
          </a:p>
          <a:p>
            <a:r>
              <a:rPr lang="en-US" sz="2800" dirty="0">
                <a:solidFill>
                  <a:srgbClr val="000000"/>
                </a:solidFill>
                <a:latin typeface="Lucida Console" panose="020B0609040504020204" pitchFamily="49" charset="0"/>
              </a:rPr>
              <a:t>   </a:t>
            </a:r>
            <a:r>
              <a:rPr lang="en-US" sz="2800" dirty="0">
                <a:solidFill>
                  <a:srgbClr val="0000FF"/>
                </a:solidFill>
                <a:latin typeface="Lucida Console" panose="020B0609040504020204" pitchFamily="49" charset="0"/>
              </a:rPr>
              <a:t>title</a:t>
            </a:r>
            <a:r>
              <a:rPr lang="en-US" sz="2800" dirty="0">
                <a:solidFill>
                  <a:srgbClr val="000000"/>
                </a:solidFill>
                <a:latin typeface="Lucida Console" panose="020B0609040504020204" pitchFamily="49" charset="0"/>
              </a:rPr>
              <a:t> </a:t>
            </a:r>
            <a:r>
              <a:rPr lang="en-US" sz="2800" dirty="0">
                <a:solidFill>
                  <a:srgbClr val="800080"/>
                </a:solidFill>
                <a:latin typeface="Lucida Console" panose="020B0609040504020204" pitchFamily="49" charset="0"/>
              </a:rPr>
              <a:t>"My Temporary Macros"</a:t>
            </a:r>
            <a:r>
              <a:rPr lang="en-US" sz="2800" dirty="0">
                <a:solidFill>
                  <a:srgbClr val="000000"/>
                </a:solidFill>
                <a:latin typeface="Lucida Console" panose="020B0609040504020204" pitchFamily="49" charset="0"/>
              </a:rPr>
              <a:t>;</a:t>
            </a:r>
          </a:p>
          <a:p>
            <a:r>
              <a:rPr lang="en-US" sz="2800" b="1" dirty="0">
                <a:solidFill>
                  <a:srgbClr val="000080"/>
                </a:solidFill>
                <a:latin typeface="Lucida Console" panose="020B0609040504020204" pitchFamily="49" charset="0"/>
              </a:rPr>
              <a:t>quit</a:t>
            </a:r>
            <a:r>
              <a:rPr lang="en-US" sz="2800" dirty="0">
                <a:solidFill>
                  <a:srgbClr val="000000"/>
                </a:solidFill>
                <a:latin typeface="Lucida Console" panose="020B0609040504020204" pitchFamily="49" charset="0"/>
              </a:rPr>
              <a:t>;</a:t>
            </a:r>
          </a:p>
          <a:p>
            <a:r>
              <a:rPr lang="en-US" sz="2800" dirty="0">
                <a:solidFill>
                  <a:srgbClr val="0000FF"/>
                </a:solidFill>
                <a:latin typeface="Lucida Console" panose="020B0609040504020204" pitchFamily="49" charset="0"/>
              </a:rPr>
              <a:t>title</a:t>
            </a:r>
            <a:r>
              <a:rPr lang="en-US" sz="2800" dirty="0">
                <a:solidFill>
                  <a:srgbClr val="000000"/>
                </a:solidFill>
                <a:latin typeface="Lucida Console" panose="020B0609040504020204" pitchFamily="49" charset="0"/>
              </a:rPr>
              <a:t>;</a:t>
            </a:r>
            <a:endParaRPr lang="en-US" sz="2800" dirty="0"/>
          </a:p>
        </p:txBody>
      </p:sp>
    </p:spTree>
    <p:extLst>
      <p:ext uri="{BB962C8B-B14F-4D97-AF65-F5344CB8AC3E}">
        <p14:creationId xmlns:p14="http://schemas.microsoft.com/office/powerpoint/2010/main" val="232644556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209800" y="457200"/>
            <a:ext cx="8458200" cy="533400"/>
          </a:xfrm>
        </p:spPr>
        <p:txBody>
          <a:bodyPr>
            <a:normAutofit fontScale="90000"/>
          </a:bodyPr>
          <a:lstStyle/>
          <a:p>
            <a:pPr eaLnBrk="1" hangingPunct="1"/>
            <a:r>
              <a:rPr lang="en-US" altLang="en-US"/>
              <a:t>Calling a Macro</a:t>
            </a:r>
          </a:p>
        </p:txBody>
      </p:sp>
      <p:sp>
        <p:nvSpPr>
          <p:cNvPr id="21507" name="Rectangle 3"/>
          <p:cNvSpPr>
            <a:spLocks noGrp="1" noChangeArrowheads="1"/>
          </p:cNvSpPr>
          <p:nvPr>
            <p:ph idx="1"/>
          </p:nvPr>
        </p:nvSpPr>
        <p:spPr>
          <a:xfrm>
            <a:off x="512617" y="1071564"/>
            <a:ext cx="11388437" cy="3127523"/>
          </a:xfrm>
        </p:spPr>
        <p:txBody>
          <a:bodyPr wrap="square">
            <a:spAutoFit/>
          </a:bodyPr>
          <a:lstStyle/>
          <a:p>
            <a:pPr marL="0" indent="0">
              <a:buNone/>
            </a:pPr>
            <a:r>
              <a:rPr lang="en-US" altLang="en-US" dirty="0"/>
              <a:t>A </a:t>
            </a:r>
            <a:r>
              <a:rPr lang="en-US" altLang="en-US" i="1" dirty="0"/>
              <a:t>macro call</a:t>
            </a:r>
            <a:r>
              <a:rPr lang="en-US" altLang="en-US" dirty="0"/>
              <a:t> </a:t>
            </a:r>
          </a:p>
          <a:p>
            <a:pPr marL="457200" lvl="1" indent="0" eaLnBrk="1" hangingPunct="1">
              <a:buNone/>
            </a:pPr>
            <a:r>
              <a:rPr lang="en-US" altLang="en-US" sz="2800" dirty="0"/>
              <a:t>Causes the macro to execute</a:t>
            </a:r>
          </a:p>
          <a:p>
            <a:pPr marL="457200" lvl="1" indent="0" eaLnBrk="1" hangingPunct="1">
              <a:buNone/>
            </a:pPr>
            <a:r>
              <a:rPr lang="en-US" altLang="en-US" sz="2800" dirty="0"/>
              <a:t>Is specified by placing a percent sign before the name of the macro</a:t>
            </a:r>
          </a:p>
          <a:p>
            <a:pPr marL="457200" lvl="1" indent="0" eaLnBrk="1" hangingPunct="1">
              <a:buNone/>
            </a:pPr>
            <a:r>
              <a:rPr lang="en-US" altLang="en-US" sz="2800" dirty="0"/>
              <a:t>Can be made anywhere in a program (similar to a macro variable reference)</a:t>
            </a:r>
          </a:p>
          <a:p>
            <a:pPr marL="457200" lvl="1" indent="0" eaLnBrk="1" hangingPunct="1">
              <a:buNone/>
            </a:pPr>
            <a:r>
              <a:rPr lang="en-US" altLang="en-US" sz="2800" dirty="0"/>
              <a:t>Represents a macro trigger</a:t>
            </a:r>
          </a:p>
          <a:p>
            <a:pPr marL="457200" lvl="1" indent="0" eaLnBrk="1" hangingPunct="1">
              <a:buNone/>
            </a:pPr>
            <a:r>
              <a:rPr lang="en-US" altLang="en-US" sz="2800" dirty="0"/>
              <a:t>Is </a:t>
            </a:r>
            <a:r>
              <a:rPr lang="en-US" altLang="en-US" sz="2800" b="1" dirty="0"/>
              <a:t>not</a:t>
            </a:r>
            <a:r>
              <a:rPr lang="en-US" altLang="en-US" sz="2800" dirty="0"/>
              <a:t> a statement (no semicolon required). </a:t>
            </a:r>
          </a:p>
        </p:txBody>
      </p:sp>
      <p:sp>
        <p:nvSpPr>
          <p:cNvPr id="6"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C987C5DB-F8D3-44A9-B4E5-92B04E633594}" type="slidenum">
              <a:rPr lang="en-US" altLang="en-US" sz="1400"/>
              <a:pPr eaLnBrk="1" hangingPunct="1"/>
              <a:t>8</a:t>
            </a:fld>
            <a:endParaRPr lang="en-US" altLang="en-US" sz="1400">
              <a:latin typeface="Times New Roman" panose="02020603050405020304" pitchFamily="18" charset="0"/>
            </a:endParaRPr>
          </a:p>
        </p:txBody>
      </p:sp>
      <p:sp>
        <p:nvSpPr>
          <p:cNvPr id="21509" name="Text Box 4"/>
          <p:cNvSpPr txBox="1">
            <a:spLocks noChangeArrowheads="1"/>
          </p:cNvSpPr>
          <p:nvPr/>
        </p:nvSpPr>
        <p:spPr bwMode="auto">
          <a:xfrm>
            <a:off x="3124201" y="3581401"/>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12293" name="Text Box 5"/>
          <p:cNvSpPr txBox="1">
            <a:spLocks noChangeArrowheads="1"/>
          </p:cNvSpPr>
          <p:nvPr/>
        </p:nvSpPr>
        <p:spPr bwMode="auto">
          <a:xfrm>
            <a:off x="3905828" y="4957623"/>
            <a:ext cx="2848857" cy="800219"/>
          </a:xfrm>
          <a:prstGeom prst="rect">
            <a:avLst/>
          </a:prstGeom>
          <a:solidFill>
            <a:srgbClr val="FFFFFF"/>
          </a:solidFill>
          <a:ln w="28575">
            <a:solidFill>
              <a:schemeClr val="tx1"/>
            </a:solidFill>
            <a:miter lim="800000"/>
            <a:headEnd/>
            <a:tailEnd/>
          </a:ln>
          <a:effectLst>
            <a:outerShdw dist="107763" dir="2700000" algn="ctr" rotWithShape="0">
              <a:schemeClr val="bg2"/>
            </a:outerShdw>
          </a:effectLst>
        </p:spPr>
        <p:txBody>
          <a:bodyPr wrap="none" tIns="152400" bIns="152400">
            <a:spAutoFit/>
          </a:bodyPr>
          <a:lstStyle/>
          <a:p>
            <a:pPr eaLnBrk="0" hangingPunct="0">
              <a:defRPr/>
            </a:pPr>
            <a:r>
              <a:rPr lang="en-US" sz="3200" i="1" dirty="0">
                <a:latin typeface="Arial"/>
              </a:rPr>
              <a:t>%macro-name</a:t>
            </a:r>
          </a:p>
        </p:txBody>
      </p:sp>
    </p:spTree>
    <p:extLst>
      <p:ext uri="{BB962C8B-B14F-4D97-AF65-F5344CB8AC3E}">
        <p14:creationId xmlns:p14="http://schemas.microsoft.com/office/powerpoint/2010/main" val="72760717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08518D87-25C9-4212-956A-77ADDEFA4C83}" type="slidenum">
              <a:rPr lang="en-US" altLang="en-US" sz="1400"/>
              <a:pPr eaLnBrk="1" hangingPunct="1"/>
              <a:t>9</a:t>
            </a:fld>
            <a:endParaRPr lang="en-US" altLang="en-US" sz="1400">
              <a:latin typeface="Times New Roman" panose="02020603050405020304" pitchFamily="18" charset="0"/>
            </a:endParaRPr>
          </a:p>
        </p:txBody>
      </p:sp>
      <p:sp>
        <p:nvSpPr>
          <p:cNvPr id="5" name="Rectangle 4"/>
          <p:cNvSpPr/>
          <p:nvPr/>
        </p:nvSpPr>
        <p:spPr>
          <a:xfrm>
            <a:off x="4669851" y="1832705"/>
            <a:ext cx="1579278" cy="646331"/>
          </a:xfrm>
          <a:prstGeom prst="rect">
            <a:avLst/>
          </a:prstGeom>
        </p:spPr>
        <p:txBody>
          <a:bodyPr wrap="none">
            <a:spAutoFit/>
          </a:bodyPr>
          <a:lstStyle/>
          <a:p>
            <a:r>
              <a:rPr lang="en-US" sz="3600" dirty="0">
                <a:solidFill>
                  <a:srgbClr val="000000"/>
                </a:solidFill>
                <a:latin typeface="Lucida Console" panose="020B0609040504020204" pitchFamily="49" charset="0"/>
              </a:rPr>
              <a:t>%</a:t>
            </a:r>
            <a:r>
              <a:rPr lang="en-US" sz="3600" b="1" i="1" dirty="0">
                <a:solidFill>
                  <a:srgbClr val="000000"/>
                </a:solidFill>
                <a:latin typeface="Lucida Console" panose="020B0609040504020204" pitchFamily="49" charset="0"/>
              </a:rPr>
              <a:t>time</a:t>
            </a:r>
            <a:endParaRPr lang="en-US" sz="3600" dirty="0"/>
          </a:p>
        </p:txBody>
      </p:sp>
    </p:spTree>
    <p:extLst>
      <p:ext uri="{BB962C8B-B14F-4D97-AF65-F5344CB8AC3E}">
        <p14:creationId xmlns:p14="http://schemas.microsoft.com/office/powerpoint/2010/main" val="7216545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ECTIONNUMBER" val="0"/>
  <p:tag name="SHAPETITLE" val="Module Title"/>
  <p:tag name="SLIDETYPE" val="Organizer"/>
  <p:tag name="SECTIONCOUNT" val="3"/>
  <p:tag name="SHAPETABLE" val="Group 3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TotalTime>
  <Words>1911</Words>
  <Application>Microsoft Office PowerPoint</Application>
  <PresentationFormat>Widescreen</PresentationFormat>
  <Paragraphs>451</Paragraphs>
  <Slides>30</Slides>
  <Notes>8</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30</vt:i4>
      </vt:variant>
    </vt:vector>
  </HeadingPairs>
  <TitlesOfParts>
    <vt:vector size="41" baseType="lpstr">
      <vt:lpstr>Arial</vt:lpstr>
      <vt:lpstr>Calibri</vt:lpstr>
      <vt:lpstr>Calibri Light</vt:lpstr>
      <vt:lpstr>Courier New</vt:lpstr>
      <vt:lpstr>Lucida Console</vt:lpstr>
      <vt:lpstr>Monotype Sorts</vt:lpstr>
      <vt:lpstr>SAS Monospace</vt:lpstr>
      <vt:lpstr>Times New Roman</vt:lpstr>
      <vt:lpstr>Verdana</vt:lpstr>
      <vt:lpstr>Wingdings</vt:lpstr>
      <vt:lpstr>Office Theme</vt:lpstr>
      <vt:lpstr>PowerPoint Presentation</vt:lpstr>
      <vt:lpstr>Defining a Macro</vt:lpstr>
      <vt:lpstr>Macro Compilation</vt:lpstr>
      <vt:lpstr>Macro Compilation</vt:lpstr>
      <vt:lpstr>Macro Compilation</vt:lpstr>
      <vt:lpstr>Macro Compilation</vt:lpstr>
      <vt:lpstr>Macro Storage </vt:lpstr>
      <vt:lpstr>Calling a Macro</vt:lpstr>
      <vt:lpstr>PowerPoint Presentation</vt:lpstr>
      <vt:lpstr>Simple Macro</vt:lpstr>
      <vt:lpstr>Simple Macro</vt:lpstr>
      <vt:lpstr>Macro Execution</vt:lpstr>
      <vt:lpstr>Program Flow, When the macro processor receives %macro-name</vt:lpstr>
      <vt:lpstr>Program Flow</vt:lpstr>
      <vt:lpstr>PowerPoint Presentation</vt:lpstr>
      <vt:lpstr>Program Flow</vt:lpstr>
      <vt:lpstr>Program Flow</vt:lpstr>
      <vt:lpstr>Program Flow</vt:lpstr>
      <vt:lpstr>Program Flow</vt:lpstr>
      <vt:lpstr>Program Flow</vt:lpstr>
      <vt:lpstr>Program Flow</vt:lpstr>
      <vt:lpstr>Program Flow</vt:lpstr>
      <vt:lpstr>Program Flow</vt:lpstr>
      <vt:lpstr>Program Flow</vt:lpstr>
      <vt:lpstr>Program Flow</vt:lpstr>
      <vt:lpstr>Program Flow</vt:lpstr>
      <vt:lpstr>Program Flow</vt:lpstr>
      <vt:lpstr>Macro Execution</vt:lpstr>
      <vt:lpstr>Macro Execution</vt:lpstr>
      <vt:lpstr>Macro Execution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McGee</dc:creator>
  <cp:lastModifiedBy>Dan McGee</cp:lastModifiedBy>
  <cp:revision>16</cp:revision>
  <dcterms:created xsi:type="dcterms:W3CDTF">2015-02-18T18:42:20Z</dcterms:created>
  <dcterms:modified xsi:type="dcterms:W3CDTF">2017-02-13T17:31:36Z</dcterms:modified>
</cp:coreProperties>
</file>