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9" r:id="rId11"/>
    <p:sldId id="280" r:id="rId12"/>
    <p:sldId id="281" r:id="rId13"/>
    <p:sldId id="271" r:id="rId14"/>
    <p:sldId id="272" r:id="rId15"/>
    <p:sldId id="273" r:id="rId16"/>
    <p:sldId id="27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49EEE-7803-4BAA-BCF3-4F572BD39A0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DD040-4F51-48AE-B2A6-74E89A88E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40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Example:  Note macro variable references within the CALC macro.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DD040-4F51-48AE-B2A6-74E89A88E1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69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Example:  Call the macro twice, each time with different values of the macro variables STATS and VARS.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The user must submit three lines each time. How can this be simplified?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DD040-4F51-48AE-B2A6-74E89A88E1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12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Example:  Define a macro with a </a:t>
            </a:r>
            <a:r>
              <a:rPr lang="en-US" altLang="en-US" i="1" dirty="0"/>
              <a:t>parameter list </a:t>
            </a:r>
            <a:r>
              <a:rPr lang="en-US" altLang="en-US" dirty="0"/>
              <a:t>of macro  variables referenced within the macro.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DD040-4F51-48AE-B2A6-74E89A88E1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82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i="1" dirty="0"/>
              <a:t>Positional parameters</a:t>
            </a:r>
            <a:r>
              <a:rPr lang="en-US" altLang="en-US" dirty="0"/>
              <a:t> use a one-to-one correspondence between: </a:t>
            </a:r>
          </a:p>
          <a:p>
            <a:pPr marL="114300" lvl="1" indent="0">
              <a:buNone/>
            </a:pPr>
            <a:r>
              <a:rPr lang="en-US" altLang="en-US" sz="2800" dirty="0"/>
              <a:t>  parameter </a:t>
            </a:r>
            <a:r>
              <a:rPr lang="en-US" altLang="en-US" sz="2800" b="1" dirty="0"/>
              <a:t>names</a:t>
            </a:r>
            <a:r>
              <a:rPr lang="en-US" altLang="en-US" sz="2800" dirty="0"/>
              <a:t> supplied on the macro definition </a:t>
            </a:r>
          </a:p>
          <a:p>
            <a:pPr marL="114300" lvl="1" indent="0">
              <a:buNone/>
            </a:pPr>
            <a:r>
              <a:rPr lang="en-US" altLang="en-US" sz="2800" dirty="0"/>
              <a:t>  parameter </a:t>
            </a:r>
            <a:r>
              <a:rPr lang="en-US" altLang="en-US" sz="2800" b="1" dirty="0"/>
              <a:t>values</a:t>
            </a:r>
            <a:r>
              <a:rPr lang="en-US" altLang="en-US" sz="2800" dirty="0"/>
              <a:t> supplied on the macro call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DD040-4F51-48AE-B2A6-74E89A88E1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4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493AE7-6EEF-4C23-BF10-BEFA5B629052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Local symbol tables are covered more thoroughly in chapter 5.</a:t>
            </a:r>
          </a:p>
        </p:txBody>
      </p:sp>
    </p:spTree>
    <p:extLst>
      <p:ext uri="{BB962C8B-B14F-4D97-AF65-F5344CB8AC3E}">
        <p14:creationId xmlns:p14="http://schemas.microsoft.com/office/powerpoint/2010/main" val="98823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42897F-88C5-4FD4-AB73-6F62165F007B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Local symbol tables are short-lived.</a:t>
            </a:r>
          </a:p>
        </p:txBody>
      </p:sp>
    </p:spTree>
    <p:extLst>
      <p:ext uri="{BB962C8B-B14F-4D97-AF65-F5344CB8AC3E}">
        <p14:creationId xmlns:p14="http://schemas.microsoft.com/office/powerpoint/2010/main" val="900553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7456ED-DBEA-45B4-BCDA-C93EBB44871F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In the second call, a comma is used as a placeholder for the OPTS parameter, which receives a null value.  A null value after a slash is not a problem for the PROC FREQ TABLE statement.</a:t>
            </a:r>
          </a:p>
        </p:txBody>
      </p:sp>
    </p:spTree>
    <p:extLst>
      <p:ext uri="{BB962C8B-B14F-4D97-AF65-F5344CB8AC3E}">
        <p14:creationId xmlns:p14="http://schemas.microsoft.com/office/powerpoint/2010/main" val="3266677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8C3ABD9-F434-46EE-A0F0-65881DE9A5AC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Times New Roman" panose="02020603050405020304" pitchFamily="18" charset="0"/>
              </a:rPr>
              <a:t>The main advantage of keyword parameters is that default values can be assigned.  If you omit a keyword parameter from a macro call, that parameter will receive whatever default value was specified on the macro definition.  </a:t>
            </a:r>
          </a:p>
        </p:txBody>
      </p:sp>
    </p:spTree>
    <p:extLst>
      <p:ext uri="{BB962C8B-B14F-4D97-AF65-F5344CB8AC3E}">
        <p14:creationId xmlns:p14="http://schemas.microsoft.com/office/powerpoint/2010/main" val="89719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98FBD43-8F19-458B-8181-8026E1C50691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The first parameter has a null value by default.  On the final call, all parameters receive their default value.  The empty parens are important because this macro "knows" it has a parameter list.  If you omit the parens, the macro will not execute but patiently await its expected parameter list.  If the next token submitted does not begin a parameter list, the macro will "know" that a parameter list is not forthcoming and will execute using default parameter values.  Parens, even if empty, are recommended as explicit, unambiguous, and guarantee immediate execution of the macro.</a:t>
            </a:r>
          </a:p>
        </p:txBody>
      </p:sp>
    </p:spTree>
    <p:extLst>
      <p:ext uri="{BB962C8B-B14F-4D97-AF65-F5344CB8AC3E}">
        <p14:creationId xmlns:p14="http://schemas.microsoft.com/office/powerpoint/2010/main" val="4041426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8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7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7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2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6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9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6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4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3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7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5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EB245-EAC5-4F83-8AC7-0CDCE29D5595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EF202-4CC5-4D1A-8852-1C6F623E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1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EC5ED7-A55D-483D-9BC5-2880FE58240E}" type="slidenum">
              <a:rPr lang="en-US" altLang="en-US" sz="1400"/>
              <a:pPr eaLnBrk="1" hangingPunct="1"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9155" name="Module Title"/>
          <p:cNvSpPr>
            <a:spLocks noChangeArrowheads="1"/>
          </p:cNvSpPr>
          <p:nvPr/>
        </p:nvSpPr>
        <p:spPr bwMode="auto">
          <a:xfrm>
            <a:off x="2596552" y="2823277"/>
            <a:ext cx="714267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5425" lv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sz="6000" b="1" dirty="0">
                <a:latin typeface="+mn-lt"/>
              </a:rPr>
              <a:t>Macro Parameters</a:t>
            </a:r>
          </a:p>
        </p:txBody>
      </p:sp>
      <p:sp>
        <p:nvSpPr>
          <p:cNvPr id="49163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88900" bIns="8890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635092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4582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Positional Parameters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262D0A-E9D6-453D-827C-7B4366A2CA0C}" type="slidenum">
              <a:rPr lang="en-US" altLang="en-US" sz="1400"/>
              <a:pPr eaLnBrk="1" hangingPunct="1"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2469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2509" y="1595021"/>
            <a:ext cx="105710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count(opts, start, stop);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freq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where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between 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8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start"d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and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8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stop"d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table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order_type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/ &amp;opts;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title1 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"Orders from &amp;start to &amp;stop"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run;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mprint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(nocum,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01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jan2004,31dec2004)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(,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01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jul2004,31dec2004)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315835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7207" y="2165513"/>
            <a:ext cx="85315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catalog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cat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work.sasmacr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"My Temporary Macros"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2218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5288" y="2001901"/>
            <a:ext cx="62484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Keyword Parameters</a:t>
            </a:r>
          </a:p>
        </p:txBody>
      </p:sp>
    </p:spTree>
    <p:extLst>
      <p:ext uri="{BB962C8B-B14F-4D97-AF65-F5344CB8AC3E}">
        <p14:creationId xmlns:p14="http://schemas.microsoft.com/office/powerpoint/2010/main" val="3345425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16680" y="27432"/>
            <a:ext cx="469392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Keyword Parameters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3881DC1-8EC2-47EC-BB48-52F6DA06BEE4}" type="slidenum">
              <a:rPr lang="en-US" altLang="en-US" sz="1400"/>
              <a:pPr eaLnBrk="1" hangingPunct="1"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2043113" y="4383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743744" y="2008615"/>
            <a:ext cx="9921306" cy="1600438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/>
            <a:tailEnd/>
          </a:ln>
          <a:effectLst/>
        </p:spPr>
        <p:txBody>
          <a:bodyPr wrap="none" tIns="152400" bIns="152400"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latin typeface="Arial"/>
              </a:rPr>
              <a:t>%MACRO</a:t>
            </a:r>
            <a:r>
              <a:rPr lang="en-US" sz="2800" dirty="0"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macro-name</a:t>
            </a:r>
            <a:r>
              <a:rPr lang="en-US" sz="2800" b="1" dirty="0">
                <a:latin typeface="Arial"/>
              </a:rPr>
              <a:t>(</a:t>
            </a:r>
            <a:r>
              <a:rPr lang="en-US" sz="2800" i="1" dirty="0">
                <a:latin typeface="Arial"/>
              </a:rPr>
              <a:t>keyword</a:t>
            </a:r>
            <a:r>
              <a:rPr lang="en-US" sz="2800" dirty="0">
                <a:latin typeface="Arial"/>
              </a:rPr>
              <a:t>=</a:t>
            </a:r>
            <a:r>
              <a:rPr lang="en-US" sz="2800" i="1" dirty="0">
                <a:latin typeface="Arial"/>
              </a:rPr>
              <a:t>value</a:t>
            </a:r>
            <a:r>
              <a:rPr lang="en-US" sz="2800" dirty="0">
                <a:latin typeface="Arial"/>
              </a:rPr>
              <a:t>, …, </a:t>
            </a:r>
            <a:r>
              <a:rPr lang="en-US" sz="2800" i="1" dirty="0">
                <a:latin typeface="Arial"/>
              </a:rPr>
              <a:t>keyword</a:t>
            </a:r>
            <a:r>
              <a:rPr lang="en-US" sz="2800" dirty="0">
                <a:latin typeface="Arial"/>
              </a:rPr>
              <a:t>=</a:t>
            </a:r>
            <a:r>
              <a:rPr lang="en-US" sz="2800" i="1" dirty="0">
                <a:latin typeface="Arial"/>
              </a:rPr>
              <a:t>value</a:t>
            </a:r>
            <a:r>
              <a:rPr lang="en-US" sz="2800" b="1" dirty="0">
                <a:latin typeface="Arial"/>
              </a:rPr>
              <a:t>);</a:t>
            </a:r>
          </a:p>
          <a:p>
            <a:pPr eaLnBrk="0" hangingPunct="0">
              <a:defRPr/>
            </a:pPr>
            <a:r>
              <a:rPr lang="en-US" sz="2800" dirty="0">
                <a:latin typeface="Arial"/>
              </a:rPr>
              <a:t>      </a:t>
            </a:r>
            <a:r>
              <a:rPr lang="en-US" sz="2800" i="1" dirty="0">
                <a:latin typeface="Arial"/>
              </a:rPr>
              <a:t>macro text</a:t>
            </a:r>
          </a:p>
          <a:p>
            <a:pPr eaLnBrk="0" hangingPunct="0">
              <a:defRPr/>
            </a:pPr>
            <a:r>
              <a:rPr lang="en-US" sz="2800" b="1" dirty="0">
                <a:latin typeface="Arial"/>
              </a:rPr>
              <a:t>%MEND</a:t>
            </a:r>
            <a:r>
              <a:rPr lang="en-US" sz="2800" dirty="0">
                <a:latin typeface="Arial"/>
              </a:rPr>
              <a:t> &lt;</a:t>
            </a:r>
            <a:r>
              <a:rPr lang="en-US" sz="2800" i="1" dirty="0">
                <a:latin typeface="Arial"/>
              </a:rPr>
              <a:t>macro-name&gt;</a:t>
            </a:r>
            <a:r>
              <a:rPr lang="en-US" sz="2800" b="1" dirty="0">
                <a:latin typeface="Arial"/>
              </a:rPr>
              <a:t>;</a:t>
            </a:r>
          </a:p>
        </p:txBody>
      </p:sp>
      <p:sp>
        <p:nvSpPr>
          <p:cNvPr id="2" name="Rectangle 1"/>
          <p:cNvSpPr/>
          <p:nvPr/>
        </p:nvSpPr>
        <p:spPr>
          <a:xfrm>
            <a:off x="414337" y="4419597"/>
            <a:ext cx="11084935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>
              <a:lnSpc>
                <a:spcPct val="90000"/>
              </a:lnSpc>
              <a:spcBef>
                <a:spcPts val="500"/>
              </a:spcBef>
            </a:pPr>
            <a:r>
              <a:rPr lang="en-US" altLang="en-US" sz="2800" dirty="0">
                <a:solidFill>
                  <a:prstClr val="black"/>
                </a:solidFill>
              </a:rPr>
              <a:t>Keyword parameters are assigned a default value after an equal (=) sign.</a:t>
            </a:r>
          </a:p>
        </p:txBody>
      </p:sp>
    </p:spTree>
    <p:extLst>
      <p:ext uri="{BB962C8B-B14F-4D97-AF65-F5344CB8AC3E}">
        <p14:creationId xmlns:p14="http://schemas.microsoft.com/office/powerpoint/2010/main" val="146528494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4582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Keyword Parameters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712399" y="3531304"/>
            <a:ext cx="10952019" cy="2057486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i="1" dirty="0"/>
              <a:t>keyword=value</a:t>
            </a:r>
            <a:r>
              <a:rPr lang="en-US" altLang="en-US" dirty="0"/>
              <a:t> combinations can be</a:t>
            </a:r>
          </a:p>
          <a:p>
            <a:pPr marL="114300" lvl="1" indent="0">
              <a:buNone/>
            </a:pPr>
            <a:r>
              <a:rPr lang="en-US" altLang="en-US" dirty="0"/>
              <a:t>  specified in any order</a:t>
            </a:r>
          </a:p>
          <a:p>
            <a:pPr marL="114300" lvl="1" indent="0">
              <a:buNone/>
            </a:pPr>
            <a:r>
              <a:rPr lang="en-US" altLang="en-US" dirty="0"/>
              <a:t>  omitted from the call without placeholders.</a:t>
            </a:r>
          </a:p>
          <a:p>
            <a:pPr marL="114300" lvl="1" indent="0">
              <a:buNone/>
            </a:pPr>
            <a:endParaRPr lang="en-US" altLang="en-US" dirty="0"/>
          </a:p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If omitted from the call, a keyword parameter receives its default value.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10AEA57-0C65-49A3-AB77-0A1570C15AAC}" type="slidenum">
              <a:rPr lang="en-US" altLang="en-US" sz="1400"/>
              <a:pPr eaLnBrk="1" hangingPunct="1"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948482" y="1629896"/>
            <a:ext cx="9478877" cy="800219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/>
            <a:tailEnd/>
          </a:ln>
          <a:effectLst/>
        </p:spPr>
        <p:txBody>
          <a:bodyPr wrap="none" tIns="152400" bIns="152400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latin typeface="Arial"/>
              </a:rPr>
              <a:t>%</a:t>
            </a:r>
            <a:r>
              <a:rPr lang="en-US" sz="3200" i="1" dirty="0">
                <a:latin typeface="Arial"/>
              </a:rPr>
              <a:t>macro-name</a:t>
            </a:r>
            <a:r>
              <a:rPr lang="en-US" sz="3200" dirty="0">
                <a:latin typeface="Arial"/>
              </a:rPr>
              <a:t>(</a:t>
            </a:r>
            <a:r>
              <a:rPr lang="en-US" sz="3200" i="1" dirty="0">
                <a:latin typeface="Arial"/>
              </a:rPr>
              <a:t>keyword</a:t>
            </a:r>
            <a:r>
              <a:rPr lang="en-US" sz="3200" dirty="0">
                <a:latin typeface="Arial"/>
              </a:rPr>
              <a:t>=</a:t>
            </a:r>
            <a:r>
              <a:rPr lang="en-US" sz="3200" i="1" dirty="0">
                <a:latin typeface="Arial"/>
              </a:rPr>
              <a:t>value</a:t>
            </a:r>
            <a:r>
              <a:rPr lang="en-US" sz="3200" dirty="0">
                <a:latin typeface="Arial"/>
              </a:rPr>
              <a:t>, …, </a:t>
            </a:r>
            <a:r>
              <a:rPr lang="en-US" sz="3200" i="1" dirty="0">
                <a:latin typeface="Arial"/>
              </a:rPr>
              <a:t>keyword</a:t>
            </a:r>
            <a:r>
              <a:rPr lang="en-US" sz="3200" dirty="0">
                <a:latin typeface="Arial"/>
              </a:rPr>
              <a:t>=</a:t>
            </a:r>
            <a:r>
              <a:rPr lang="en-US" sz="3200" i="1" dirty="0">
                <a:latin typeface="Arial"/>
              </a:rPr>
              <a:t>value</a:t>
            </a:r>
            <a:r>
              <a:rPr lang="en-US" sz="3200" dirty="0">
                <a:latin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539344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0"/>
            <a:ext cx="84582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Keyword Parameters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085D398-4047-4F44-853C-E44F17A51FDE}" type="slidenum">
              <a:rPr lang="en-US" altLang="en-US" sz="1400"/>
              <a:pPr eaLnBrk="1" hangingPunct="1"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6459" y="733246"/>
            <a:ext cx="1000298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count(opts=,start=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jan04,stop=31dec04);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where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between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4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start"d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and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4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stop"d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table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order_type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&amp;opts;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title1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"Orders from &amp;start to &amp;stop"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run;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(opts=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(stop=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jul04,opts=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nopercent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()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642486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Mixed Parameter Lists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idx="1"/>
          </p:nvPr>
        </p:nvSpPr>
        <p:spPr>
          <a:xfrm>
            <a:off x="284019" y="1847850"/>
            <a:ext cx="11353800" cy="21976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200" dirty="0"/>
              <a:t>You can use a combination of positional and keyword parameters.</a:t>
            </a:r>
          </a:p>
          <a:p>
            <a:pPr marL="0" indent="0">
              <a:buNone/>
            </a:pPr>
            <a:r>
              <a:rPr lang="en-US" altLang="en-US" sz="3200" dirty="0"/>
              <a:t> In a </a:t>
            </a:r>
            <a:r>
              <a:rPr lang="en-US" altLang="en-US" sz="3200" i="1" dirty="0"/>
              <a:t>mixed parameter list</a:t>
            </a:r>
            <a:r>
              <a:rPr lang="en-US" altLang="en-US" sz="3200" dirty="0"/>
              <a:t>, </a:t>
            </a:r>
            <a:r>
              <a:rPr lang="en-US" altLang="en-US" sz="3200" b="1" dirty="0"/>
              <a:t>positional parameters must be listed before keyword parameters </a:t>
            </a:r>
            <a:r>
              <a:rPr lang="en-US" altLang="en-US" sz="3200" dirty="0"/>
              <a:t>in both the macro definition and the macro call.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AA65B2-60A9-4305-BE1C-ACECDD001153}" type="slidenum">
              <a:rPr lang="en-US" altLang="en-US" sz="1400"/>
              <a:pPr eaLnBrk="1" hangingPunct="1"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39182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2" y="0"/>
            <a:ext cx="84582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Mixed Parameter Lists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308822" y="457200"/>
            <a:ext cx="9594705" cy="68103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dirty="0"/>
              <a:t>Example:  Use a combination of positional and keyword parameters.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EB9E3D-B1AD-4AC1-9428-AD4915BF5DF1}" type="slidenum">
              <a:rPr lang="en-US" altLang="en-US" sz="1400"/>
              <a:pPr eaLnBrk="1" hangingPunct="1"/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7927" y="914400"/>
            <a:ext cx="10515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opts,start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jan04,stop=31dec04);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where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between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4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start"d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and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4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stop"d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table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order_type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&amp;opts;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title1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"Orders from &amp;start to &amp;stop"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run;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(stop=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jun04,start=01apr04)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nopercent,stop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jun04)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()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66680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251869"/>
            <a:ext cx="7848600" cy="1993366"/>
          </a:xfrm>
        </p:spPr>
        <p:txBody>
          <a:bodyPr>
            <a:spAutoFit/>
          </a:bodyPr>
          <a:lstStyle/>
          <a:p>
            <a:pPr marL="457200" lvl="1" indent="0" eaLnBrk="1" hangingPunct="1">
              <a:buNone/>
            </a:pPr>
            <a:r>
              <a:rPr lang="en-US" altLang="en-US" sz="3200" dirty="0"/>
              <a:t>Define and call macros with parameters.</a:t>
            </a:r>
          </a:p>
          <a:p>
            <a:pPr marL="457200" lvl="1" indent="0" eaLnBrk="1" hangingPunct="1">
              <a:buNone/>
            </a:pPr>
            <a:endParaRPr lang="en-US" altLang="en-US" sz="3200" dirty="0"/>
          </a:p>
          <a:p>
            <a:pPr marL="457200" lvl="1" indent="0" eaLnBrk="1" hangingPunct="1">
              <a:buNone/>
            </a:pPr>
            <a:r>
              <a:rPr lang="en-US" altLang="en-US" sz="3200" dirty="0"/>
              <a:t>The difference between positional parameters and keyword parameters.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D236E9-C80B-48C5-823F-CB1CB31EB26E}" type="slidenum">
              <a:rPr lang="en-US" altLang="en-US" sz="1400"/>
              <a:pPr eaLnBrk="1" hangingPunct="1"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05897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B57FA26-3BD8-4116-8797-409D540E80F4}" type="slidenum">
              <a:rPr lang="en-US" altLang="en-US" sz="1400"/>
              <a:pPr eaLnBrk="1" hangingPunct="1"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9096" y="1624281"/>
            <a:ext cx="10463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calc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means data=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orion.order_item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&amp;stats;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run;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calc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4457750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E808766-7A36-4670-9A95-40702C066308}" type="slidenum">
              <a:rPr lang="en-US" altLang="en-US" sz="1400"/>
              <a:pPr eaLnBrk="1" hangingPunct="1"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2229" name="Text Box 2"/>
          <p:cNvSpPr txBox="1">
            <a:spLocks noChangeArrowheads="1"/>
          </p:cNvSpPr>
          <p:nvPr/>
        </p:nvSpPr>
        <p:spPr bwMode="auto">
          <a:xfrm>
            <a:off x="2209801" y="1631950"/>
            <a:ext cx="75422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1600200" indent="-1600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2230" name="Text Box 4"/>
          <p:cNvSpPr txBox="1">
            <a:spLocks noChangeArrowheads="1"/>
          </p:cNvSpPr>
          <p:nvPr/>
        </p:nvSpPr>
        <p:spPr bwMode="auto">
          <a:xfrm>
            <a:off x="2214563" y="3981450"/>
            <a:ext cx="7543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1600200" indent="-1600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Rectangle 1"/>
          <p:cNvSpPr/>
          <p:nvPr/>
        </p:nvSpPr>
        <p:spPr>
          <a:xfrm>
            <a:off x="2313709" y="2204028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stats=min max;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=quantity;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calc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stats=n mean;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=discount;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calc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17616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1431"/>
            <a:ext cx="10515600" cy="723123"/>
          </a:xfrm>
        </p:spPr>
        <p:txBody>
          <a:bodyPr/>
          <a:lstStyle/>
          <a:p>
            <a:pPr eaLnBrk="1" hangingPunct="1"/>
            <a:r>
              <a:rPr lang="en-US" altLang="en-US" dirty="0"/>
              <a:t>Macro Parameters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BF4DB7F-D7CE-4C6E-A696-80406A61E47B}" type="slidenum">
              <a:rPr lang="en-US" altLang="en-US" sz="1400"/>
              <a:pPr eaLnBrk="1" hangingPunct="1"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1382" y="2767281"/>
            <a:ext cx="103805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calc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stats,vars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means data=mac1.order_item &amp;stats;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run;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calc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0627277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2260" y="164592"/>
            <a:ext cx="6202680" cy="4572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Positional Parameters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5E82E92-A005-4D76-846D-5A232672FFA1}" type="slidenum">
              <a:rPr lang="en-US" altLang="en-US" sz="1400"/>
              <a:pPr eaLnBrk="1" hangingPunct="1"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2209800" y="2895600"/>
            <a:ext cx="7989888" cy="2317750"/>
          </a:xfrm>
          <a:prstGeom prst="rect">
            <a:avLst/>
          </a:prstGeom>
          <a:solidFill>
            <a:srgbClr val="FFFFFF"/>
          </a:solidFill>
          <a:ln w="38100">
            <a:noFill/>
            <a:miter lim="800000"/>
            <a:headEnd/>
            <a:tailEnd/>
          </a:ln>
        </p:spPr>
        <p:txBody>
          <a:bodyPr wrap="none" lIns="50800" tIns="50800" rIns="50800" bIns="5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%macro calc(</a:t>
            </a:r>
            <a:r>
              <a:rPr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stats</a:t>
            </a:r>
            <a:r>
              <a:rPr lang="en-US" altLang="en-US" b="1">
                <a:latin typeface="Courier New" panose="02070309020205020404" pitchFamily="49" charset="0"/>
              </a:rPr>
              <a:t>,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</a:rPr>
              <a:t>vars</a:t>
            </a:r>
            <a:r>
              <a:rPr lang="en-US" altLang="en-US" b="1"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   proc means data=orion.order_item </a:t>
            </a:r>
            <a:r>
              <a:rPr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&amp;stats</a:t>
            </a:r>
            <a:r>
              <a:rPr lang="en-US" altLang="en-US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	 var </a:t>
            </a:r>
            <a:r>
              <a:rPr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&amp;vars</a:t>
            </a:r>
            <a:r>
              <a:rPr lang="en-US" altLang="en-US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   run;</a:t>
            </a:r>
          </a:p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%mend calc;</a:t>
            </a:r>
          </a:p>
          <a:p>
            <a:pPr>
              <a:lnSpc>
                <a:spcPct val="85000"/>
              </a:lnSpc>
            </a:pPr>
            <a:endParaRPr lang="en-US" altLang="en-US" b="1"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%calc(</a:t>
            </a:r>
            <a:r>
              <a:rPr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min max</a:t>
            </a:r>
            <a:r>
              <a:rPr lang="en-US" altLang="en-US" b="1">
                <a:latin typeface="Courier New" panose="02070309020205020404" pitchFamily="49" charset="0"/>
              </a:rPr>
              <a:t>,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</a:rPr>
              <a:t>quantity</a:t>
            </a:r>
            <a:r>
              <a:rPr lang="en-US" altLang="en-US" b="1"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54278" name="Line 5"/>
          <p:cNvSpPr>
            <a:spLocks noChangeShapeType="1"/>
          </p:cNvSpPr>
          <p:nvPr/>
        </p:nvSpPr>
        <p:spPr bwMode="auto">
          <a:xfrm flipH="1">
            <a:off x="4038600" y="3276600"/>
            <a:ext cx="838200" cy="1600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9" name="Line 6"/>
          <p:cNvSpPr>
            <a:spLocks noChangeShapeType="1"/>
          </p:cNvSpPr>
          <p:nvPr/>
        </p:nvSpPr>
        <p:spPr bwMode="auto">
          <a:xfrm flipH="1">
            <a:off x="5562600" y="3276600"/>
            <a:ext cx="3810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8693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4582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Positional Parameters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244096" y="3110847"/>
            <a:ext cx="8077200" cy="144808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altLang="en-US" dirty="0"/>
              <a:t>Parameter names are </a:t>
            </a:r>
          </a:p>
          <a:p>
            <a:pPr marL="0" indent="0">
              <a:buNone/>
            </a:pPr>
            <a:r>
              <a:rPr lang="en-US" altLang="en-US" sz="2800" dirty="0"/>
              <a:t>      In Parentheses</a:t>
            </a:r>
          </a:p>
          <a:p>
            <a:pPr marL="114300" lvl="1" indent="0">
              <a:buNone/>
            </a:pPr>
            <a:r>
              <a:rPr lang="en-US" altLang="en-US" sz="2800" dirty="0"/>
              <a:t>    Comma delimited.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72D7D20-B06A-47CA-B566-60E401DA8F84}" type="slidenum">
              <a:rPr lang="en-US" altLang="en-US" sz="1400"/>
              <a:pPr eaLnBrk="1" hangingPunct="1"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244096" y="1175496"/>
            <a:ext cx="8911286" cy="160043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tIns="152400" bIns="152400"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latin typeface="Arial"/>
              </a:rPr>
              <a:t>%MACRO</a:t>
            </a:r>
            <a:r>
              <a:rPr lang="en-US" sz="2800" i="1" dirty="0">
                <a:latin typeface="Arial"/>
              </a:rPr>
              <a:t> macro-name</a:t>
            </a:r>
            <a:r>
              <a:rPr lang="en-US" sz="2800" b="1" dirty="0">
                <a:latin typeface="Arial"/>
              </a:rPr>
              <a:t>(</a:t>
            </a:r>
            <a:r>
              <a:rPr lang="en-US" sz="2800" i="1" dirty="0">
                <a:latin typeface="Arial"/>
              </a:rPr>
              <a:t>parameter-1, … parameter-n</a:t>
            </a:r>
            <a:r>
              <a:rPr lang="en-US" sz="2800" b="1" dirty="0">
                <a:latin typeface="Arial"/>
              </a:rPr>
              <a:t>);</a:t>
            </a:r>
          </a:p>
          <a:p>
            <a:pPr eaLnBrk="0" hangingPunct="0">
              <a:defRPr/>
            </a:pPr>
            <a:r>
              <a:rPr lang="en-US" sz="2800" b="1" dirty="0">
                <a:latin typeface="Arial"/>
              </a:rPr>
              <a:t>       </a:t>
            </a:r>
            <a:r>
              <a:rPr lang="en-US" sz="2800" i="1" dirty="0">
                <a:latin typeface="Arial"/>
              </a:rPr>
              <a:t>macro text</a:t>
            </a:r>
          </a:p>
          <a:p>
            <a:pPr eaLnBrk="0" hangingPunct="0">
              <a:defRPr/>
            </a:pPr>
            <a:r>
              <a:rPr lang="en-US" sz="2800" b="1" dirty="0">
                <a:latin typeface="Arial"/>
              </a:rPr>
              <a:t>%MEND</a:t>
            </a:r>
            <a:r>
              <a:rPr lang="en-US" sz="2800" dirty="0">
                <a:latin typeface="Arial"/>
              </a:rPr>
              <a:t> &lt;</a:t>
            </a:r>
            <a:r>
              <a:rPr lang="en-US" sz="2800" i="1" dirty="0">
                <a:latin typeface="Arial"/>
              </a:rPr>
              <a:t>macro-name&gt;</a:t>
            </a:r>
            <a:r>
              <a:rPr lang="en-US" sz="2800" b="1" dirty="0">
                <a:latin typeface="Arial"/>
              </a:rPr>
              <a:t>;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0914" y="5176092"/>
            <a:ext cx="8911286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prstClr val="black"/>
                </a:solidFill>
              </a:rPr>
              <a:t>Parameter values can be any text, null values, macro variable references, or macro calls.</a:t>
            </a:r>
          </a:p>
        </p:txBody>
      </p:sp>
    </p:spTree>
    <p:extLst>
      <p:ext uri="{BB962C8B-B14F-4D97-AF65-F5344CB8AC3E}">
        <p14:creationId xmlns:p14="http://schemas.microsoft.com/office/powerpoint/2010/main" val="20253367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37565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Local Symbol Tables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734291" y="1071563"/>
            <a:ext cx="9247909" cy="1987211"/>
          </a:xfrm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US" altLang="en-US" dirty="0"/>
              <a:t>When a macro with a parameter list is called, the parameters are created in a separate </a:t>
            </a:r>
            <a:r>
              <a:rPr lang="en-US" altLang="en-US" i="1" dirty="0"/>
              <a:t>local symbol</a:t>
            </a:r>
            <a:r>
              <a:rPr lang="en-US" altLang="en-US" dirty="0"/>
              <a:t> </a:t>
            </a:r>
            <a:r>
              <a:rPr lang="en-US" altLang="en-US" i="1" dirty="0"/>
              <a:t>tabl</a:t>
            </a:r>
            <a:r>
              <a:rPr lang="en-US" altLang="en-US" dirty="0"/>
              <a:t>e.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dirty="0"/>
              <a:t>The macro call</a:t>
            </a:r>
          </a:p>
          <a:p>
            <a:pPr marL="0" indent="0">
              <a:buNone/>
            </a:pPr>
            <a:r>
              <a:rPr lang="en-US" altLang="en-US" dirty="0"/>
              <a:t>  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F0F4580-1145-4446-93E7-213C03626BFF}" type="slidenum">
              <a:rPr lang="en-US" altLang="en-US" sz="1400"/>
              <a:pPr eaLnBrk="1" hangingPunct="1"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7350" name="Text Box 5"/>
          <p:cNvSpPr txBox="1">
            <a:spLocks noChangeArrowheads="1"/>
          </p:cNvSpPr>
          <p:nvPr/>
        </p:nvSpPr>
        <p:spPr bwMode="auto">
          <a:xfrm>
            <a:off x="2033152" y="4510132"/>
            <a:ext cx="28990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chemeClr val="tx2"/>
                </a:solidFill>
              </a:rPr>
              <a:t>       </a:t>
            </a:r>
            <a:r>
              <a:rPr lang="en-US" altLang="en-US" dirty="0"/>
              <a:t>Local Table</a:t>
            </a:r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6629400" y="4343400"/>
            <a:ext cx="3200400" cy="15811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SYSDAY      Tuesday SYSLAST    _NULL_ CITY		Dallas AMOUNT	975</a:t>
            </a:r>
          </a:p>
        </p:txBody>
      </p:sp>
      <p:sp>
        <p:nvSpPr>
          <p:cNvPr id="57352" name="Text Box 7"/>
          <p:cNvSpPr txBox="1">
            <a:spLocks noChangeArrowheads="1"/>
          </p:cNvSpPr>
          <p:nvPr/>
        </p:nvSpPr>
        <p:spPr bwMode="auto">
          <a:xfrm>
            <a:off x="2130135" y="5256413"/>
            <a:ext cx="3429000" cy="8509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chemeClr val="tx2"/>
                </a:solidFill>
              </a:rPr>
              <a:t>STATS     min max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VARS   </a:t>
            </a:r>
            <a:r>
              <a:rPr lang="en-US" altLang="en-US" dirty="0">
                <a:solidFill>
                  <a:schemeClr val="tx2"/>
                </a:solidFill>
              </a:rPr>
              <a:t>    </a:t>
            </a:r>
            <a:r>
              <a:rPr lang="en-US" altLang="en-US" dirty="0">
                <a:solidFill>
                  <a:srgbClr val="FF0000"/>
                </a:solidFill>
              </a:rPr>
              <a:t>quantity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53" name="Text Box 8"/>
          <p:cNvSpPr txBox="1">
            <a:spLocks noChangeArrowheads="1"/>
          </p:cNvSpPr>
          <p:nvPr/>
        </p:nvSpPr>
        <p:spPr bwMode="auto">
          <a:xfrm>
            <a:off x="2791690" y="2695515"/>
            <a:ext cx="4526880" cy="41652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lIns="50800" tIns="50800" rIns="50800" bIns="5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%calc(</a:t>
            </a:r>
            <a:r>
              <a:rPr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min max,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</a:rPr>
              <a:t>quantity)</a:t>
            </a:r>
          </a:p>
        </p:txBody>
      </p:sp>
      <p:sp>
        <p:nvSpPr>
          <p:cNvPr id="2" name="Rectangle 1"/>
          <p:cNvSpPr/>
          <p:nvPr/>
        </p:nvSpPr>
        <p:spPr>
          <a:xfrm>
            <a:off x="7560378" y="3758168"/>
            <a:ext cx="1720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/>
              <a:t>Global Table</a:t>
            </a:r>
          </a:p>
        </p:txBody>
      </p:sp>
    </p:spTree>
    <p:extLst>
      <p:ext uri="{BB962C8B-B14F-4D97-AF65-F5344CB8AC3E}">
        <p14:creationId xmlns:p14="http://schemas.microsoft.com/office/powerpoint/2010/main" val="4636898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Local Symbol Tables</a:t>
            </a:r>
          </a:p>
        </p:txBody>
      </p:sp>
      <p:sp>
        <p:nvSpPr>
          <p:cNvPr id="58371" name="Rectangle 4"/>
          <p:cNvSpPr>
            <a:spLocks noGrp="1" noChangeArrowheads="1"/>
          </p:cNvSpPr>
          <p:nvPr>
            <p:ph idx="1"/>
          </p:nvPr>
        </p:nvSpPr>
        <p:spPr>
          <a:xfrm>
            <a:off x="1752600" y="2096800"/>
            <a:ext cx="9331036" cy="2803844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dirty="0"/>
              <a:t>A local symbol table is</a:t>
            </a:r>
          </a:p>
          <a:p>
            <a:pPr marL="457200" lvl="1" indent="0" eaLnBrk="1" hangingPunct="1">
              <a:buNone/>
            </a:pPr>
            <a:r>
              <a:rPr lang="en-US" altLang="en-US" sz="2800" dirty="0"/>
              <a:t>Created when a macro with a parameter list is called</a:t>
            </a:r>
          </a:p>
          <a:p>
            <a:pPr marL="457200" lvl="1" indent="0" eaLnBrk="1" hangingPunct="1">
              <a:buNone/>
            </a:pPr>
            <a:r>
              <a:rPr lang="en-US" altLang="en-US" sz="2800" dirty="0"/>
              <a:t>Deleted when the macro finishes execution.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Macro variables in the local table are available only during macro execution and can be referenced only within the macro.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B3AACC9-01D7-434D-8C06-0F72B1903CF1}" type="slidenum">
              <a:rPr lang="en-US" altLang="en-US" sz="1400"/>
              <a:pPr eaLnBrk="1" hangingPunct="1"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8359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NUMBER" val="0"/>
  <p:tag name="SHAPETITLE" val="Module Title"/>
  <p:tag name="SLIDETYPE" val="Organizer"/>
  <p:tag name="SECTIONCOUNT" val="3"/>
  <p:tag name="SHAPETABLE" val="Group 3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824</Words>
  <Application>Microsoft Office PowerPoint</Application>
  <PresentationFormat>Widescreen</PresentationFormat>
  <Paragraphs>157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Lucida Console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Macro Parameters</vt:lpstr>
      <vt:lpstr>Positional Parameters</vt:lpstr>
      <vt:lpstr>Positional Parameters</vt:lpstr>
      <vt:lpstr>Local Symbol Tables</vt:lpstr>
      <vt:lpstr>Local Symbol Tables</vt:lpstr>
      <vt:lpstr>Positional Parameters</vt:lpstr>
      <vt:lpstr>PowerPoint Presentation</vt:lpstr>
      <vt:lpstr>Keyword Parameters</vt:lpstr>
      <vt:lpstr>Keyword Parameters</vt:lpstr>
      <vt:lpstr>Keyword Parameters</vt:lpstr>
      <vt:lpstr>Keyword Parameters</vt:lpstr>
      <vt:lpstr>Mixed Parameter Lists</vt:lpstr>
      <vt:lpstr>Mixed Parameter Lists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10</cp:revision>
  <dcterms:created xsi:type="dcterms:W3CDTF">2015-02-18T18:44:15Z</dcterms:created>
  <dcterms:modified xsi:type="dcterms:W3CDTF">2017-02-13T17:53:59Z</dcterms:modified>
</cp:coreProperties>
</file>