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56" r:id="rId2"/>
    <p:sldId id="257" r:id="rId3"/>
    <p:sldId id="258" r:id="rId4"/>
    <p:sldId id="259" r:id="rId5"/>
    <p:sldId id="260" r:id="rId6"/>
    <p:sldId id="261" r:id="rId7"/>
    <p:sldId id="278" r:id="rId8"/>
    <p:sldId id="279" r:id="rId9"/>
    <p:sldId id="262" r:id="rId10"/>
    <p:sldId id="263" r:id="rId11"/>
    <p:sldId id="264" r:id="rId12"/>
    <p:sldId id="265" r:id="rId13"/>
    <p:sldId id="266" r:id="rId14"/>
    <p:sldId id="267" r:id="rId15"/>
    <p:sldId id="268" r:id="rId16"/>
    <p:sldId id="269" r:id="rId17"/>
    <p:sldId id="270" r:id="rId18"/>
    <p:sldId id="274" r:id="rId19"/>
    <p:sldId id="275" r:id="rId20"/>
    <p:sldId id="276" r:id="rId21"/>
    <p:sldId id="277"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0" d="100"/>
          <a:sy n="70" d="100"/>
        </p:scale>
        <p:origin x="468" y="8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EB09328-B4BC-418C-9EA0-1C77EF6CD85A}" type="datetimeFigureOut">
              <a:rPr lang="en-US" smtClean="0"/>
              <a:t>2/13/2017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6779DB8-6BB6-4AE5-8C78-81833D4F43C2}" type="slidenum">
              <a:rPr lang="en-US" smtClean="0"/>
              <a:t>‹#›</a:t>
            </a:fld>
            <a:endParaRPr lang="en-US"/>
          </a:p>
        </p:txBody>
      </p:sp>
    </p:spTree>
    <p:extLst>
      <p:ext uri="{BB962C8B-B14F-4D97-AF65-F5344CB8AC3E}">
        <p14:creationId xmlns:p14="http://schemas.microsoft.com/office/powerpoint/2010/main" val="26831200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sz="2400">
                <a:solidFill>
                  <a:schemeClr val="tx1"/>
                </a:solidFill>
                <a:latin typeface="Arial" panose="020B0604020202020204" pitchFamily="34" charset="0"/>
              </a:defRPr>
            </a:lvl1pPr>
            <a:lvl2pPr marL="742950" indent="-285750" defTabSz="930275" eaLnBrk="0" hangingPunct="0">
              <a:defRPr sz="2400">
                <a:solidFill>
                  <a:schemeClr val="tx1"/>
                </a:solidFill>
                <a:latin typeface="Arial" panose="020B0604020202020204" pitchFamily="34" charset="0"/>
              </a:defRPr>
            </a:lvl2pPr>
            <a:lvl3pPr marL="1143000" indent="-228600" defTabSz="930275" eaLnBrk="0" hangingPunct="0">
              <a:defRPr sz="2400">
                <a:solidFill>
                  <a:schemeClr val="tx1"/>
                </a:solidFill>
                <a:latin typeface="Arial" panose="020B0604020202020204" pitchFamily="34" charset="0"/>
              </a:defRPr>
            </a:lvl3pPr>
            <a:lvl4pPr marL="1600200" indent="-228600" defTabSz="930275" eaLnBrk="0" hangingPunct="0">
              <a:defRPr sz="2400">
                <a:solidFill>
                  <a:schemeClr val="tx1"/>
                </a:solidFill>
                <a:latin typeface="Arial" panose="020B0604020202020204" pitchFamily="34" charset="0"/>
              </a:defRPr>
            </a:lvl4pPr>
            <a:lvl5pPr marL="2057400" indent="-228600" defTabSz="930275" eaLnBrk="0" hangingPunct="0">
              <a:defRPr sz="2400">
                <a:solidFill>
                  <a:schemeClr val="tx1"/>
                </a:solidFill>
                <a:latin typeface="Arial" panose="020B0604020202020204" pitchFamily="34" charset="0"/>
              </a:defRPr>
            </a:lvl5pPr>
            <a:lvl6pPr marL="2514600" indent="-228600" defTabSz="930275" eaLnBrk="0" fontAlgn="base" hangingPunct="0">
              <a:spcBef>
                <a:spcPct val="0"/>
              </a:spcBef>
              <a:spcAft>
                <a:spcPct val="0"/>
              </a:spcAft>
              <a:defRPr sz="2400">
                <a:solidFill>
                  <a:schemeClr val="tx1"/>
                </a:solidFill>
                <a:latin typeface="Arial" panose="020B0604020202020204" pitchFamily="34" charset="0"/>
              </a:defRPr>
            </a:lvl6pPr>
            <a:lvl7pPr marL="2971800" indent="-228600" defTabSz="930275" eaLnBrk="0" fontAlgn="base" hangingPunct="0">
              <a:spcBef>
                <a:spcPct val="0"/>
              </a:spcBef>
              <a:spcAft>
                <a:spcPct val="0"/>
              </a:spcAft>
              <a:defRPr sz="2400">
                <a:solidFill>
                  <a:schemeClr val="tx1"/>
                </a:solidFill>
                <a:latin typeface="Arial" panose="020B0604020202020204" pitchFamily="34" charset="0"/>
              </a:defRPr>
            </a:lvl7pPr>
            <a:lvl8pPr marL="3429000" indent="-228600" defTabSz="930275" eaLnBrk="0" fontAlgn="base" hangingPunct="0">
              <a:spcBef>
                <a:spcPct val="0"/>
              </a:spcBef>
              <a:spcAft>
                <a:spcPct val="0"/>
              </a:spcAft>
              <a:defRPr sz="2400">
                <a:solidFill>
                  <a:schemeClr val="tx1"/>
                </a:solidFill>
                <a:latin typeface="Arial" panose="020B0604020202020204" pitchFamily="34" charset="0"/>
              </a:defRPr>
            </a:lvl8pPr>
            <a:lvl9pPr marL="3886200" indent="-228600" defTabSz="930275"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4BDABB6B-AF56-4B35-9CEC-1C02E5302D74}" type="slidenum">
              <a:rPr lang="en-US" altLang="en-US" sz="1200"/>
              <a:pPr eaLnBrk="1" hangingPunct="1"/>
              <a:t>2</a:t>
            </a:fld>
            <a:endParaRPr lang="en-US" altLang="en-US" sz="1200"/>
          </a:p>
        </p:txBody>
      </p:sp>
      <p:sp>
        <p:nvSpPr>
          <p:cNvPr id="124931" name="Rectangle 2"/>
          <p:cNvSpPr>
            <a:spLocks noGrp="1" noRot="1" noChangeAspect="1" noChangeArrowheads="1" noTextEdit="1"/>
          </p:cNvSpPr>
          <p:nvPr>
            <p:ph type="sldImg"/>
          </p:nvPr>
        </p:nvSpPr>
        <p:spPr>
          <a:ln/>
        </p:spPr>
      </p:sp>
      <p:sp>
        <p:nvSpPr>
          <p:cNvPr id="1249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latin typeface="Times New Roman" panose="02020603050405020304" pitchFamily="18" charset="0"/>
              </a:rPr>
              <a:t>Stored compiled macros and the autocall facility are essentially two ways of doing the same thing.  Both techniques allow us to store macros and make them conveniently and permanently available to any SAS session without the need to manually submit a macro definition before we can call the macro.  Each technique has its own advantages and features, which are summarized at the end of this section.</a:t>
            </a:r>
          </a:p>
        </p:txBody>
      </p:sp>
    </p:spTree>
    <p:extLst>
      <p:ext uri="{BB962C8B-B14F-4D97-AF65-F5344CB8AC3E}">
        <p14:creationId xmlns:p14="http://schemas.microsoft.com/office/powerpoint/2010/main" val="8327666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Slide Image Placeholder 1"/>
          <p:cNvSpPr>
            <a:spLocks noGrp="1" noRot="1" noChangeAspect="1" noTextEdit="1"/>
          </p:cNvSpPr>
          <p:nvPr>
            <p:ph type="sldImg"/>
          </p:nvPr>
        </p:nvSpPr>
        <p:spPr>
          <a:ln/>
        </p:spPr>
      </p:sp>
      <p:sp>
        <p:nvSpPr>
          <p:cNvPr id="12595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Times New Roman" panose="02020603050405020304" pitchFamily="18" charset="0"/>
            </a:endParaRPr>
          </a:p>
        </p:txBody>
      </p:sp>
      <p:sp>
        <p:nvSpPr>
          <p:cNvPr id="12595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sz="2400">
                <a:solidFill>
                  <a:schemeClr val="tx1"/>
                </a:solidFill>
                <a:latin typeface="Arial" panose="020B0604020202020204" pitchFamily="34" charset="0"/>
              </a:defRPr>
            </a:lvl1pPr>
            <a:lvl2pPr marL="742950" indent="-285750" defTabSz="930275" eaLnBrk="0" hangingPunct="0">
              <a:defRPr sz="2400">
                <a:solidFill>
                  <a:schemeClr val="tx1"/>
                </a:solidFill>
                <a:latin typeface="Arial" panose="020B0604020202020204" pitchFamily="34" charset="0"/>
              </a:defRPr>
            </a:lvl2pPr>
            <a:lvl3pPr marL="1143000" indent="-228600" defTabSz="930275" eaLnBrk="0" hangingPunct="0">
              <a:defRPr sz="2400">
                <a:solidFill>
                  <a:schemeClr val="tx1"/>
                </a:solidFill>
                <a:latin typeface="Arial" panose="020B0604020202020204" pitchFamily="34" charset="0"/>
              </a:defRPr>
            </a:lvl3pPr>
            <a:lvl4pPr marL="1600200" indent="-228600" defTabSz="930275" eaLnBrk="0" hangingPunct="0">
              <a:defRPr sz="2400">
                <a:solidFill>
                  <a:schemeClr val="tx1"/>
                </a:solidFill>
                <a:latin typeface="Arial" panose="020B0604020202020204" pitchFamily="34" charset="0"/>
              </a:defRPr>
            </a:lvl4pPr>
            <a:lvl5pPr marL="2057400" indent="-228600" defTabSz="930275" eaLnBrk="0" hangingPunct="0">
              <a:defRPr sz="2400">
                <a:solidFill>
                  <a:schemeClr val="tx1"/>
                </a:solidFill>
                <a:latin typeface="Arial" panose="020B0604020202020204" pitchFamily="34" charset="0"/>
              </a:defRPr>
            </a:lvl5pPr>
            <a:lvl6pPr marL="2514600" indent="-228600" defTabSz="930275" eaLnBrk="0" fontAlgn="base" hangingPunct="0">
              <a:spcBef>
                <a:spcPct val="0"/>
              </a:spcBef>
              <a:spcAft>
                <a:spcPct val="0"/>
              </a:spcAft>
              <a:defRPr sz="2400">
                <a:solidFill>
                  <a:schemeClr val="tx1"/>
                </a:solidFill>
                <a:latin typeface="Arial" panose="020B0604020202020204" pitchFamily="34" charset="0"/>
              </a:defRPr>
            </a:lvl6pPr>
            <a:lvl7pPr marL="2971800" indent="-228600" defTabSz="930275" eaLnBrk="0" fontAlgn="base" hangingPunct="0">
              <a:spcBef>
                <a:spcPct val="0"/>
              </a:spcBef>
              <a:spcAft>
                <a:spcPct val="0"/>
              </a:spcAft>
              <a:defRPr sz="2400">
                <a:solidFill>
                  <a:schemeClr val="tx1"/>
                </a:solidFill>
                <a:latin typeface="Arial" panose="020B0604020202020204" pitchFamily="34" charset="0"/>
              </a:defRPr>
            </a:lvl7pPr>
            <a:lvl8pPr marL="3429000" indent="-228600" defTabSz="930275" eaLnBrk="0" fontAlgn="base" hangingPunct="0">
              <a:spcBef>
                <a:spcPct val="0"/>
              </a:spcBef>
              <a:spcAft>
                <a:spcPct val="0"/>
              </a:spcAft>
              <a:defRPr sz="2400">
                <a:solidFill>
                  <a:schemeClr val="tx1"/>
                </a:solidFill>
                <a:latin typeface="Arial" panose="020B0604020202020204" pitchFamily="34" charset="0"/>
              </a:defRPr>
            </a:lvl8pPr>
            <a:lvl9pPr marL="3886200" indent="-228600" defTabSz="930275"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C472DCAC-08FC-4C38-9EA9-690516C2A04D}" type="slidenum">
              <a:rPr lang="en-US" altLang="en-US" sz="1200"/>
              <a:pPr eaLnBrk="1" hangingPunct="1"/>
              <a:t>3</a:t>
            </a:fld>
            <a:endParaRPr lang="en-US" altLang="en-US" sz="1200"/>
          </a:p>
        </p:txBody>
      </p:sp>
    </p:spTree>
    <p:extLst>
      <p:ext uri="{BB962C8B-B14F-4D97-AF65-F5344CB8AC3E}">
        <p14:creationId xmlns:p14="http://schemas.microsoft.com/office/powerpoint/2010/main" val="35004331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Slide Image Placeholder 1"/>
          <p:cNvSpPr>
            <a:spLocks noGrp="1" noRot="1" noChangeAspect="1" noTextEdit="1"/>
          </p:cNvSpPr>
          <p:nvPr>
            <p:ph type="sldImg"/>
          </p:nvPr>
        </p:nvSpPr>
        <p:spPr>
          <a:ln/>
        </p:spPr>
      </p:sp>
      <p:sp>
        <p:nvSpPr>
          <p:cNvPr id="12697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Times New Roman" panose="02020603050405020304" pitchFamily="18" charset="0"/>
            </a:endParaRPr>
          </a:p>
        </p:txBody>
      </p:sp>
      <p:sp>
        <p:nvSpPr>
          <p:cNvPr id="12698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sz="2400">
                <a:solidFill>
                  <a:schemeClr val="tx1"/>
                </a:solidFill>
                <a:latin typeface="Arial" panose="020B0604020202020204" pitchFamily="34" charset="0"/>
              </a:defRPr>
            </a:lvl1pPr>
            <a:lvl2pPr marL="742950" indent="-285750" defTabSz="930275" eaLnBrk="0" hangingPunct="0">
              <a:defRPr sz="2400">
                <a:solidFill>
                  <a:schemeClr val="tx1"/>
                </a:solidFill>
                <a:latin typeface="Arial" panose="020B0604020202020204" pitchFamily="34" charset="0"/>
              </a:defRPr>
            </a:lvl2pPr>
            <a:lvl3pPr marL="1143000" indent="-228600" defTabSz="930275" eaLnBrk="0" hangingPunct="0">
              <a:defRPr sz="2400">
                <a:solidFill>
                  <a:schemeClr val="tx1"/>
                </a:solidFill>
                <a:latin typeface="Arial" panose="020B0604020202020204" pitchFamily="34" charset="0"/>
              </a:defRPr>
            </a:lvl3pPr>
            <a:lvl4pPr marL="1600200" indent="-228600" defTabSz="930275" eaLnBrk="0" hangingPunct="0">
              <a:defRPr sz="2400">
                <a:solidFill>
                  <a:schemeClr val="tx1"/>
                </a:solidFill>
                <a:latin typeface="Arial" panose="020B0604020202020204" pitchFamily="34" charset="0"/>
              </a:defRPr>
            </a:lvl4pPr>
            <a:lvl5pPr marL="2057400" indent="-228600" defTabSz="930275" eaLnBrk="0" hangingPunct="0">
              <a:defRPr sz="2400">
                <a:solidFill>
                  <a:schemeClr val="tx1"/>
                </a:solidFill>
                <a:latin typeface="Arial" panose="020B0604020202020204" pitchFamily="34" charset="0"/>
              </a:defRPr>
            </a:lvl5pPr>
            <a:lvl6pPr marL="2514600" indent="-228600" defTabSz="930275" eaLnBrk="0" fontAlgn="base" hangingPunct="0">
              <a:spcBef>
                <a:spcPct val="0"/>
              </a:spcBef>
              <a:spcAft>
                <a:spcPct val="0"/>
              </a:spcAft>
              <a:defRPr sz="2400">
                <a:solidFill>
                  <a:schemeClr val="tx1"/>
                </a:solidFill>
                <a:latin typeface="Arial" panose="020B0604020202020204" pitchFamily="34" charset="0"/>
              </a:defRPr>
            </a:lvl6pPr>
            <a:lvl7pPr marL="2971800" indent="-228600" defTabSz="930275" eaLnBrk="0" fontAlgn="base" hangingPunct="0">
              <a:spcBef>
                <a:spcPct val="0"/>
              </a:spcBef>
              <a:spcAft>
                <a:spcPct val="0"/>
              </a:spcAft>
              <a:defRPr sz="2400">
                <a:solidFill>
                  <a:schemeClr val="tx1"/>
                </a:solidFill>
                <a:latin typeface="Arial" panose="020B0604020202020204" pitchFamily="34" charset="0"/>
              </a:defRPr>
            </a:lvl7pPr>
            <a:lvl8pPr marL="3429000" indent="-228600" defTabSz="930275" eaLnBrk="0" fontAlgn="base" hangingPunct="0">
              <a:spcBef>
                <a:spcPct val="0"/>
              </a:spcBef>
              <a:spcAft>
                <a:spcPct val="0"/>
              </a:spcAft>
              <a:defRPr sz="2400">
                <a:solidFill>
                  <a:schemeClr val="tx1"/>
                </a:solidFill>
                <a:latin typeface="Arial" panose="020B0604020202020204" pitchFamily="34" charset="0"/>
              </a:defRPr>
            </a:lvl8pPr>
            <a:lvl9pPr marL="3886200" indent="-228600" defTabSz="930275"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F8BFB72C-FDF5-4590-AE31-A805F4264C3B}" type="slidenum">
              <a:rPr lang="en-US" altLang="en-US" sz="1200"/>
              <a:pPr eaLnBrk="1" hangingPunct="1"/>
              <a:t>4</a:t>
            </a:fld>
            <a:endParaRPr lang="en-US" altLang="en-US" sz="1200"/>
          </a:p>
        </p:txBody>
      </p:sp>
    </p:spTree>
    <p:extLst>
      <p:ext uri="{BB962C8B-B14F-4D97-AF65-F5344CB8AC3E}">
        <p14:creationId xmlns:p14="http://schemas.microsoft.com/office/powerpoint/2010/main" val="24614746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Slide Image Placeholder 1"/>
          <p:cNvSpPr>
            <a:spLocks noGrp="1" noRot="1" noChangeAspect="1" noTextEdit="1"/>
          </p:cNvSpPr>
          <p:nvPr>
            <p:ph type="sldImg"/>
          </p:nvPr>
        </p:nvSpPr>
        <p:spPr>
          <a:ln/>
        </p:spPr>
      </p:sp>
      <p:sp>
        <p:nvSpPr>
          <p:cNvPr id="12800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Times New Roman" panose="02020603050405020304" pitchFamily="18" charset="0"/>
            </a:endParaRPr>
          </a:p>
        </p:txBody>
      </p:sp>
      <p:sp>
        <p:nvSpPr>
          <p:cNvPr id="12800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sz="2400">
                <a:solidFill>
                  <a:schemeClr val="tx1"/>
                </a:solidFill>
                <a:latin typeface="Arial" panose="020B0604020202020204" pitchFamily="34" charset="0"/>
              </a:defRPr>
            </a:lvl1pPr>
            <a:lvl2pPr marL="742950" indent="-285750" defTabSz="930275" eaLnBrk="0" hangingPunct="0">
              <a:defRPr sz="2400">
                <a:solidFill>
                  <a:schemeClr val="tx1"/>
                </a:solidFill>
                <a:latin typeface="Arial" panose="020B0604020202020204" pitchFamily="34" charset="0"/>
              </a:defRPr>
            </a:lvl2pPr>
            <a:lvl3pPr marL="1143000" indent="-228600" defTabSz="930275" eaLnBrk="0" hangingPunct="0">
              <a:defRPr sz="2400">
                <a:solidFill>
                  <a:schemeClr val="tx1"/>
                </a:solidFill>
                <a:latin typeface="Arial" panose="020B0604020202020204" pitchFamily="34" charset="0"/>
              </a:defRPr>
            </a:lvl3pPr>
            <a:lvl4pPr marL="1600200" indent="-228600" defTabSz="930275" eaLnBrk="0" hangingPunct="0">
              <a:defRPr sz="2400">
                <a:solidFill>
                  <a:schemeClr val="tx1"/>
                </a:solidFill>
                <a:latin typeface="Arial" panose="020B0604020202020204" pitchFamily="34" charset="0"/>
              </a:defRPr>
            </a:lvl4pPr>
            <a:lvl5pPr marL="2057400" indent="-228600" defTabSz="930275" eaLnBrk="0" hangingPunct="0">
              <a:defRPr sz="2400">
                <a:solidFill>
                  <a:schemeClr val="tx1"/>
                </a:solidFill>
                <a:latin typeface="Arial" panose="020B0604020202020204" pitchFamily="34" charset="0"/>
              </a:defRPr>
            </a:lvl5pPr>
            <a:lvl6pPr marL="2514600" indent="-228600" defTabSz="930275" eaLnBrk="0" fontAlgn="base" hangingPunct="0">
              <a:spcBef>
                <a:spcPct val="0"/>
              </a:spcBef>
              <a:spcAft>
                <a:spcPct val="0"/>
              </a:spcAft>
              <a:defRPr sz="2400">
                <a:solidFill>
                  <a:schemeClr val="tx1"/>
                </a:solidFill>
                <a:latin typeface="Arial" panose="020B0604020202020204" pitchFamily="34" charset="0"/>
              </a:defRPr>
            </a:lvl6pPr>
            <a:lvl7pPr marL="2971800" indent="-228600" defTabSz="930275" eaLnBrk="0" fontAlgn="base" hangingPunct="0">
              <a:spcBef>
                <a:spcPct val="0"/>
              </a:spcBef>
              <a:spcAft>
                <a:spcPct val="0"/>
              </a:spcAft>
              <a:defRPr sz="2400">
                <a:solidFill>
                  <a:schemeClr val="tx1"/>
                </a:solidFill>
                <a:latin typeface="Arial" panose="020B0604020202020204" pitchFamily="34" charset="0"/>
              </a:defRPr>
            </a:lvl7pPr>
            <a:lvl8pPr marL="3429000" indent="-228600" defTabSz="930275" eaLnBrk="0" fontAlgn="base" hangingPunct="0">
              <a:spcBef>
                <a:spcPct val="0"/>
              </a:spcBef>
              <a:spcAft>
                <a:spcPct val="0"/>
              </a:spcAft>
              <a:defRPr sz="2400">
                <a:solidFill>
                  <a:schemeClr val="tx1"/>
                </a:solidFill>
                <a:latin typeface="Arial" panose="020B0604020202020204" pitchFamily="34" charset="0"/>
              </a:defRPr>
            </a:lvl8pPr>
            <a:lvl9pPr marL="3886200" indent="-228600" defTabSz="930275"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503C7401-7613-4479-BBDB-AA4DF03E65FD}" type="slidenum">
              <a:rPr lang="en-US" altLang="en-US" sz="1200"/>
              <a:pPr eaLnBrk="1" hangingPunct="1"/>
              <a:t>5</a:t>
            </a:fld>
            <a:endParaRPr lang="en-US" altLang="en-US" sz="1200"/>
          </a:p>
        </p:txBody>
      </p:sp>
    </p:spTree>
    <p:extLst>
      <p:ext uri="{BB962C8B-B14F-4D97-AF65-F5344CB8AC3E}">
        <p14:creationId xmlns:p14="http://schemas.microsoft.com/office/powerpoint/2010/main" val="14153333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Slide Image Placeholder 1"/>
          <p:cNvSpPr>
            <a:spLocks noGrp="1" noRot="1" noChangeAspect="1" noTextEdit="1"/>
          </p:cNvSpPr>
          <p:nvPr>
            <p:ph type="sldImg"/>
          </p:nvPr>
        </p:nvSpPr>
        <p:spPr>
          <a:ln/>
        </p:spPr>
      </p:sp>
      <p:sp>
        <p:nvSpPr>
          <p:cNvPr id="1290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Times New Roman" panose="02020603050405020304" pitchFamily="18" charset="0"/>
            </a:endParaRPr>
          </a:p>
        </p:txBody>
      </p:sp>
      <p:sp>
        <p:nvSpPr>
          <p:cNvPr id="12902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sz="2400">
                <a:solidFill>
                  <a:schemeClr val="tx1"/>
                </a:solidFill>
                <a:latin typeface="Arial" panose="020B0604020202020204" pitchFamily="34" charset="0"/>
              </a:defRPr>
            </a:lvl1pPr>
            <a:lvl2pPr marL="742950" indent="-285750" defTabSz="930275" eaLnBrk="0" hangingPunct="0">
              <a:defRPr sz="2400">
                <a:solidFill>
                  <a:schemeClr val="tx1"/>
                </a:solidFill>
                <a:latin typeface="Arial" panose="020B0604020202020204" pitchFamily="34" charset="0"/>
              </a:defRPr>
            </a:lvl2pPr>
            <a:lvl3pPr marL="1143000" indent="-228600" defTabSz="930275" eaLnBrk="0" hangingPunct="0">
              <a:defRPr sz="2400">
                <a:solidFill>
                  <a:schemeClr val="tx1"/>
                </a:solidFill>
                <a:latin typeface="Arial" panose="020B0604020202020204" pitchFamily="34" charset="0"/>
              </a:defRPr>
            </a:lvl3pPr>
            <a:lvl4pPr marL="1600200" indent="-228600" defTabSz="930275" eaLnBrk="0" hangingPunct="0">
              <a:defRPr sz="2400">
                <a:solidFill>
                  <a:schemeClr val="tx1"/>
                </a:solidFill>
                <a:latin typeface="Arial" panose="020B0604020202020204" pitchFamily="34" charset="0"/>
              </a:defRPr>
            </a:lvl4pPr>
            <a:lvl5pPr marL="2057400" indent="-228600" defTabSz="930275" eaLnBrk="0" hangingPunct="0">
              <a:defRPr sz="2400">
                <a:solidFill>
                  <a:schemeClr val="tx1"/>
                </a:solidFill>
                <a:latin typeface="Arial" panose="020B0604020202020204" pitchFamily="34" charset="0"/>
              </a:defRPr>
            </a:lvl5pPr>
            <a:lvl6pPr marL="2514600" indent="-228600" defTabSz="930275" eaLnBrk="0" fontAlgn="base" hangingPunct="0">
              <a:spcBef>
                <a:spcPct val="0"/>
              </a:spcBef>
              <a:spcAft>
                <a:spcPct val="0"/>
              </a:spcAft>
              <a:defRPr sz="2400">
                <a:solidFill>
                  <a:schemeClr val="tx1"/>
                </a:solidFill>
                <a:latin typeface="Arial" panose="020B0604020202020204" pitchFamily="34" charset="0"/>
              </a:defRPr>
            </a:lvl6pPr>
            <a:lvl7pPr marL="2971800" indent="-228600" defTabSz="930275" eaLnBrk="0" fontAlgn="base" hangingPunct="0">
              <a:spcBef>
                <a:spcPct val="0"/>
              </a:spcBef>
              <a:spcAft>
                <a:spcPct val="0"/>
              </a:spcAft>
              <a:defRPr sz="2400">
                <a:solidFill>
                  <a:schemeClr val="tx1"/>
                </a:solidFill>
                <a:latin typeface="Arial" panose="020B0604020202020204" pitchFamily="34" charset="0"/>
              </a:defRPr>
            </a:lvl7pPr>
            <a:lvl8pPr marL="3429000" indent="-228600" defTabSz="930275" eaLnBrk="0" fontAlgn="base" hangingPunct="0">
              <a:spcBef>
                <a:spcPct val="0"/>
              </a:spcBef>
              <a:spcAft>
                <a:spcPct val="0"/>
              </a:spcAft>
              <a:defRPr sz="2400">
                <a:solidFill>
                  <a:schemeClr val="tx1"/>
                </a:solidFill>
                <a:latin typeface="Arial" panose="020B0604020202020204" pitchFamily="34" charset="0"/>
              </a:defRPr>
            </a:lvl8pPr>
            <a:lvl9pPr marL="3886200" indent="-228600" defTabSz="930275"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C9808FB1-F630-401C-A33D-C02D41E9C04F}" type="slidenum">
              <a:rPr lang="en-US" altLang="en-US" sz="1200"/>
              <a:pPr eaLnBrk="1" hangingPunct="1"/>
              <a:t>6</a:t>
            </a:fld>
            <a:endParaRPr lang="en-US" altLang="en-US" sz="1200"/>
          </a:p>
        </p:txBody>
      </p:sp>
    </p:spTree>
    <p:extLst>
      <p:ext uri="{BB962C8B-B14F-4D97-AF65-F5344CB8AC3E}">
        <p14:creationId xmlns:p14="http://schemas.microsoft.com/office/powerpoint/2010/main" val="2368369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sz="2400">
                <a:solidFill>
                  <a:schemeClr val="tx1"/>
                </a:solidFill>
                <a:latin typeface="Arial" panose="020B0604020202020204" pitchFamily="34" charset="0"/>
              </a:defRPr>
            </a:lvl1pPr>
            <a:lvl2pPr marL="742950" indent="-285750" defTabSz="930275" eaLnBrk="0" hangingPunct="0">
              <a:defRPr sz="2400">
                <a:solidFill>
                  <a:schemeClr val="tx1"/>
                </a:solidFill>
                <a:latin typeface="Arial" panose="020B0604020202020204" pitchFamily="34" charset="0"/>
              </a:defRPr>
            </a:lvl2pPr>
            <a:lvl3pPr marL="1143000" indent="-228600" defTabSz="930275" eaLnBrk="0" hangingPunct="0">
              <a:defRPr sz="2400">
                <a:solidFill>
                  <a:schemeClr val="tx1"/>
                </a:solidFill>
                <a:latin typeface="Arial" panose="020B0604020202020204" pitchFamily="34" charset="0"/>
              </a:defRPr>
            </a:lvl3pPr>
            <a:lvl4pPr marL="1600200" indent="-228600" defTabSz="930275" eaLnBrk="0" hangingPunct="0">
              <a:defRPr sz="2400">
                <a:solidFill>
                  <a:schemeClr val="tx1"/>
                </a:solidFill>
                <a:latin typeface="Arial" panose="020B0604020202020204" pitchFamily="34" charset="0"/>
              </a:defRPr>
            </a:lvl4pPr>
            <a:lvl5pPr marL="2057400" indent="-228600" defTabSz="930275" eaLnBrk="0" hangingPunct="0">
              <a:defRPr sz="2400">
                <a:solidFill>
                  <a:schemeClr val="tx1"/>
                </a:solidFill>
                <a:latin typeface="Arial" panose="020B0604020202020204" pitchFamily="34" charset="0"/>
              </a:defRPr>
            </a:lvl5pPr>
            <a:lvl6pPr marL="2514600" indent="-228600" defTabSz="930275" eaLnBrk="0" fontAlgn="base" hangingPunct="0">
              <a:spcBef>
                <a:spcPct val="0"/>
              </a:spcBef>
              <a:spcAft>
                <a:spcPct val="0"/>
              </a:spcAft>
              <a:defRPr sz="2400">
                <a:solidFill>
                  <a:schemeClr val="tx1"/>
                </a:solidFill>
                <a:latin typeface="Arial" panose="020B0604020202020204" pitchFamily="34" charset="0"/>
              </a:defRPr>
            </a:lvl6pPr>
            <a:lvl7pPr marL="2971800" indent="-228600" defTabSz="930275" eaLnBrk="0" fontAlgn="base" hangingPunct="0">
              <a:spcBef>
                <a:spcPct val="0"/>
              </a:spcBef>
              <a:spcAft>
                <a:spcPct val="0"/>
              </a:spcAft>
              <a:defRPr sz="2400">
                <a:solidFill>
                  <a:schemeClr val="tx1"/>
                </a:solidFill>
                <a:latin typeface="Arial" panose="020B0604020202020204" pitchFamily="34" charset="0"/>
              </a:defRPr>
            </a:lvl7pPr>
            <a:lvl8pPr marL="3429000" indent="-228600" defTabSz="930275" eaLnBrk="0" fontAlgn="base" hangingPunct="0">
              <a:spcBef>
                <a:spcPct val="0"/>
              </a:spcBef>
              <a:spcAft>
                <a:spcPct val="0"/>
              </a:spcAft>
              <a:defRPr sz="2400">
                <a:solidFill>
                  <a:schemeClr val="tx1"/>
                </a:solidFill>
                <a:latin typeface="Arial" panose="020B0604020202020204" pitchFamily="34" charset="0"/>
              </a:defRPr>
            </a:lvl8pPr>
            <a:lvl9pPr marL="3886200" indent="-228600" defTabSz="930275"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B90ACC11-9724-4CDF-B65A-5B250BF342BA}" type="slidenum">
              <a:rPr lang="en-US" altLang="en-US" sz="1200"/>
              <a:pPr eaLnBrk="1" hangingPunct="1"/>
              <a:t>9</a:t>
            </a:fld>
            <a:endParaRPr lang="en-US" altLang="en-US" sz="1200"/>
          </a:p>
        </p:txBody>
      </p:sp>
      <p:sp>
        <p:nvSpPr>
          <p:cNvPr id="130051" name="Rectangle 2"/>
          <p:cNvSpPr>
            <a:spLocks noGrp="1" noRot="1" noChangeAspect="1" noChangeArrowheads="1" noTextEdit="1"/>
          </p:cNvSpPr>
          <p:nvPr>
            <p:ph type="sldImg"/>
          </p:nvPr>
        </p:nvSpPr>
        <p:spPr>
          <a:ln/>
        </p:spPr>
      </p:sp>
      <p:sp>
        <p:nvSpPr>
          <p:cNvPr id="1300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latin typeface="Times New Roman" panose="02020603050405020304" pitchFamily="18" charset="0"/>
              </a:rPr>
              <a:t>This makes for a good live demo outside SAS using Windows Explorer.</a:t>
            </a:r>
          </a:p>
        </p:txBody>
      </p:sp>
    </p:spTree>
    <p:extLst>
      <p:ext uri="{BB962C8B-B14F-4D97-AF65-F5344CB8AC3E}">
        <p14:creationId xmlns:p14="http://schemas.microsoft.com/office/powerpoint/2010/main" val="369427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3990F1B0-C7B8-47C0-86CE-3ABEDAA4E6E3}" type="datetimeFigureOut">
              <a:rPr lang="en-US" smtClean="0"/>
              <a:t>2/13/2017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03C014-AE03-49A0-B607-A9C96EA4355D}" type="slidenum">
              <a:rPr lang="en-US" smtClean="0"/>
              <a:t>‹#›</a:t>
            </a:fld>
            <a:endParaRPr lang="en-US"/>
          </a:p>
        </p:txBody>
      </p:sp>
    </p:spTree>
    <p:extLst>
      <p:ext uri="{BB962C8B-B14F-4D97-AF65-F5344CB8AC3E}">
        <p14:creationId xmlns:p14="http://schemas.microsoft.com/office/powerpoint/2010/main" val="16322536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990F1B0-C7B8-47C0-86CE-3ABEDAA4E6E3}" type="datetimeFigureOut">
              <a:rPr lang="en-US" smtClean="0"/>
              <a:t>2/13/2017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03C014-AE03-49A0-B607-A9C96EA4355D}" type="slidenum">
              <a:rPr lang="en-US" smtClean="0"/>
              <a:t>‹#›</a:t>
            </a:fld>
            <a:endParaRPr lang="en-US"/>
          </a:p>
        </p:txBody>
      </p:sp>
    </p:spTree>
    <p:extLst>
      <p:ext uri="{BB962C8B-B14F-4D97-AF65-F5344CB8AC3E}">
        <p14:creationId xmlns:p14="http://schemas.microsoft.com/office/powerpoint/2010/main" val="24987833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990F1B0-C7B8-47C0-86CE-3ABEDAA4E6E3}" type="datetimeFigureOut">
              <a:rPr lang="en-US" smtClean="0"/>
              <a:t>2/13/2017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03C014-AE03-49A0-B607-A9C96EA4355D}" type="slidenum">
              <a:rPr lang="en-US" smtClean="0"/>
              <a:t>‹#›</a:t>
            </a:fld>
            <a:endParaRPr lang="en-US"/>
          </a:p>
        </p:txBody>
      </p:sp>
    </p:spTree>
    <p:extLst>
      <p:ext uri="{BB962C8B-B14F-4D97-AF65-F5344CB8AC3E}">
        <p14:creationId xmlns:p14="http://schemas.microsoft.com/office/powerpoint/2010/main" val="15637373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990F1B0-C7B8-47C0-86CE-3ABEDAA4E6E3}" type="datetimeFigureOut">
              <a:rPr lang="en-US" smtClean="0"/>
              <a:t>2/13/2017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03C014-AE03-49A0-B607-A9C96EA4355D}" type="slidenum">
              <a:rPr lang="en-US" smtClean="0"/>
              <a:t>‹#›</a:t>
            </a:fld>
            <a:endParaRPr lang="en-US"/>
          </a:p>
        </p:txBody>
      </p:sp>
    </p:spTree>
    <p:extLst>
      <p:ext uri="{BB962C8B-B14F-4D97-AF65-F5344CB8AC3E}">
        <p14:creationId xmlns:p14="http://schemas.microsoft.com/office/powerpoint/2010/main" val="38137124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990F1B0-C7B8-47C0-86CE-3ABEDAA4E6E3}" type="datetimeFigureOut">
              <a:rPr lang="en-US" smtClean="0"/>
              <a:t>2/13/2017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03C014-AE03-49A0-B607-A9C96EA4355D}" type="slidenum">
              <a:rPr lang="en-US" smtClean="0"/>
              <a:t>‹#›</a:t>
            </a:fld>
            <a:endParaRPr lang="en-US"/>
          </a:p>
        </p:txBody>
      </p:sp>
    </p:spTree>
    <p:extLst>
      <p:ext uri="{BB962C8B-B14F-4D97-AF65-F5344CB8AC3E}">
        <p14:creationId xmlns:p14="http://schemas.microsoft.com/office/powerpoint/2010/main" val="12126994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990F1B0-C7B8-47C0-86CE-3ABEDAA4E6E3}" type="datetimeFigureOut">
              <a:rPr lang="en-US" smtClean="0"/>
              <a:t>2/13/2017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03C014-AE03-49A0-B607-A9C96EA4355D}" type="slidenum">
              <a:rPr lang="en-US" smtClean="0"/>
              <a:t>‹#›</a:t>
            </a:fld>
            <a:endParaRPr lang="en-US"/>
          </a:p>
        </p:txBody>
      </p:sp>
    </p:spTree>
    <p:extLst>
      <p:ext uri="{BB962C8B-B14F-4D97-AF65-F5344CB8AC3E}">
        <p14:creationId xmlns:p14="http://schemas.microsoft.com/office/powerpoint/2010/main" val="20359036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990F1B0-C7B8-47C0-86CE-3ABEDAA4E6E3}" type="datetimeFigureOut">
              <a:rPr lang="en-US" smtClean="0"/>
              <a:t>2/13/2017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03C014-AE03-49A0-B607-A9C96EA4355D}" type="slidenum">
              <a:rPr lang="en-US" smtClean="0"/>
              <a:t>‹#›</a:t>
            </a:fld>
            <a:endParaRPr lang="en-US"/>
          </a:p>
        </p:txBody>
      </p:sp>
    </p:spTree>
    <p:extLst>
      <p:ext uri="{BB962C8B-B14F-4D97-AF65-F5344CB8AC3E}">
        <p14:creationId xmlns:p14="http://schemas.microsoft.com/office/powerpoint/2010/main" val="13028913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990F1B0-C7B8-47C0-86CE-3ABEDAA4E6E3}" type="datetimeFigureOut">
              <a:rPr lang="en-US" smtClean="0"/>
              <a:t>2/13/2017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03C014-AE03-49A0-B607-A9C96EA4355D}" type="slidenum">
              <a:rPr lang="en-US" smtClean="0"/>
              <a:t>‹#›</a:t>
            </a:fld>
            <a:endParaRPr lang="en-US"/>
          </a:p>
        </p:txBody>
      </p:sp>
    </p:spTree>
    <p:extLst>
      <p:ext uri="{BB962C8B-B14F-4D97-AF65-F5344CB8AC3E}">
        <p14:creationId xmlns:p14="http://schemas.microsoft.com/office/powerpoint/2010/main" val="7880028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990F1B0-C7B8-47C0-86CE-3ABEDAA4E6E3}" type="datetimeFigureOut">
              <a:rPr lang="en-US" smtClean="0"/>
              <a:t>2/13/2017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03C014-AE03-49A0-B607-A9C96EA4355D}" type="slidenum">
              <a:rPr lang="en-US" smtClean="0"/>
              <a:t>‹#›</a:t>
            </a:fld>
            <a:endParaRPr lang="en-US"/>
          </a:p>
        </p:txBody>
      </p:sp>
    </p:spTree>
    <p:extLst>
      <p:ext uri="{BB962C8B-B14F-4D97-AF65-F5344CB8AC3E}">
        <p14:creationId xmlns:p14="http://schemas.microsoft.com/office/powerpoint/2010/main" val="15193173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990F1B0-C7B8-47C0-86CE-3ABEDAA4E6E3}" type="datetimeFigureOut">
              <a:rPr lang="en-US" smtClean="0"/>
              <a:t>2/13/2017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03C014-AE03-49A0-B607-A9C96EA4355D}" type="slidenum">
              <a:rPr lang="en-US" smtClean="0"/>
              <a:t>‹#›</a:t>
            </a:fld>
            <a:endParaRPr lang="en-US"/>
          </a:p>
        </p:txBody>
      </p:sp>
    </p:spTree>
    <p:extLst>
      <p:ext uri="{BB962C8B-B14F-4D97-AF65-F5344CB8AC3E}">
        <p14:creationId xmlns:p14="http://schemas.microsoft.com/office/powerpoint/2010/main" val="15091296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990F1B0-C7B8-47C0-86CE-3ABEDAA4E6E3}" type="datetimeFigureOut">
              <a:rPr lang="en-US" smtClean="0"/>
              <a:t>2/13/2017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03C014-AE03-49A0-B607-A9C96EA4355D}" type="slidenum">
              <a:rPr lang="en-US" smtClean="0"/>
              <a:t>‹#›</a:t>
            </a:fld>
            <a:endParaRPr lang="en-US"/>
          </a:p>
        </p:txBody>
      </p:sp>
    </p:spTree>
    <p:extLst>
      <p:ext uri="{BB962C8B-B14F-4D97-AF65-F5344CB8AC3E}">
        <p14:creationId xmlns:p14="http://schemas.microsoft.com/office/powerpoint/2010/main" val="34392767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990F1B0-C7B8-47C0-86CE-3ABEDAA4E6E3}" type="datetimeFigureOut">
              <a:rPr lang="en-US" smtClean="0"/>
              <a:t>2/13/2017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03C014-AE03-49A0-B607-A9C96EA4355D}" type="slidenum">
              <a:rPr lang="en-US" smtClean="0"/>
              <a:t>‹#›</a:t>
            </a:fld>
            <a:endParaRPr lang="en-US"/>
          </a:p>
        </p:txBody>
      </p:sp>
    </p:spTree>
    <p:extLst>
      <p:ext uri="{BB962C8B-B14F-4D97-AF65-F5344CB8AC3E}">
        <p14:creationId xmlns:p14="http://schemas.microsoft.com/office/powerpoint/2010/main" val="154800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Slide Number Placeholder 1"/>
          <p:cNvSpPr>
            <a:spLocks noGrp="1"/>
          </p:cNvSpPr>
          <p:nvPr>
            <p:ph type="sldNum" sz="quarter" idx="12"/>
          </p:nvPr>
        </p:nvSpPr>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6F7DA0A8-7825-4524-B08F-025DA17A4CA6}" type="slidenum">
              <a:rPr lang="en-US" altLang="en-US" sz="1400"/>
              <a:pPr eaLnBrk="1" hangingPunct="1"/>
              <a:t>1</a:t>
            </a:fld>
            <a:endParaRPr lang="en-US" altLang="en-US" sz="1400">
              <a:latin typeface="Times New Roman" panose="02020603050405020304" pitchFamily="18" charset="0"/>
            </a:endParaRPr>
          </a:p>
        </p:txBody>
      </p:sp>
      <p:sp>
        <p:nvSpPr>
          <p:cNvPr id="76803" name="Module Title"/>
          <p:cNvSpPr>
            <a:spLocks noChangeArrowheads="1"/>
          </p:cNvSpPr>
          <p:nvPr/>
        </p:nvSpPr>
        <p:spPr bwMode="auto">
          <a:xfrm>
            <a:off x="4040766" y="3112654"/>
            <a:ext cx="5094090" cy="649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lnSpc>
                <a:spcPts val="3900"/>
              </a:lnSpc>
            </a:pPr>
            <a:r>
              <a:rPr lang="en-US" sz="5400" b="1" dirty="0">
                <a:latin typeface="+mn-lt"/>
              </a:rPr>
              <a:t>Macro Storage </a:t>
            </a:r>
            <a:endParaRPr lang="en-US" altLang="en-US" sz="5400" b="1" dirty="0">
              <a:latin typeface="+mn-lt"/>
            </a:endParaRPr>
          </a:p>
        </p:txBody>
      </p:sp>
      <p:sp>
        <p:nvSpPr>
          <p:cNvPr id="76811" name="MO Picture" hidden="1"/>
          <p:cNvSpPr>
            <a:spLocks noChangeArrowheads="1"/>
          </p:cNvSpPr>
          <p:nvPr/>
        </p:nvSpPr>
        <p:spPr bwMode="auto">
          <a:xfrm>
            <a:off x="1524000" y="0"/>
            <a:ext cx="0" cy="0"/>
          </a:xfrm>
          <a:prstGeom prst="rect">
            <a:avLst/>
          </a:prstGeom>
          <a:solidFill>
            <a:srgbClr val="FFFFFF"/>
          </a:solidFill>
          <a:ln w="38100">
            <a:solidFill>
              <a:srgbClr val="000000"/>
            </a:solidFill>
            <a:miter lim="800000"/>
            <a:headEnd type="none" w="med" len="lg"/>
            <a:tailEnd type="none" w="med" len="lg"/>
          </a:ln>
        </p:spPr>
        <p:txBody>
          <a:bodyPr wrap="none" lIns="88900" tIns="88900" rIns="88900" bIns="88900" anchor="ct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lgn="ctr"/>
            <a:r>
              <a:rPr lang="en-US" altLang="en-US"/>
              <a:t>3</a:t>
            </a:r>
          </a:p>
        </p:txBody>
      </p:sp>
    </p:spTree>
    <p:custDataLst>
      <p:tags r:id="rId1"/>
    </p:custDataLst>
    <p:extLst>
      <p:ext uri="{BB962C8B-B14F-4D97-AF65-F5344CB8AC3E}">
        <p14:creationId xmlns:p14="http://schemas.microsoft.com/office/powerpoint/2010/main" val="1646704372"/>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3"/>
          <p:cNvSpPr>
            <a:spLocks noGrp="1" noChangeArrowheads="1"/>
          </p:cNvSpPr>
          <p:nvPr>
            <p:ph type="title"/>
          </p:nvPr>
        </p:nvSpPr>
        <p:spPr/>
        <p:txBody>
          <a:bodyPr/>
          <a:lstStyle/>
          <a:p>
            <a:pPr eaLnBrk="1" hangingPunct="1"/>
            <a:r>
              <a:rPr lang="en-US" altLang="en-US"/>
              <a:t>The Autocall Facility</a:t>
            </a:r>
          </a:p>
        </p:txBody>
      </p:sp>
      <p:sp>
        <p:nvSpPr>
          <p:cNvPr id="83971" name="Rectangle 2"/>
          <p:cNvSpPr>
            <a:spLocks noGrp="1" noChangeArrowheads="1"/>
          </p:cNvSpPr>
          <p:nvPr>
            <p:ph idx="1"/>
          </p:nvPr>
        </p:nvSpPr>
        <p:spPr>
          <a:xfrm>
            <a:off x="838200" y="1825625"/>
            <a:ext cx="10515600" cy="3134302"/>
          </a:xfrm>
        </p:spPr>
        <p:txBody>
          <a:bodyPr/>
          <a:lstStyle/>
          <a:p>
            <a:pPr marL="0" indent="0">
              <a:spcBef>
                <a:spcPct val="0"/>
              </a:spcBef>
              <a:buNone/>
            </a:pPr>
            <a:r>
              <a:rPr lang="en-US" altLang="en-US" dirty="0"/>
              <a:t>An </a:t>
            </a:r>
            <a:r>
              <a:rPr lang="en-US" altLang="en-US" b="1" i="1" dirty="0" err="1"/>
              <a:t>autocall</a:t>
            </a:r>
            <a:r>
              <a:rPr lang="en-US" altLang="en-US" i="1" dirty="0"/>
              <a:t> library </a:t>
            </a:r>
            <a:r>
              <a:rPr lang="en-US" altLang="en-US" dirty="0"/>
              <a:t>is a collection of external files that contain macro definition </a:t>
            </a:r>
            <a:r>
              <a:rPr lang="en-US" altLang="en-US" b="1" dirty="0"/>
              <a:t>source code</a:t>
            </a:r>
            <a:r>
              <a:rPr lang="en-US" altLang="en-US" dirty="0"/>
              <a:t>.</a:t>
            </a:r>
          </a:p>
          <a:p>
            <a:pPr marL="0" indent="0">
              <a:spcBef>
                <a:spcPct val="0"/>
              </a:spcBef>
              <a:buNone/>
            </a:pPr>
            <a:endParaRPr lang="en-US" altLang="en-US" dirty="0"/>
          </a:p>
          <a:p>
            <a:pPr marL="0" indent="0">
              <a:spcBef>
                <a:spcPct val="0"/>
              </a:spcBef>
              <a:buNone/>
            </a:pPr>
            <a:r>
              <a:rPr lang="en-US" altLang="en-US" dirty="0"/>
              <a:t>You can make macros accessible to your SAS session </a:t>
            </a:r>
            <a:br>
              <a:rPr lang="en-US" altLang="en-US" dirty="0"/>
            </a:br>
            <a:r>
              <a:rPr lang="en-US" altLang="en-US" dirty="0"/>
              <a:t>or job by concatenating your own </a:t>
            </a:r>
            <a:r>
              <a:rPr lang="en-US" altLang="en-US" dirty="0" err="1"/>
              <a:t>autocall</a:t>
            </a:r>
            <a:r>
              <a:rPr lang="en-US" altLang="en-US" dirty="0"/>
              <a:t> library or your organization's </a:t>
            </a:r>
            <a:r>
              <a:rPr lang="en-US" altLang="en-US" dirty="0" err="1"/>
              <a:t>autocall</a:t>
            </a:r>
            <a:r>
              <a:rPr lang="en-US" altLang="en-US" dirty="0"/>
              <a:t> library (or both) with the </a:t>
            </a:r>
            <a:r>
              <a:rPr lang="en-US" altLang="en-US" dirty="0" err="1"/>
              <a:t>autocall</a:t>
            </a:r>
            <a:r>
              <a:rPr lang="en-US" altLang="en-US" dirty="0"/>
              <a:t> library supplied with SAS software.</a:t>
            </a:r>
          </a:p>
        </p:txBody>
      </p:sp>
      <p:sp>
        <p:nvSpPr>
          <p:cNvPr id="4" name="Slide Number Placeholder 3"/>
          <p:cNvSpPr>
            <a:spLocks noGrp="1"/>
          </p:cNvSpPr>
          <p:nvPr>
            <p:ph type="sldNum" sz="quarter" idx="12"/>
          </p:nvPr>
        </p:nvSpPr>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3C874775-7ED6-484D-BB46-591BABB10512}" type="slidenum">
              <a:rPr lang="en-US" altLang="en-US" sz="1400"/>
              <a:pPr eaLnBrk="1" hangingPunct="1"/>
              <a:t>10</a:t>
            </a:fld>
            <a:endParaRPr lang="en-US" altLang="en-US" sz="1400">
              <a:latin typeface="Times New Roman" panose="02020603050405020304" pitchFamily="18" charset="0"/>
            </a:endParaRPr>
          </a:p>
        </p:txBody>
      </p:sp>
    </p:spTree>
    <p:extLst>
      <p:ext uri="{BB962C8B-B14F-4D97-AF65-F5344CB8AC3E}">
        <p14:creationId xmlns:p14="http://schemas.microsoft.com/office/powerpoint/2010/main" val="2789712140"/>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4"/>
          <p:cNvSpPr>
            <a:spLocks noGrp="1" noChangeArrowheads="1"/>
          </p:cNvSpPr>
          <p:nvPr>
            <p:ph type="title"/>
          </p:nvPr>
        </p:nvSpPr>
        <p:spPr/>
        <p:txBody>
          <a:bodyPr/>
          <a:lstStyle/>
          <a:p>
            <a:pPr eaLnBrk="1" hangingPunct="1"/>
            <a:r>
              <a:rPr lang="en-US" altLang="en-US"/>
              <a:t>Defining an Autocall Library</a:t>
            </a:r>
          </a:p>
        </p:txBody>
      </p:sp>
      <p:sp>
        <p:nvSpPr>
          <p:cNvPr id="84995" name="Rectangle 2"/>
          <p:cNvSpPr>
            <a:spLocks noGrp="1" noChangeArrowheads="1"/>
          </p:cNvSpPr>
          <p:nvPr>
            <p:ph idx="1"/>
          </p:nvPr>
        </p:nvSpPr>
        <p:spPr/>
        <p:txBody>
          <a:bodyPr/>
          <a:lstStyle/>
          <a:p>
            <a:pPr marL="457200" indent="-457200">
              <a:spcBef>
                <a:spcPct val="50000"/>
              </a:spcBef>
              <a:buNone/>
            </a:pPr>
            <a:r>
              <a:rPr lang="en-US" altLang="en-US" dirty="0"/>
              <a:t>To define an </a:t>
            </a:r>
            <a:r>
              <a:rPr lang="en-US" altLang="en-US" dirty="0" err="1"/>
              <a:t>autocall</a:t>
            </a:r>
            <a:r>
              <a:rPr lang="en-US" altLang="en-US" dirty="0"/>
              <a:t> library:</a:t>
            </a:r>
          </a:p>
          <a:p>
            <a:pPr marL="457200" indent="-457200">
              <a:spcBef>
                <a:spcPct val="50000"/>
              </a:spcBef>
              <a:buFontTx/>
              <a:buAutoNum type="arabicPeriod"/>
            </a:pPr>
            <a:r>
              <a:rPr lang="en-US" altLang="en-US" dirty="0"/>
              <a:t>Specify the MAUTOSOURCE SAS system option.</a:t>
            </a:r>
          </a:p>
          <a:p>
            <a:pPr marL="457200" indent="-457200">
              <a:spcBef>
                <a:spcPct val="50000"/>
              </a:spcBef>
              <a:buFontTx/>
              <a:buAutoNum type="arabicPeriod"/>
            </a:pPr>
            <a:r>
              <a:rPr lang="en-US" altLang="en-US" dirty="0"/>
              <a:t>Use the SASAUTOS= SAS system option to identify </a:t>
            </a:r>
            <a:r>
              <a:rPr lang="en-US" altLang="en-US" dirty="0" err="1"/>
              <a:t>autocall</a:t>
            </a:r>
            <a:r>
              <a:rPr lang="en-US" altLang="en-US" dirty="0"/>
              <a:t> library locations.</a:t>
            </a:r>
          </a:p>
          <a:p>
            <a:pPr marL="457200" indent="-457200"/>
            <a:endParaRPr lang="en-US" altLang="en-US" dirty="0"/>
          </a:p>
        </p:txBody>
      </p:sp>
      <p:sp>
        <p:nvSpPr>
          <p:cNvPr id="5" name="Slide Number Placeholder 3"/>
          <p:cNvSpPr>
            <a:spLocks noGrp="1"/>
          </p:cNvSpPr>
          <p:nvPr>
            <p:ph type="sldNum" sz="quarter" idx="12"/>
          </p:nvPr>
        </p:nvSpPr>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EB830244-8F80-4AB9-B0EE-57C248DFB3A7}" type="slidenum">
              <a:rPr lang="en-US" altLang="en-US" sz="1400"/>
              <a:pPr eaLnBrk="1" hangingPunct="1"/>
              <a:t>11</a:t>
            </a:fld>
            <a:endParaRPr lang="en-US" altLang="en-US" sz="1400">
              <a:latin typeface="Times New Roman" panose="02020603050405020304" pitchFamily="18" charset="0"/>
            </a:endParaRPr>
          </a:p>
        </p:txBody>
      </p:sp>
    </p:spTree>
    <p:extLst>
      <p:ext uri="{BB962C8B-B14F-4D97-AF65-F5344CB8AC3E}">
        <p14:creationId xmlns:p14="http://schemas.microsoft.com/office/powerpoint/2010/main" val="2152492869"/>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4"/>
          <p:cNvSpPr>
            <a:spLocks noGrp="1" noChangeArrowheads="1"/>
          </p:cNvSpPr>
          <p:nvPr>
            <p:ph type="title"/>
          </p:nvPr>
        </p:nvSpPr>
        <p:spPr>
          <a:xfrm>
            <a:off x="2209800" y="381000"/>
            <a:ext cx="8458200" cy="685800"/>
          </a:xfrm>
        </p:spPr>
        <p:txBody>
          <a:bodyPr anchor="ctr">
            <a:normAutofit fontScale="90000"/>
          </a:bodyPr>
          <a:lstStyle/>
          <a:p>
            <a:pPr eaLnBrk="1" hangingPunct="1"/>
            <a:r>
              <a:rPr lang="en-US" altLang="en-US"/>
              <a:t>Autocall Facility System Options</a:t>
            </a:r>
          </a:p>
        </p:txBody>
      </p:sp>
      <p:sp>
        <p:nvSpPr>
          <p:cNvPr id="86019" name="Rectangle 2"/>
          <p:cNvSpPr>
            <a:spLocks noGrp="1" noChangeArrowheads="1"/>
          </p:cNvSpPr>
          <p:nvPr>
            <p:ph idx="1"/>
          </p:nvPr>
        </p:nvSpPr>
        <p:spPr>
          <a:xfrm>
            <a:off x="2209800" y="1066800"/>
            <a:ext cx="8229600" cy="4267200"/>
          </a:xfrm>
        </p:spPr>
        <p:txBody>
          <a:bodyPr>
            <a:normAutofit lnSpcReduction="10000"/>
          </a:bodyPr>
          <a:lstStyle/>
          <a:p>
            <a:pPr marL="0" indent="0">
              <a:spcBef>
                <a:spcPct val="0"/>
              </a:spcBef>
              <a:buNone/>
            </a:pPr>
            <a:r>
              <a:rPr lang="en-US" altLang="en-US"/>
              <a:t>The MAUTOSOURCE option controls autocall facility availability.</a:t>
            </a:r>
          </a:p>
          <a:p>
            <a:pPr marL="0" indent="0">
              <a:spcBef>
                <a:spcPct val="0"/>
              </a:spcBef>
              <a:buNone/>
            </a:pPr>
            <a:endParaRPr lang="en-US" altLang="en-US"/>
          </a:p>
          <a:p>
            <a:pPr marL="0" indent="0">
              <a:spcBef>
                <a:spcPct val="0"/>
              </a:spcBef>
              <a:buNone/>
            </a:pPr>
            <a:r>
              <a:rPr lang="en-US" altLang="en-US"/>
              <a:t>General form of the MAUTOSOURCE|NOMAUTOSOURCE option:</a:t>
            </a:r>
            <a:endParaRPr lang="en-US" altLang="en-US" b="1"/>
          </a:p>
          <a:p>
            <a:pPr marL="0" indent="0">
              <a:spcBef>
                <a:spcPct val="0"/>
              </a:spcBef>
              <a:buNone/>
            </a:pPr>
            <a:endParaRPr lang="en-US" altLang="en-US" b="1"/>
          </a:p>
          <a:p>
            <a:pPr marL="0" indent="0">
              <a:spcBef>
                <a:spcPct val="0"/>
              </a:spcBef>
              <a:buNone/>
            </a:pPr>
            <a:endParaRPr lang="en-US" altLang="en-US"/>
          </a:p>
          <a:p>
            <a:pPr marL="0" indent="0">
              <a:spcBef>
                <a:spcPct val="0"/>
              </a:spcBef>
              <a:buNone/>
            </a:pPr>
            <a:r>
              <a:rPr lang="en-US" altLang="en-US"/>
              <a:t> </a:t>
            </a:r>
          </a:p>
          <a:p>
            <a:pPr marL="0" indent="0">
              <a:spcBef>
                <a:spcPct val="0"/>
              </a:spcBef>
              <a:buNone/>
            </a:pPr>
            <a:endParaRPr lang="en-US" altLang="en-US"/>
          </a:p>
          <a:p>
            <a:pPr marL="0" indent="0">
              <a:spcBef>
                <a:spcPct val="0"/>
              </a:spcBef>
              <a:buNone/>
            </a:pPr>
            <a:endParaRPr lang="en-US" altLang="en-US"/>
          </a:p>
          <a:p>
            <a:pPr marL="0" indent="0">
              <a:spcBef>
                <a:spcPct val="0"/>
              </a:spcBef>
              <a:buNone/>
            </a:pPr>
            <a:r>
              <a:rPr lang="en-US" altLang="en-US"/>
              <a:t>The default setting is MAUTOSOURCE</a:t>
            </a:r>
            <a:r>
              <a:rPr lang="en-US" altLang="en-US">
                <a:latin typeface="Times New Roman" panose="02020603050405020304" pitchFamily="18" charset="0"/>
              </a:rPr>
              <a:t>.</a:t>
            </a:r>
            <a:endParaRPr lang="en-US" altLang="en-US"/>
          </a:p>
          <a:p>
            <a:pPr marL="0" indent="0"/>
            <a:endParaRPr lang="en-US" altLang="en-US"/>
          </a:p>
        </p:txBody>
      </p:sp>
      <p:sp>
        <p:nvSpPr>
          <p:cNvPr id="6" name="Slide Number Placeholder 3"/>
          <p:cNvSpPr>
            <a:spLocks noGrp="1"/>
          </p:cNvSpPr>
          <p:nvPr>
            <p:ph type="sldNum" sz="quarter" idx="12"/>
          </p:nvPr>
        </p:nvSpPr>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E2DA4000-64E9-4FEC-900B-73E821CB90AF}" type="slidenum">
              <a:rPr lang="en-US" altLang="en-US" sz="1400"/>
              <a:pPr eaLnBrk="1" hangingPunct="1"/>
              <a:t>12</a:t>
            </a:fld>
            <a:endParaRPr lang="en-US" altLang="en-US" sz="1400">
              <a:latin typeface="Times New Roman" panose="02020603050405020304" pitchFamily="18" charset="0"/>
            </a:endParaRPr>
          </a:p>
        </p:txBody>
      </p:sp>
      <p:sp>
        <p:nvSpPr>
          <p:cNvPr id="86021" name="Text Box 3"/>
          <p:cNvSpPr txBox="1">
            <a:spLocks noChangeArrowheads="1"/>
          </p:cNvSpPr>
          <p:nvPr/>
        </p:nvSpPr>
        <p:spPr bwMode="auto">
          <a:xfrm>
            <a:off x="2209801" y="1735139"/>
            <a:ext cx="7542213"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p>
        </p:txBody>
      </p:sp>
      <p:sp>
        <p:nvSpPr>
          <p:cNvPr id="78854" name="Text Box 6"/>
          <p:cNvSpPr txBox="1">
            <a:spLocks noChangeArrowheads="1"/>
          </p:cNvSpPr>
          <p:nvPr/>
        </p:nvSpPr>
        <p:spPr bwMode="auto">
          <a:xfrm>
            <a:off x="2895600" y="3124200"/>
            <a:ext cx="4800600" cy="861774"/>
          </a:xfrm>
          <a:prstGeom prst="rect">
            <a:avLst/>
          </a:prstGeom>
          <a:solidFill>
            <a:srgbClr val="FFFFFF"/>
          </a:solidFill>
          <a:ln w="28575">
            <a:solidFill>
              <a:schemeClr val="tx1"/>
            </a:solidFill>
            <a:miter lim="800000"/>
            <a:headEnd type="none" w="sm" len="sm"/>
            <a:tailEnd type="none" w="sm" len="sm"/>
          </a:ln>
          <a:effectLst>
            <a:outerShdw dist="107763" dir="2700000" algn="ctr" rotWithShape="0">
              <a:schemeClr val="bg2"/>
            </a:outerShdw>
          </a:effectLst>
        </p:spPr>
        <p:txBody>
          <a:bodyPr tIns="152400" bIns="152400">
            <a:spAutoFit/>
          </a:bodyPr>
          <a:lstStyle/>
          <a:p>
            <a:pPr eaLnBrk="0" hangingPunct="0">
              <a:defRPr/>
            </a:pPr>
            <a:r>
              <a:rPr lang="en-US" b="1" dirty="0">
                <a:latin typeface="Arial"/>
              </a:rPr>
              <a:t>OPTIONS MAUTOSOURCE;</a:t>
            </a:r>
          </a:p>
          <a:p>
            <a:pPr eaLnBrk="0" hangingPunct="0">
              <a:defRPr/>
            </a:pPr>
            <a:r>
              <a:rPr lang="en-US" b="1" dirty="0">
                <a:latin typeface="Arial"/>
              </a:rPr>
              <a:t>OPTIONS NOMAUTOSOURCE;</a:t>
            </a:r>
          </a:p>
        </p:txBody>
      </p:sp>
    </p:spTree>
    <p:extLst>
      <p:ext uri="{BB962C8B-B14F-4D97-AF65-F5344CB8AC3E}">
        <p14:creationId xmlns:p14="http://schemas.microsoft.com/office/powerpoint/2010/main" val="529528710"/>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4"/>
          <p:cNvSpPr>
            <a:spLocks noGrp="1" noChangeArrowheads="1"/>
          </p:cNvSpPr>
          <p:nvPr>
            <p:ph type="title"/>
          </p:nvPr>
        </p:nvSpPr>
        <p:spPr>
          <a:xfrm>
            <a:off x="2209800" y="381000"/>
            <a:ext cx="8458200" cy="685800"/>
          </a:xfrm>
        </p:spPr>
        <p:txBody>
          <a:bodyPr anchor="ctr">
            <a:normAutofit fontScale="90000"/>
          </a:bodyPr>
          <a:lstStyle/>
          <a:p>
            <a:pPr eaLnBrk="1" hangingPunct="1"/>
            <a:r>
              <a:rPr lang="en-US" altLang="en-US"/>
              <a:t>Autocall Facility System Options</a:t>
            </a:r>
          </a:p>
        </p:txBody>
      </p:sp>
      <p:sp>
        <p:nvSpPr>
          <p:cNvPr id="87043" name="Rectangle 2"/>
          <p:cNvSpPr>
            <a:spLocks noGrp="1" noChangeArrowheads="1"/>
          </p:cNvSpPr>
          <p:nvPr>
            <p:ph idx="1"/>
          </p:nvPr>
        </p:nvSpPr>
        <p:spPr>
          <a:xfrm>
            <a:off x="838200" y="1316037"/>
            <a:ext cx="10515600" cy="1624310"/>
          </a:xfrm>
        </p:spPr>
        <p:txBody>
          <a:bodyPr/>
          <a:lstStyle/>
          <a:p>
            <a:pPr marL="0" indent="0">
              <a:spcBef>
                <a:spcPct val="50000"/>
              </a:spcBef>
              <a:buNone/>
            </a:pPr>
            <a:r>
              <a:rPr lang="en-US" altLang="en-US" dirty="0"/>
              <a:t>The SASAUTOS= system option specifies the location </a:t>
            </a:r>
            <a:br>
              <a:rPr lang="en-US" altLang="en-US" dirty="0"/>
            </a:br>
            <a:r>
              <a:rPr lang="en-US" altLang="en-US" dirty="0"/>
              <a:t>of </a:t>
            </a:r>
            <a:r>
              <a:rPr lang="en-US" altLang="en-US" dirty="0" err="1"/>
              <a:t>autocall</a:t>
            </a:r>
            <a:r>
              <a:rPr lang="en-US" altLang="en-US" dirty="0"/>
              <a:t> macros.</a:t>
            </a:r>
          </a:p>
          <a:p>
            <a:pPr marL="0" indent="0">
              <a:spcBef>
                <a:spcPct val="50000"/>
              </a:spcBef>
              <a:buNone/>
            </a:pPr>
            <a:r>
              <a:rPr lang="en-US" altLang="en-US" dirty="0"/>
              <a:t>General form of the SASAUTOS= system option:</a:t>
            </a:r>
          </a:p>
          <a:p>
            <a:pPr marL="0" indent="0"/>
            <a:endParaRPr lang="en-US" altLang="en-US" dirty="0"/>
          </a:p>
        </p:txBody>
      </p:sp>
      <p:sp>
        <p:nvSpPr>
          <p:cNvPr id="8" name="Slide Number Placeholder 3"/>
          <p:cNvSpPr>
            <a:spLocks noGrp="1"/>
          </p:cNvSpPr>
          <p:nvPr>
            <p:ph type="sldNum" sz="quarter" idx="12"/>
          </p:nvPr>
        </p:nvSpPr>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B358E583-30AB-460D-8FD2-77D3432AC296}" type="slidenum">
              <a:rPr lang="en-US" altLang="en-US" sz="1400"/>
              <a:pPr eaLnBrk="1" hangingPunct="1"/>
              <a:t>13</a:t>
            </a:fld>
            <a:endParaRPr lang="en-US" altLang="en-US" sz="1400">
              <a:latin typeface="Times New Roman" panose="02020603050405020304" pitchFamily="18" charset="0"/>
            </a:endParaRPr>
          </a:p>
        </p:txBody>
      </p:sp>
      <p:sp>
        <p:nvSpPr>
          <p:cNvPr id="87046" name="Text Box 5"/>
          <p:cNvSpPr txBox="1">
            <a:spLocks noChangeArrowheads="1"/>
          </p:cNvSpPr>
          <p:nvPr/>
        </p:nvSpPr>
        <p:spPr bwMode="auto">
          <a:xfrm>
            <a:off x="3124201" y="3581401"/>
            <a:ext cx="18473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p>
        </p:txBody>
      </p:sp>
      <p:sp>
        <p:nvSpPr>
          <p:cNvPr id="79878" name="Text Box 6"/>
          <p:cNvSpPr txBox="1">
            <a:spLocks noChangeArrowheads="1"/>
          </p:cNvSpPr>
          <p:nvPr/>
        </p:nvSpPr>
        <p:spPr bwMode="auto">
          <a:xfrm>
            <a:off x="1799151" y="3139181"/>
            <a:ext cx="6553200" cy="584775"/>
          </a:xfrm>
          <a:prstGeom prst="rect">
            <a:avLst/>
          </a:prstGeom>
          <a:solidFill>
            <a:srgbClr val="FFFFFF"/>
          </a:solidFill>
          <a:ln w="28575">
            <a:solidFill>
              <a:schemeClr val="tx1"/>
            </a:solidFill>
            <a:miter lim="800000"/>
            <a:headEnd type="none" w="sm" len="sm"/>
            <a:tailEnd type="none" w="sm" len="sm"/>
          </a:ln>
          <a:effectLst>
            <a:outerShdw dist="107763" dir="2700000" algn="ctr" rotWithShape="0">
              <a:schemeClr val="bg2"/>
            </a:outerShdw>
          </a:effectLst>
        </p:spPr>
        <p:txBody>
          <a:bodyPr tIns="152400" bIns="152400">
            <a:spAutoFit/>
          </a:bodyPr>
          <a:lstStyle/>
          <a:p>
            <a:pPr eaLnBrk="0" hangingPunct="0">
              <a:defRPr/>
            </a:pPr>
            <a:r>
              <a:rPr lang="en-US" b="1" dirty="0">
                <a:latin typeface="Arial"/>
              </a:rPr>
              <a:t>OPTIONS SASAUTOS=(</a:t>
            </a:r>
            <a:r>
              <a:rPr lang="en-US" i="1" dirty="0">
                <a:latin typeface="Arial"/>
              </a:rPr>
              <a:t>library-1</a:t>
            </a:r>
            <a:r>
              <a:rPr lang="en-US" dirty="0">
                <a:latin typeface="Arial"/>
              </a:rPr>
              <a:t>,...,</a:t>
            </a:r>
            <a:r>
              <a:rPr lang="en-US" i="1" dirty="0">
                <a:latin typeface="Arial"/>
              </a:rPr>
              <a:t>library-n</a:t>
            </a:r>
            <a:r>
              <a:rPr lang="en-US" b="1" dirty="0">
                <a:latin typeface="Arial"/>
              </a:rPr>
              <a:t>);</a:t>
            </a:r>
          </a:p>
        </p:txBody>
      </p:sp>
      <p:sp>
        <p:nvSpPr>
          <p:cNvPr id="87048" name="Text Box 7"/>
          <p:cNvSpPr txBox="1">
            <a:spLocks noChangeArrowheads="1"/>
          </p:cNvSpPr>
          <p:nvPr/>
        </p:nvSpPr>
        <p:spPr bwMode="auto">
          <a:xfrm>
            <a:off x="450376" y="4108450"/>
            <a:ext cx="11477767" cy="2247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type="none" w="med" len="lg"/>
                <a:tailEnd type="none" w="med" len="lg"/>
              </a14:hiddenLine>
            </a:ext>
          </a:extLst>
        </p:spPr>
        <p:txBody>
          <a:bodyPr wrap="square" lIns="88900" tIns="88900" rIns="88900" bIns="88900">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spcBef>
                <a:spcPct val="20000"/>
              </a:spcBef>
              <a:buClr>
                <a:schemeClr val="tx1"/>
              </a:buClr>
            </a:pPr>
            <a:r>
              <a:rPr lang="en-US" altLang="en-US" dirty="0"/>
              <a:t>The values of </a:t>
            </a:r>
            <a:r>
              <a:rPr lang="en-US" altLang="en-US" i="1" dirty="0"/>
              <a:t>library</a:t>
            </a:r>
            <a:r>
              <a:rPr lang="en-US" altLang="en-US" dirty="0"/>
              <a:t>-</a:t>
            </a:r>
            <a:r>
              <a:rPr lang="en-US" altLang="en-US" i="1" dirty="0"/>
              <a:t>1</a:t>
            </a:r>
            <a:r>
              <a:rPr lang="en-US" altLang="en-US" dirty="0"/>
              <a:t> through </a:t>
            </a:r>
            <a:r>
              <a:rPr lang="en-US" altLang="en-US" i="1" dirty="0"/>
              <a:t>library</a:t>
            </a:r>
            <a:r>
              <a:rPr lang="en-US" altLang="en-US" dirty="0"/>
              <a:t>-</a:t>
            </a:r>
            <a:r>
              <a:rPr lang="en-US" altLang="en-US" i="1" dirty="0"/>
              <a:t>n</a:t>
            </a:r>
            <a:r>
              <a:rPr lang="en-US" altLang="en-US" dirty="0"/>
              <a:t> are references to source libraries containing macro definitions.</a:t>
            </a:r>
          </a:p>
          <a:p>
            <a:pPr>
              <a:spcBef>
                <a:spcPct val="20000"/>
              </a:spcBef>
              <a:buClr>
                <a:schemeClr val="tx1"/>
              </a:buClr>
            </a:pPr>
            <a:r>
              <a:rPr lang="en-US" altLang="en-US" dirty="0"/>
              <a:t>You specify a source library by doing one of the following:</a:t>
            </a:r>
          </a:p>
          <a:p>
            <a:pPr>
              <a:spcBef>
                <a:spcPct val="20000"/>
              </a:spcBef>
              <a:buClr>
                <a:schemeClr val="tx2"/>
              </a:buClr>
              <a:buSzPct val="70000"/>
            </a:pPr>
            <a:r>
              <a:rPr lang="en-US" altLang="en-US" dirty="0"/>
              <a:t>   Placing its name in quotation marks</a:t>
            </a:r>
          </a:p>
          <a:p>
            <a:pPr>
              <a:spcBef>
                <a:spcPct val="20000"/>
              </a:spcBef>
              <a:buClr>
                <a:schemeClr val="tx2"/>
              </a:buClr>
              <a:buSzPct val="70000"/>
            </a:pPr>
            <a:r>
              <a:rPr lang="en-US" altLang="en-US" dirty="0"/>
              <a:t>   Pointing to it with a </a:t>
            </a:r>
            <a:r>
              <a:rPr lang="en-US" altLang="en-US" dirty="0" err="1"/>
              <a:t>fileref</a:t>
            </a:r>
            <a:endParaRPr lang="en-US" altLang="en-US" dirty="0"/>
          </a:p>
        </p:txBody>
      </p:sp>
    </p:spTree>
    <p:extLst>
      <p:ext uri="{BB962C8B-B14F-4D97-AF65-F5344CB8AC3E}">
        <p14:creationId xmlns:p14="http://schemas.microsoft.com/office/powerpoint/2010/main" val="1124622027"/>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3"/>
          <p:cNvSpPr>
            <a:spLocks noGrp="1" noChangeArrowheads="1"/>
          </p:cNvSpPr>
          <p:nvPr>
            <p:ph type="title"/>
          </p:nvPr>
        </p:nvSpPr>
        <p:spPr>
          <a:xfrm>
            <a:off x="879475" y="-8356"/>
            <a:ext cx="10515600" cy="688730"/>
          </a:xfrm>
        </p:spPr>
        <p:txBody>
          <a:bodyPr>
            <a:normAutofit fontScale="90000"/>
          </a:bodyPr>
          <a:lstStyle/>
          <a:p>
            <a:pPr eaLnBrk="1" hangingPunct="1"/>
            <a:r>
              <a:rPr lang="en-US" altLang="en-US" dirty="0" err="1"/>
              <a:t>Autocall</a:t>
            </a:r>
            <a:r>
              <a:rPr lang="en-US" altLang="en-US" dirty="0"/>
              <a:t> Facility System Options</a:t>
            </a:r>
          </a:p>
        </p:txBody>
      </p:sp>
      <p:sp>
        <p:nvSpPr>
          <p:cNvPr id="88067" name="Rectangle 2"/>
          <p:cNvSpPr>
            <a:spLocks noGrp="1" noChangeArrowheads="1"/>
          </p:cNvSpPr>
          <p:nvPr>
            <p:ph idx="1"/>
          </p:nvPr>
        </p:nvSpPr>
        <p:spPr>
          <a:xfrm>
            <a:off x="2209800" y="2438400"/>
            <a:ext cx="1447800" cy="457200"/>
          </a:xfrm>
        </p:spPr>
        <p:txBody>
          <a:bodyPr>
            <a:normAutofit fontScale="85000" lnSpcReduction="10000"/>
          </a:bodyPr>
          <a:lstStyle/>
          <a:p>
            <a:pPr marL="0" indent="0">
              <a:spcBef>
                <a:spcPct val="0"/>
              </a:spcBef>
              <a:buNone/>
            </a:pPr>
            <a:r>
              <a:rPr lang="en-US" altLang="en-US"/>
              <a:t>Windows:</a:t>
            </a:r>
          </a:p>
          <a:p>
            <a:pPr marL="0" indent="0">
              <a:spcBef>
                <a:spcPct val="0"/>
              </a:spcBef>
              <a:buNone/>
            </a:pPr>
            <a:endParaRPr lang="en-US" altLang="en-US"/>
          </a:p>
          <a:p>
            <a:pPr marL="0" indent="0">
              <a:spcBef>
                <a:spcPct val="0"/>
              </a:spcBef>
              <a:buNone/>
            </a:pPr>
            <a:endParaRPr lang="en-US" altLang="en-US"/>
          </a:p>
          <a:p>
            <a:pPr marL="0" indent="0"/>
            <a:endParaRPr lang="en-US" altLang="en-US"/>
          </a:p>
        </p:txBody>
      </p:sp>
      <p:sp>
        <p:nvSpPr>
          <p:cNvPr id="13" name="Slide Number Placeholder 3"/>
          <p:cNvSpPr>
            <a:spLocks noGrp="1"/>
          </p:cNvSpPr>
          <p:nvPr>
            <p:ph type="sldNum" sz="quarter" idx="12"/>
          </p:nvPr>
        </p:nvSpPr>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C86E892C-DFC4-4C12-814C-6ECFFA986012}" type="slidenum">
              <a:rPr lang="en-US" altLang="en-US" sz="1400"/>
              <a:pPr eaLnBrk="1" hangingPunct="1"/>
              <a:t>14</a:t>
            </a:fld>
            <a:endParaRPr lang="en-US" altLang="en-US" sz="1400">
              <a:latin typeface="Times New Roman" panose="02020603050405020304" pitchFamily="18" charset="0"/>
            </a:endParaRPr>
          </a:p>
        </p:txBody>
      </p:sp>
      <p:sp>
        <p:nvSpPr>
          <p:cNvPr id="88069" name="Rectangle 4"/>
          <p:cNvSpPr>
            <a:spLocks noChangeArrowheads="1"/>
          </p:cNvSpPr>
          <p:nvPr/>
        </p:nvSpPr>
        <p:spPr bwMode="auto">
          <a:xfrm>
            <a:off x="2209800" y="395288"/>
            <a:ext cx="60960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sz="3200" b="1">
              <a:latin typeface="Georgia" panose="02040502050405020303" pitchFamily="18" charset="0"/>
            </a:endParaRPr>
          </a:p>
        </p:txBody>
      </p:sp>
      <p:sp>
        <p:nvSpPr>
          <p:cNvPr id="88070" name="Text Box 5"/>
          <p:cNvSpPr txBox="1">
            <a:spLocks noChangeArrowheads="1"/>
          </p:cNvSpPr>
          <p:nvPr/>
        </p:nvSpPr>
        <p:spPr bwMode="auto">
          <a:xfrm>
            <a:off x="3429000" y="35814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latin typeface="Courier New" panose="02070309020205020404" pitchFamily="49" charset="0"/>
            </a:endParaRPr>
          </a:p>
        </p:txBody>
      </p:sp>
      <p:sp>
        <p:nvSpPr>
          <p:cNvPr id="88071" name="Text Box 6"/>
          <p:cNvSpPr txBox="1">
            <a:spLocks noChangeArrowheads="1"/>
          </p:cNvSpPr>
          <p:nvPr/>
        </p:nvSpPr>
        <p:spPr bwMode="auto">
          <a:xfrm>
            <a:off x="2209800" y="2819400"/>
            <a:ext cx="8382000" cy="375744"/>
          </a:xfrm>
          <a:prstGeom prst="rect">
            <a:avLst/>
          </a:prstGeom>
          <a:solidFill>
            <a:srgbClr val="FFFFFF"/>
          </a:solidFill>
          <a:ln w="38100">
            <a:solidFill>
              <a:schemeClr val="tx2"/>
            </a:solidFill>
            <a:miter lim="800000"/>
            <a:headEnd type="none" w="sm" len="sm"/>
            <a:tailEnd type="none" w="sm" len="sm"/>
          </a:ln>
        </p:spPr>
        <p:txBody>
          <a:bodyPr lIns="50800" tIns="50800" rIns="50800" bIns="50800">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lnSpc>
                <a:spcPct val="85000"/>
              </a:lnSpc>
            </a:pPr>
            <a:r>
              <a:rPr lang="en-US" altLang="en-US" sz="2000" b="1" dirty="0">
                <a:latin typeface="Courier New" panose="02070309020205020404" pitchFamily="49" charset="0"/>
              </a:rPr>
              <a:t>options </a:t>
            </a:r>
            <a:r>
              <a:rPr lang="en-US" altLang="en-US" sz="2000" b="1" dirty="0" err="1">
                <a:latin typeface="Courier New" panose="02070309020205020404" pitchFamily="49" charset="0"/>
              </a:rPr>
              <a:t>mautosource</a:t>
            </a:r>
            <a:r>
              <a:rPr lang="en-US" altLang="en-US" sz="2000" b="1" dirty="0">
                <a:latin typeface="Courier New" panose="02070309020205020404" pitchFamily="49" charset="0"/>
              </a:rPr>
              <a:t> </a:t>
            </a:r>
            <a:r>
              <a:rPr lang="en-US" altLang="en-US" sz="2000" b="1" dirty="0" err="1">
                <a:latin typeface="Courier New" panose="02070309020205020404" pitchFamily="49" charset="0"/>
              </a:rPr>
              <a:t>sasautos</a:t>
            </a:r>
            <a:r>
              <a:rPr lang="en-US" altLang="en-US" sz="2000" b="1" dirty="0">
                <a:latin typeface="Courier New" panose="02070309020205020404" pitchFamily="49" charset="0"/>
              </a:rPr>
              <a:t>=('c:\</a:t>
            </a:r>
            <a:r>
              <a:rPr lang="en-US" altLang="en-US" sz="2000" b="1" dirty="0" err="1">
                <a:latin typeface="Courier New" panose="02070309020205020404" pitchFamily="49" charset="0"/>
              </a:rPr>
              <a:t>tmp</a:t>
            </a:r>
            <a:r>
              <a:rPr lang="en-US" altLang="en-US" sz="2000" b="1" dirty="0">
                <a:latin typeface="Courier New" panose="02070309020205020404" pitchFamily="49" charset="0"/>
              </a:rPr>
              <a:t>',</a:t>
            </a:r>
            <a:r>
              <a:rPr lang="en-US" altLang="en-US" sz="2000" b="1" dirty="0" err="1">
                <a:latin typeface="Courier New" panose="02070309020205020404" pitchFamily="49" charset="0"/>
              </a:rPr>
              <a:t>sasautos</a:t>
            </a:r>
            <a:r>
              <a:rPr lang="en-US" altLang="en-US" sz="2000" b="1" dirty="0">
                <a:latin typeface="Courier New" panose="02070309020205020404" pitchFamily="49" charset="0"/>
              </a:rPr>
              <a:t>);</a:t>
            </a:r>
          </a:p>
        </p:txBody>
      </p:sp>
      <p:sp>
        <p:nvSpPr>
          <p:cNvPr id="88072" name="Text Box 7"/>
          <p:cNvSpPr txBox="1">
            <a:spLocks noChangeArrowheads="1"/>
          </p:cNvSpPr>
          <p:nvPr/>
        </p:nvSpPr>
        <p:spPr bwMode="auto">
          <a:xfrm>
            <a:off x="2209800" y="3886201"/>
            <a:ext cx="8305800" cy="677863"/>
          </a:xfrm>
          <a:prstGeom prst="rect">
            <a:avLst/>
          </a:prstGeom>
          <a:solidFill>
            <a:srgbClr val="FFFFFF"/>
          </a:solidFill>
          <a:ln w="38100">
            <a:solidFill>
              <a:schemeClr val="tx2"/>
            </a:solidFill>
            <a:miter lim="800000"/>
            <a:headEnd type="none" w="sm" len="sm"/>
            <a:tailEnd type="none" w="sm" len="sm"/>
          </a:ln>
        </p:spPr>
        <p:txBody>
          <a:bodyPr lIns="50800" tIns="50800" rIns="50800" bIns="50800">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lnSpc>
                <a:spcPct val="85000"/>
              </a:lnSpc>
            </a:pPr>
            <a:r>
              <a:rPr lang="en-US" altLang="en-US" sz="2000" b="1">
                <a:latin typeface="Courier New" panose="02070309020205020404" pitchFamily="49" charset="0"/>
              </a:rPr>
              <a:t>options mautosource 			sasautos=('/workshop','!SASROOT/sasautos');</a:t>
            </a:r>
            <a:r>
              <a:rPr lang="en-US" altLang="en-US">
                <a:latin typeface="Times New Roman" panose="02020603050405020304" pitchFamily="18" charset="0"/>
              </a:rPr>
              <a:t> </a:t>
            </a:r>
            <a:endParaRPr lang="en-US" altLang="en-US" b="1">
              <a:latin typeface="Courier New" panose="02070309020205020404" pitchFamily="49" charset="0"/>
            </a:endParaRPr>
          </a:p>
        </p:txBody>
      </p:sp>
      <p:sp>
        <p:nvSpPr>
          <p:cNvPr id="88073" name="Rectangle 8"/>
          <p:cNvSpPr>
            <a:spLocks noChangeArrowheads="1"/>
          </p:cNvSpPr>
          <p:nvPr/>
        </p:nvSpPr>
        <p:spPr bwMode="auto">
          <a:xfrm>
            <a:off x="2133601" y="4648200"/>
            <a:ext cx="947375" cy="5488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type="none" w="med" len="lg"/>
                <a:tailEnd type="none" w="med" len="lg"/>
              </a14:hiddenLine>
            </a:ext>
          </a:extLst>
        </p:spPr>
        <p:txBody>
          <a:bodyPr wrap="none" lIns="88900" tIns="88900" rIns="88900" bIns="88900">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r>
              <a:rPr lang="en-US" altLang="en-US"/>
              <a:t>z/OS:</a:t>
            </a:r>
          </a:p>
        </p:txBody>
      </p:sp>
      <p:sp>
        <p:nvSpPr>
          <p:cNvPr id="88074" name="Text Box 9"/>
          <p:cNvSpPr txBox="1">
            <a:spLocks noChangeArrowheads="1"/>
          </p:cNvSpPr>
          <p:nvPr/>
        </p:nvSpPr>
        <p:spPr bwMode="auto">
          <a:xfrm>
            <a:off x="2209800" y="5105400"/>
            <a:ext cx="8305800" cy="364202"/>
          </a:xfrm>
          <a:prstGeom prst="rect">
            <a:avLst/>
          </a:prstGeom>
          <a:solidFill>
            <a:srgbClr val="FFFFFF"/>
          </a:solidFill>
          <a:ln w="38100">
            <a:solidFill>
              <a:schemeClr val="tx2"/>
            </a:solidFill>
            <a:miter lim="800000"/>
            <a:headEnd type="none" w="sm" len="sm"/>
            <a:tailEnd type="none" w="sm" len="sm"/>
          </a:ln>
        </p:spPr>
        <p:txBody>
          <a:bodyPr lIns="50800" tIns="50800" rIns="50800" bIns="50800">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lnSpc>
                <a:spcPct val="85000"/>
              </a:lnSpc>
            </a:pPr>
            <a:r>
              <a:rPr lang="en-US" altLang="en-US" sz="2000" b="1">
                <a:solidFill>
                  <a:srgbClr val="000000"/>
                </a:solidFill>
                <a:latin typeface="Courier New" panose="02070309020205020404" pitchFamily="49" charset="0"/>
              </a:rPr>
              <a:t>options mautosource sasautos=('my.macros',sasautos);</a:t>
            </a:r>
          </a:p>
        </p:txBody>
      </p:sp>
      <p:sp>
        <p:nvSpPr>
          <p:cNvPr id="88075" name="Text Box 12"/>
          <p:cNvSpPr txBox="1">
            <a:spLocks noChangeArrowheads="1"/>
          </p:cNvSpPr>
          <p:nvPr/>
        </p:nvSpPr>
        <p:spPr bwMode="auto">
          <a:xfrm>
            <a:off x="2133600" y="3429000"/>
            <a:ext cx="1000274" cy="5488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type="none" w="med" len="lg"/>
                <a:tailEnd type="none" w="med" len="lg"/>
              </a14:hiddenLine>
            </a:ext>
          </a:extLst>
        </p:spPr>
        <p:txBody>
          <a:bodyPr wrap="none" lIns="88900" tIns="88900" rIns="88900" bIns="88900">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r>
              <a:rPr lang="en-US" altLang="en-US"/>
              <a:t>UNIX:</a:t>
            </a:r>
          </a:p>
        </p:txBody>
      </p:sp>
      <p:sp>
        <p:nvSpPr>
          <p:cNvPr id="88076" name="Text Box 13"/>
          <p:cNvSpPr txBox="1">
            <a:spLocks noChangeArrowheads="1"/>
          </p:cNvSpPr>
          <p:nvPr/>
        </p:nvSpPr>
        <p:spPr bwMode="auto">
          <a:xfrm>
            <a:off x="1939925" y="968375"/>
            <a:ext cx="8394700" cy="12875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type="none" w="med" len="lg"/>
                <a:tailEnd type="none" w="med" len="lg"/>
              </a14:hiddenLine>
            </a:ext>
          </a:extLst>
        </p:spPr>
        <p:txBody>
          <a:bodyPr lIns="88900" tIns="88900" rIns="88900" bIns="88900">
            <a:spAutoFit/>
          </a:bodyPr>
          <a:lstStyle>
            <a:lvl1pPr eaLnBrk="0" hangingPunct="0">
              <a:tabLst>
                <a:tab pos="1539875" algn="l"/>
              </a:tabLst>
              <a:defRPr sz="2400">
                <a:solidFill>
                  <a:schemeClr val="tx1"/>
                </a:solidFill>
                <a:latin typeface="Arial" panose="020B0604020202020204" pitchFamily="34" charset="0"/>
              </a:defRPr>
            </a:lvl1pPr>
            <a:lvl2pPr marL="742950" indent="-285750" eaLnBrk="0" hangingPunct="0">
              <a:tabLst>
                <a:tab pos="1539875" algn="l"/>
              </a:tabLst>
              <a:defRPr sz="2400">
                <a:solidFill>
                  <a:schemeClr val="tx1"/>
                </a:solidFill>
                <a:latin typeface="Arial" panose="020B0604020202020204" pitchFamily="34" charset="0"/>
              </a:defRPr>
            </a:lvl2pPr>
            <a:lvl3pPr marL="1143000" indent="-228600" eaLnBrk="0" hangingPunct="0">
              <a:tabLst>
                <a:tab pos="1539875" algn="l"/>
              </a:tabLst>
              <a:defRPr sz="2400">
                <a:solidFill>
                  <a:schemeClr val="tx1"/>
                </a:solidFill>
                <a:latin typeface="Arial" panose="020B0604020202020204" pitchFamily="34" charset="0"/>
              </a:defRPr>
            </a:lvl3pPr>
            <a:lvl4pPr marL="1600200" indent="-228600" eaLnBrk="0" hangingPunct="0">
              <a:tabLst>
                <a:tab pos="1539875" algn="l"/>
              </a:tabLst>
              <a:defRPr sz="2400">
                <a:solidFill>
                  <a:schemeClr val="tx1"/>
                </a:solidFill>
                <a:latin typeface="Arial" panose="020B0604020202020204" pitchFamily="34" charset="0"/>
              </a:defRPr>
            </a:lvl4pPr>
            <a:lvl5pPr marL="2057400" indent="-228600" eaLnBrk="0" hangingPunct="0">
              <a:tabLst>
                <a:tab pos="1539875" algn="l"/>
              </a:tabLst>
              <a:defRPr sz="2400">
                <a:solidFill>
                  <a:schemeClr val="tx1"/>
                </a:solidFill>
                <a:latin typeface="Arial" panose="020B0604020202020204" pitchFamily="34" charset="0"/>
              </a:defRPr>
            </a:lvl5pPr>
            <a:lvl6pPr marL="2514600" indent="-228600" eaLnBrk="0" fontAlgn="base" hangingPunct="0">
              <a:spcBef>
                <a:spcPct val="0"/>
              </a:spcBef>
              <a:spcAft>
                <a:spcPct val="0"/>
              </a:spcAft>
              <a:tabLst>
                <a:tab pos="1539875" algn="l"/>
              </a:tabLst>
              <a:defRPr sz="2400">
                <a:solidFill>
                  <a:schemeClr val="tx1"/>
                </a:solidFill>
                <a:latin typeface="Arial" panose="020B0604020202020204" pitchFamily="34" charset="0"/>
              </a:defRPr>
            </a:lvl6pPr>
            <a:lvl7pPr marL="2971800" indent="-228600" eaLnBrk="0" fontAlgn="base" hangingPunct="0">
              <a:spcBef>
                <a:spcPct val="0"/>
              </a:spcBef>
              <a:spcAft>
                <a:spcPct val="0"/>
              </a:spcAft>
              <a:tabLst>
                <a:tab pos="1539875" algn="l"/>
              </a:tabLst>
              <a:defRPr sz="2400">
                <a:solidFill>
                  <a:schemeClr val="tx1"/>
                </a:solidFill>
                <a:latin typeface="Arial" panose="020B0604020202020204" pitchFamily="34" charset="0"/>
              </a:defRPr>
            </a:lvl7pPr>
            <a:lvl8pPr marL="3429000" indent="-228600" eaLnBrk="0" fontAlgn="base" hangingPunct="0">
              <a:spcBef>
                <a:spcPct val="0"/>
              </a:spcBef>
              <a:spcAft>
                <a:spcPct val="0"/>
              </a:spcAft>
              <a:tabLst>
                <a:tab pos="1539875" algn="l"/>
              </a:tabLst>
              <a:defRPr sz="2400">
                <a:solidFill>
                  <a:schemeClr val="tx1"/>
                </a:solidFill>
                <a:latin typeface="Arial" panose="020B0604020202020204" pitchFamily="34" charset="0"/>
              </a:defRPr>
            </a:lvl8pPr>
            <a:lvl9pPr marL="3886200" indent="-228600" eaLnBrk="0" fontAlgn="base" hangingPunct="0">
              <a:spcBef>
                <a:spcPct val="0"/>
              </a:spcBef>
              <a:spcAft>
                <a:spcPct val="0"/>
              </a:spcAft>
              <a:tabLst>
                <a:tab pos="1539875" algn="l"/>
              </a:tabLst>
              <a:defRPr sz="2400">
                <a:solidFill>
                  <a:schemeClr val="tx1"/>
                </a:solidFill>
                <a:latin typeface="Arial" panose="020B0604020202020204" pitchFamily="34" charset="0"/>
              </a:defRPr>
            </a:lvl9pPr>
          </a:lstStyle>
          <a:p>
            <a:r>
              <a:rPr lang="en-US" altLang="en-US" dirty="0"/>
              <a:t>Concatenate the </a:t>
            </a:r>
            <a:r>
              <a:rPr lang="en-US" altLang="en-US" dirty="0" err="1"/>
              <a:t>autocall</a:t>
            </a:r>
            <a:r>
              <a:rPr lang="en-US" altLang="en-US" dirty="0"/>
              <a:t> library supplied by  SAS with your personal </a:t>
            </a:r>
            <a:r>
              <a:rPr lang="en-US" altLang="en-US" dirty="0" err="1"/>
              <a:t>autocall</a:t>
            </a:r>
            <a:r>
              <a:rPr lang="en-US" altLang="en-US" dirty="0"/>
              <a:t> library and/or your organization's </a:t>
            </a:r>
            <a:r>
              <a:rPr lang="en-US" altLang="en-US" dirty="0" err="1"/>
              <a:t>autocall</a:t>
            </a:r>
            <a:r>
              <a:rPr lang="en-US" altLang="en-US" dirty="0"/>
              <a:t> library.</a:t>
            </a:r>
          </a:p>
        </p:txBody>
      </p:sp>
      <p:sp>
        <p:nvSpPr>
          <p:cNvPr id="88077" name="Text Box 14"/>
          <p:cNvSpPr txBox="1">
            <a:spLocks noChangeArrowheads="1"/>
          </p:cNvSpPr>
          <p:nvPr/>
        </p:nvSpPr>
        <p:spPr bwMode="auto">
          <a:xfrm>
            <a:off x="2057400" y="5715000"/>
            <a:ext cx="8470900" cy="91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type="none" w="med" len="lg"/>
                <a:tailEnd type="none" w="med" len="lg"/>
              </a14:hiddenLine>
            </a:ext>
          </a:extLst>
        </p:spPr>
        <p:txBody>
          <a:bodyPr lIns="88900" tIns="88900" rIns="88900" bIns="88900">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r>
              <a:rPr lang="en-US" altLang="en-US"/>
              <a:t>The reserved fileref SASAUTOS is assigned to the autocall library supplied by SAS.</a:t>
            </a:r>
          </a:p>
        </p:txBody>
      </p:sp>
    </p:spTree>
    <p:extLst>
      <p:ext uri="{BB962C8B-B14F-4D97-AF65-F5344CB8AC3E}">
        <p14:creationId xmlns:p14="http://schemas.microsoft.com/office/powerpoint/2010/main" val="2886743899"/>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6"/>
          <p:cNvSpPr>
            <a:spLocks noGrp="1" noChangeArrowheads="1"/>
          </p:cNvSpPr>
          <p:nvPr>
            <p:ph type="title"/>
          </p:nvPr>
        </p:nvSpPr>
        <p:spPr/>
        <p:txBody>
          <a:bodyPr/>
          <a:lstStyle/>
          <a:p>
            <a:pPr eaLnBrk="1" hangingPunct="1"/>
            <a:r>
              <a:rPr lang="en-US" altLang="en-US"/>
              <a:t>The Autocall Facility in Windows or UNIX</a:t>
            </a:r>
            <a:br>
              <a:rPr lang="en-US" altLang="en-US"/>
            </a:br>
            <a:endParaRPr lang="en-US" altLang="en-US"/>
          </a:p>
        </p:txBody>
      </p:sp>
      <p:sp>
        <p:nvSpPr>
          <p:cNvPr id="89091" name="Rectangle 7"/>
          <p:cNvSpPr>
            <a:spLocks noGrp="1" noChangeArrowheads="1"/>
          </p:cNvSpPr>
          <p:nvPr>
            <p:ph idx="1"/>
          </p:nvPr>
        </p:nvSpPr>
        <p:spPr/>
        <p:txBody>
          <a:bodyPr>
            <a:normAutofit/>
          </a:bodyPr>
          <a:lstStyle/>
          <a:p>
            <a:pPr marL="0" indent="0">
              <a:buNone/>
            </a:pPr>
            <a:r>
              <a:rPr lang="en-US" altLang="en-US" dirty="0"/>
              <a:t>In a Windows or UNIX environment, save each macro definition as a separate file within the directory specified in the SASAUTOS= option.</a:t>
            </a:r>
          </a:p>
          <a:p>
            <a:pPr marL="0" indent="0">
              <a:buNone/>
            </a:pPr>
            <a:endParaRPr lang="en-US" altLang="en-US" dirty="0"/>
          </a:p>
          <a:p>
            <a:pPr marL="0" indent="0">
              <a:buNone/>
            </a:pPr>
            <a:r>
              <a:rPr lang="en-US" altLang="en-US" dirty="0"/>
              <a:t>Ensure that:</a:t>
            </a:r>
          </a:p>
          <a:p>
            <a:pPr marL="457200" lvl="1" indent="0" eaLnBrk="1" hangingPunct="1">
              <a:buNone/>
            </a:pPr>
            <a:r>
              <a:rPr lang="en-US" altLang="en-US" sz="2800" b="1" dirty="0"/>
              <a:t>Filenames have a .</a:t>
            </a:r>
            <a:r>
              <a:rPr lang="en-US" altLang="en-US" sz="2800" b="1" dirty="0" err="1"/>
              <a:t>sas</a:t>
            </a:r>
            <a:r>
              <a:rPr lang="en-US" altLang="en-US" sz="2800" b="1" dirty="0"/>
              <a:t> extension.</a:t>
            </a:r>
          </a:p>
          <a:p>
            <a:pPr marL="457200" lvl="1" indent="0" eaLnBrk="1" hangingPunct="1">
              <a:buNone/>
            </a:pPr>
            <a:r>
              <a:rPr lang="en-US" altLang="en-US" sz="2800" b="1" dirty="0"/>
              <a:t>The filename and the macro name match.</a:t>
            </a:r>
          </a:p>
          <a:p>
            <a:pPr marL="457200" lvl="1" indent="0" eaLnBrk="1" hangingPunct="1">
              <a:buNone/>
            </a:pPr>
            <a:r>
              <a:rPr lang="en-US" altLang="en-US" sz="2800" b="1" dirty="0"/>
              <a:t>UNIX filenames are lowercase.</a:t>
            </a:r>
          </a:p>
        </p:txBody>
      </p:sp>
      <p:sp>
        <p:nvSpPr>
          <p:cNvPr id="5" name="Slide Number Placeholder 3"/>
          <p:cNvSpPr>
            <a:spLocks noGrp="1"/>
          </p:cNvSpPr>
          <p:nvPr>
            <p:ph type="sldNum" sz="quarter" idx="12"/>
          </p:nvPr>
        </p:nvSpPr>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F761DC13-CF5F-4844-9BA2-33AB023E39EC}" type="slidenum">
              <a:rPr lang="en-US" altLang="en-US" sz="1400"/>
              <a:pPr eaLnBrk="1" hangingPunct="1"/>
              <a:t>15</a:t>
            </a:fld>
            <a:endParaRPr lang="en-US" altLang="en-US" sz="1400">
              <a:latin typeface="Times New Roman" panose="02020603050405020304" pitchFamily="18" charset="0"/>
            </a:endParaRPr>
          </a:p>
        </p:txBody>
      </p:sp>
      <p:sp>
        <p:nvSpPr>
          <p:cNvPr id="89093" name="Rectangle 4"/>
          <p:cNvSpPr>
            <a:spLocks noChangeArrowheads="1"/>
          </p:cNvSpPr>
          <p:nvPr/>
        </p:nvSpPr>
        <p:spPr bwMode="auto">
          <a:xfrm>
            <a:off x="2209800" y="3810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sz="3200" b="1">
              <a:latin typeface="Georgia" panose="02040502050405020303" pitchFamily="18" charset="0"/>
            </a:endParaRPr>
          </a:p>
        </p:txBody>
      </p:sp>
    </p:spTree>
    <p:extLst>
      <p:ext uri="{BB962C8B-B14F-4D97-AF65-F5344CB8AC3E}">
        <p14:creationId xmlns:p14="http://schemas.microsoft.com/office/powerpoint/2010/main" val="3026735035"/>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90114" name="Rectangle 6"/>
          <p:cNvSpPr>
            <a:spLocks noGrp="1" noChangeArrowheads="1"/>
          </p:cNvSpPr>
          <p:nvPr>
            <p:ph type="title"/>
          </p:nvPr>
        </p:nvSpPr>
        <p:spPr/>
        <p:txBody>
          <a:bodyPr/>
          <a:lstStyle/>
          <a:p>
            <a:pPr eaLnBrk="1" hangingPunct="1"/>
            <a:r>
              <a:rPr lang="en-US" altLang="en-US"/>
              <a:t>The Autocall Facility in z/OS</a:t>
            </a:r>
            <a:br>
              <a:rPr lang="en-US" altLang="en-US"/>
            </a:br>
            <a:endParaRPr lang="en-US" altLang="en-US"/>
          </a:p>
        </p:txBody>
      </p:sp>
      <p:sp>
        <p:nvSpPr>
          <p:cNvPr id="90115" name="Rectangle 7"/>
          <p:cNvSpPr>
            <a:spLocks noGrp="1" noChangeArrowheads="1"/>
          </p:cNvSpPr>
          <p:nvPr>
            <p:ph idx="1"/>
          </p:nvPr>
        </p:nvSpPr>
        <p:spPr/>
        <p:txBody>
          <a:bodyPr/>
          <a:lstStyle/>
          <a:p>
            <a:pPr marL="0" indent="0">
              <a:buNone/>
            </a:pPr>
            <a:r>
              <a:rPr lang="en-US" altLang="en-US" dirty="0"/>
              <a:t>In a z/OS environment, save each macro definition as a separate member of the partitioned data set specified in the SASAUTOS= option.</a:t>
            </a:r>
          </a:p>
          <a:p>
            <a:pPr marL="0" indent="0">
              <a:buNone/>
            </a:pPr>
            <a:r>
              <a:rPr lang="en-US" altLang="en-US" dirty="0"/>
              <a:t> </a:t>
            </a:r>
          </a:p>
          <a:p>
            <a:pPr marL="0" indent="0">
              <a:buNone/>
            </a:pPr>
            <a:r>
              <a:rPr lang="en-US" altLang="en-US" dirty="0"/>
              <a:t>The member name and the macro name must match.</a:t>
            </a:r>
          </a:p>
          <a:p>
            <a:pPr marL="0" indent="0">
              <a:buNone/>
            </a:pPr>
            <a:endParaRPr lang="en-US" altLang="en-US" dirty="0"/>
          </a:p>
          <a:p>
            <a:pPr marL="0" indent="0">
              <a:buNone/>
            </a:pPr>
            <a:r>
              <a:rPr lang="en-US" altLang="en-US" dirty="0"/>
              <a:t>A JCL DD statement with a </a:t>
            </a:r>
            <a:r>
              <a:rPr lang="en-US" altLang="en-US" dirty="0" err="1"/>
              <a:t>DDname</a:t>
            </a:r>
            <a:r>
              <a:rPr lang="en-US" altLang="en-US" dirty="0"/>
              <a:t> of SASAUTOS can allocate an </a:t>
            </a:r>
            <a:r>
              <a:rPr lang="en-US" altLang="en-US" dirty="0" err="1"/>
              <a:t>autocall</a:t>
            </a:r>
            <a:r>
              <a:rPr lang="en-US" altLang="en-US" dirty="0"/>
              <a:t> library.</a:t>
            </a:r>
          </a:p>
        </p:txBody>
      </p:sp>
      <p:sp>
        <p:nvSpPr>
          <p:cNvPr id="6" name="Slide Number Placeholder 3"/>
          <p:cNvSpPr>
            <a:spLocks noGrp="1"/>
          </p:cNvSpPr>
          <p:nvPr>
            <p:ph type="sldNum" sz="quarter" idx="12"/>
          </p:nvPr>
        </p:nvSpPr>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889D30FE-D092-42AA-A09F-F98D8976D630}" type="slidenum">
              <a:rPr lang="en-US" altLang="en-US" sz="1400"/>
              <a:pPr eaLnBrk="1" hangingPunct="1"/>
              <a:t>16</a:t>
            </a:fld>
            <a:endParaRPr lang="en-US" altLang="en-US" sz="1400">
              <a:latin typeface="Times New Roman" panose="02020603050405020304" pitchFamily="18" charset="0"/>
            </a:endParaRPr>
          </a:p>
        </p:txBody>
      </p:sp>
      <p:sp>
        <p:nvSpPr>
          <p:cNvPr id="90117" name="Rectangle 4"/>
          <p:cNvSpPr>
            <a:spLocks noChangeArrowheads="1"/>
          </p:cNvSpPr>
          <p:nvPr/>
        </p:nvSpPr>
        <p:spPr bwMode="auto">
          <a:xfrm>
            <a:off x="2209800" y="3810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sz="3200" b="1">
              <a:latin typeface="Georgia" panose="02040502050405020303" pitchFamily="18" charset="0"/>
            </a:endParaRPr>
          </a:p>
        </p:txBody>
      </p:sp>
      <p:sp>
        <p:nvSpPr>
          <p:cNvPr id="90118" name="Rectangle 5"/>
          <p:cNvSpPr>
            <a:spLocks noChangeArrowheads="1"/>
          </p:cNvSpPr>
          <p:nvPr/>
        </p:nvSpPr>
        <p:spPr bwMode="auto">
          <a:xfrm>
            <a:off x="2209801" y="1825625"/>
            <a:ext cx="7542213" cy="274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342900" indent="-342900"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spcBef>
                <a:spcPct val="50000"/>
              </a:spcBef>
              <a:buFont typeface="Symbol" panose="05050102010706020507" pitchFamily="18" charset="2"/>
              <a:buNone/>
            </a:pPr>
            <a:endParaRPr lang="en-US" altLang="en-US"/>
          </a:p>
        </p:txBody>
      </p:sp>
    </p:spTree>
    <p:extLst>
      <p:ext uri="{BB962C8B-B14F-4D97-AF65-F5344CB8AC3E}">
        <p14:creationId xmlns:p14="http://schemas.microsoft.com/office/powerpoint/2010/main" val="2124680278"/>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ChangeArrowheads="1"/>
          </p:cNvSpPr>
          <p:nvPr>
            <p:ph type="title"/>
          </p:nvPr>
        </p:nvSpPr>
        <p:spPr/>
        <p:txBody>
          <a:bodyPr/>
          <a:lstStyle/>
          <a:p>
            <a:pPr eaLnBrk="1" hangingPunct="1"/>
            <a:r>
              <a:rPr lang="en-US" altLang="en-US"/>
              <a:t>Accessing Autocall Macros</a:t>
            </a:r>
          </a:p>
        </p:txBody>
      </p:sp>
      <p:sp>
        <p:nvSpPr>
          <p:cNvPr id="91139" name="Rectangle 3"/>
          <p:cNvSpPr>
            <a:spLocks noGrp="1" noChangeArrowheads="1"/>
          </p:cNvSpPr>
          <p:nvPr>
            <p:ph idx="1"/>
          </p:nvPr>
        </p:nvSpPr>
        <p:spPr>
          <a:xfrm>
            <a:off x="277091" y="1825625"/>
            <a:ext cx="11817927" cy="4351338"/>
          </a:xfrm>
        </p:spPr>
        <p:txBody>
          <a:bodyPr>
            <a:normAutofit/>
          </a:bodyPr>
          <a:lstStyle/>
          <a:p>
            <a:pPr marL="0" indent="0">
              <a:buNone/>
            </a:pPr>
            <a:r>
              <a:rPr lang="en-US" altLang="en-US" dirty="0"/>
              <a:t>With the </a:t>
            </a:r>
            <a:r>
              <a:rPr lang="en-US" altLang="en-US" dirty="0" err="1"/>
              <a:t>autocall</a:t>
            </a:r>
            <a:r>
              <a:rPr lang="en-US" altLang="en-US" dirty="0"/>
              <a:t> facility in effect, you can call any macro in the </a:t>
            </a:r>
            <a:r>
              <a:rPr lang="en-US" altLang="en-US" dirty="0" err="1"/>
              <a:t>autocall</a:t>
            </a:r>
            <a:r>
              <a:rPr lang="en-US" altLang="en-US" dirty="0"/>
              <a:t> library. If you call a macro that was not previously compiled, the macro facility:</a:t>
            </a:r>
          </a:p>
          <a:p>
            <a:pPr marL="457200" lvl="1" indent="0" eaLnBrk="1" hangingPunct="1">
              <a:buNone/>
            </a:pPr>
            <a:r>
              <a:rPr lang="en-US" altLang="en-US" sz="2800" dirty="0"/>
              <a:t>Searches the </a:t>
            </a:r>
            <a:r>
              <a:rPr lang="en-US" altLang="en-US" sz="2800" dirty="0" err="1"/>
              <a:t>autocall</a:t>
            </a:r>
            <a:r>
              <a:rPr lang="en-US" altLang="en-US" sz="2800" dirty="0"/>
              <a:t> library for a member with the same name as the called macro</a:t>
            </a:r>
          </a:p>
          <a:p>
            <a:pPr marL="457200" lvl="1" indent="0" eaLnBrk="1" hangingPunct="1">
              <a:buNone/>
            </a:pPr>
            <a:r>
              <a:rPr lang="en-US" altLang="en-US" sz="2800" dirty="0"/>
              <a:t>Issues an error message if the member is not found</a:t>
            </a:r>
          </a:p>
          <a:p>
            <a:pPr marL="457200" lvl="1" indent="0" eaLnBrk="1" hangingPunct="1">
              <a:buNone/>
            </a:pPr>
            <a:r>
              <a:rPr lang="en-US" altLang="en-US" sz="2800" dirty="0"/>
              <a:t>Executes the macro source statements to compile the macro if the member is found</a:t>
            </a:r>
          </a:p>
          <a:p>
            <a:pPr marL="457200" lvl="1" indent="0" eaLnBrk="1" hangingPunct="1">
              <a:buNone/>
            </a:pPr>
            <a:r>
              <a:rPr lang="en-US" altLang="en-US" sz="2800" dirty="0"/>
              <a:t>Calls the macro</a:t>
            </a:r>
          </a:p>
        </p:txBody>
      </p:sp>
      <p:sp>
        <p:nvSpPr>
          <p:cNvPr id="4" name="Slide Number Placeholder 3"/>
          <p:cNvSpPr>
            <a:spLocks noGrp="1"/>
          </p:cNvSpPr>
          <p:nvPr>
            <p:ph type="sldNum" sz="quarter" idx="12"/>
          </p:nvPr>
        </p:nvSpPr>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398E52EF-F577-4DD4-ADF7-92BBDF14DBD7}" type="slidenum">
              <a:rPr lang="en-US" altLang="en-US" sz="1400"/>
              <a:pPr eaLnBrk="1" hangingPunct="1"/>
              <a:t>17</a:t>
            </a:fld>
            <a:endParaRPr lang="en-US" altLang="en-US" sz="1400">
              <a:latin typeface="Times New Roman" panose="02020603050405020304" pitchFamily="18" charset="0"/>
            </a:endParaRPr>
          </a:p>
        </p:txBody>
      </p:sp>
    </p:spTree>
    <p:extLst>
      <p:ext uri="{BB962C8B-B14F-4D97-AF65-F5344CB8AC3E}">
        <p14:creationId xmlns:p14="http://schemas.microsoft.com/office/powerpoint/2010/main" val="3358870379"/>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15"/>
          <p:cNvSpPr>
            <a:spLocks noGrp="1" noChangeArrowheads="1"/>
          </p:cNvSpPr>
          <p:nvPr>
            <p:ph type="title"/>
          </p:nvPr>
        </p:nvSpPr>
        <p:spPr>
          <a:xfrm>
            <a:off x="0" y="6350"/>
            <a:ext cx="10515600" cy="1325563"/>
          </a:xfrm>
        </p:spPr>
        <p:txBody>
          <a:bodyPr/>
          <a:lstStyle/>
          <a:p>
            <a:pPr eaLnBrk="1" hangingPunct="1"/>
            <a:r>
              <a:rPr lang="en-US" altLang="en-US" dirty="0"/>
              <a:t>Accessing </a:t>
            </a:r>
            <a:r>
              <a:rPr lang="en-US" altLang="en-US" dirty="0" err="1"/>
              <a:t>Autocall</a:t>
            </a:r>
            <a:r>
              <a:rPr lang="en-US" altLang="en-US" dirty="0"/>
              <a:t> Macros</a:t>
            </a:r>
          </a:p>
        </p:txBody>
      </p:sp>
      <p:sp>
        <p:nvSpPr>
          <p:cNvPr id="20" name="Slide Number Placeholder 3"/>
          <p:cNvSpPr>
            <a:spLocks noGrp="1"/>
          </p:cNvSpPr>
          <p:nvPr>
            <p:ph type="sldNum" sz="quarter" idx="12"/>
          </p:nvPr>
        </p:nvSpPr>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C7459851-92AE-4A26-A664-5DDFC55C88A2}" type="slidenum">
              <a:rPr lang="en-US" altLang="en-US" sz="1400"/>
              <a:pPr eaLnBrk="1" hangingPunct="1"/>
              <a:t>18</a:t>
            </a:fld>
            <a:endParaRPr lang="en-US" altLang="en-US" sz="1400">
              <a:latin typeface="Times New Roman" panose="02020603050405020304" pitchFamily="18" charset="0"/>
            </a:endParaRPr>
          </a:p>
        </p:txBody>
      </p:sp>
      <p:sp>
        <p:nvSpPr>
          <p:cNvPr id="95236" name="Line 10"/>
          <p:cNvSpPr>
            <a:spLocks noChangeShapeType="1"/>
          </p:cNvSpPr>
          <p:nvPr/>
        </p:nvSpPr>
        <p:spPr bwMode="auto">
          <a:xfrm>
            <a:off x="6781801" y="3821114"/>
            <a:ext cx="735013" cy="3175"/>
          </a:xfrm>
          <a:prstGeom prst="line">
            <a:avLst/>
          </a:prstGeom>
          <a:noFill/>
          <a:ln w="38100">
            <a:solidFill>
              <a:schemeClr val="tx1"/>
            </a:solidFill>
            <a:round/>
            <a:headEnd type="none" w="sm" len="sm"/>
            <a:tailEnd type="triangle" w="med" len="lg"/>
          </a:ln>
          <a:extLst>
            <a:ext uri="{909E8E84-426E-40DD-AFC4-6F175D3DCCD1}">
              <a14:hiddenFill xmlns:a14="http://schemas.microsoft.com/office/drawing/2010/main">
                <a:noFill/>
              </a14:hiddenFill>
            </a:ext>
          </a:extLst>
        </p:spPr>
        <p:txBody>
          <a:bodyPr wrap="none" anchor="ctr"/>
          <a:lstStyle/>
          <a:p>
            <a:endParaRPr lang="en-US"/>
          </a:p>
        </p:txBody>
      </p:sp>
      <p:sp>
        <p:nvSpPr>
          <p:cNvPr id="95237" name="Line 23"/>
          <p:cNvSpPr>
            <a:spLocks noChangeShapeType="1"/>
          </p:cNvSpPr>
          <p:nvPr/>
        </p:nvSpPr>
        <p:spPr bwMode="auto">
          <a:xfrm>
            <a:off x="6781801" y="1749426"/>
            <a:ext cx="735013" cy="3175"/>
          </a:xfrm>
          <a:prstGeom prst="line">
            <a:avLst/>
          </a:prstGeom>
          <a:noFill/>
          <a:ln w="38100">
            <a:solidFill>
              <a:schemeClr val="tx1"/>
            </a:solidFill>
            <a:round/>
            <a:headEnd type="none" w="sm" len="sm"/>
            <a:tailEnd type="triangle" w="med" len="lg"/>
          </a:ln>
          <a:extLst>
            <a:ext uri="{909E8E84-426E-40DD-AFC4-6F175D3DCCD1}">
              <a14:hiddenFill xmlns:a14="http://schemas.microsoft.com/office/drawing/2010/main">
                <a:noFill/>
              </a14:hiddenFill>
            </a:ext>
          </a:extLst>
        </p:spPr>
        <p:txBody>
          <a:bodyPr wrap="none" anchor="ctr"/>
          <a:lstStyle/>
          <a:p>
            <a:endParaRPr lang="en-US"/>
          </a:p>
        </p:txBody>
      </p:sp>
      <p:sp>
        <p:nvSpPr>
          <p:cNvPr id="95238" name="Line 2"/>
          <p:cNvSpPr>
            <a:spLocks noChangeShapeType="1"/>
          </p:cNvSpPr>
          <p:nvPr/>
        </p:nvSpPr>
        <p:spPr bwMode="auto">
          <a:xfrm>
            <a:off x="5599114" y="4648200"/>
            <a:ext cx="1587" cy="293688"/>
          </a:xfrm>
          <a:prstGeom prst="line">
            <a:avLst/>
          </a:prstGeom>
          <a:noFill/>
          <a:ln w="38100">
            <a:solidFill>
              <a:schemeClr val="tx1"/>
            </a:solidFill>
            <a:round/>
            <a:headEnd type="none" w="sm" len="sm"/>
            <a:tailEnd type="triangle" w="med" len="lg"/>
          </a:ln>
          <a:extLst>
            <a:ext uri="{909E8E84-426E-40DD-AFC4-6F175D3DCCD1}">
              <a14:hiddenFill xmlns:a14="http://schemas.microsoft.com/office/drawing/2010/main">
                <a:noFill/>
              </a14:hiddenFill>
            </a:ext>
          </a:extLst>
        </p:spPr>
        <p:txBody>
          <a:bodyPr wrap="none" anchor="ctr"/>
          <a:lstStyle/>
          <a:p>
            <a:endParaRPr lang="en-US"/>
          </a:p>
        </p:txBody>
      </p:sp>
      <p:sp>
        <p:nvSpPr>
          <p:cNvPr id="95239" name="Line 3"/>
          <p:cNvSpPr>
            <a:spLocks noChangeShapeType="1"/>
          </p:cNvSpPr>
          <p:nvPr/>
        </p:nvSpPr>
        <p:spPr bwMode="auto">
          <a:xfrm>
            <a:off x="5599114" y="5718176"/>
            <a:ext cx="1587" cy="377825"/>
          </a:xfrm>
          <a:prstGeom prst="line">
            <a:avLst/>
          </a:prstGeom>
          <a:noFill/>
          <a:ln w="38100">
            <a:solidFill>
              <a:schemeClr val="tx1"/>
            </a:solidFill>
            <a:round/>
            <a:headEnd type="none" w="sm" len="sm"/>
            <a:tailEnd type="triangle" w="med" len="lg"/>
          </a:ln>
          <a:extLst>
            <a:ext uri="{909E8E84-426E-40DD-AFC4-6F175D3DCCD1}">
              <a14:hiddenFill xmlns:a14="http://schemas.microsoft.com/office/drawing/2010/main">
                <a:noFill/>
              </a14:hiddenFill>
            </a:ext>
          </a:extLst>
        </p:spPr>
        <p:txBody>
          <a:bodyPr wrap="none" anchor="ctr"/>
          <a:lstStyle/>
          <a:p>
            <a:endParaRPr lang="en-US"/>
          </a:p>
        </p:txBody>
      </p:sp>
      <p:sp>
        <p:nvSpPr>
          <p:cNvPr id="95240" name="AutoShape 5"/>
          <p:cNvSpPr>
            <a:spLocks noChangeArrowheads="1"/>
          </p:cNvSpPr>
          <p:nvPr/>
        </p:nvSpPr>
        <p:spPr bwMode="auto">
          <a:xfrm>
            <a:off x="4362450" y="2955926"/>
            <a:ext cx="2476500" cy="1692275"/>
          </a:xfrm>
          <a:prstGeom prst="diamond">
            <a:avLst/>
          </a:prstGeom>
          <a:solidFill>
            <a:schemeClr val="bg1"/>
          </a:solidFill>
          <a:ln w="28575">
            <a:solidFill>
              <a:schemeClr val="tx1"/>
            </a:solidFill>
            <a:miter lim="800000"/>
            <a:headEnd type="none" w="sm" len="sm"/>
            <a:tailEnd type="none" w="sm" len="sm"/>
          </a:ln>
        </p:spPr>
        <p:txBody>
          <a:bodyPr wrap="none" anchor="ct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lgn="ctr"/>
            <a:endParaRPr lang="en-US" altLang="en-US"/>
          </a:p>
        </p:txBody>
      </p:sp>
      <p:sp>
        <p:nvSpPr>
          <p:cNvPr id="95241" name="Text Box 6"/>
          <p:cNvSpPr txBox="1">
            <a:spLocks noChangeArrowheads="1"/>
          </p:cNvSpPr>
          <p:nvPr/>
        </p:nvSpPr>
        <p:spPr bwMode="auto">
          <a:xfrm>
            <a:off x="4678363" y="3184526"/>
            <a:ext cx="1846262" cy="1190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lgn="ctr">
              <a:spcBef>
                <a:spcPct val="50000"/>
              </a:spcBef>
            </a:pPr>
            <a:r>
              <a:rPr lang="en-US" altLang="en-US" sz="1800" b="1"/>
              <a:t>Does the macro exist in an autocall library?</a:t>
            </a:r>
          </a:p>
        </p:txBody>
      </p:sp>
      <p:sp>
        <p:nvSpPr>
          <p:cNvPr id="95242" name="Text Box 7"/>
          <p:cNvSpPr txBox="1">
            <a:spLocks noChangeArrowheads="1"/>
          </p:cNvSpPr>
          <p:nvPr/>
        </p:nvSpPr>
        <p:spPr bwMode="auto">
          <a:xfrm>
            <a:off x="4492625" y="4956176"/>
            <a:ext cx="2216150" cy="854075"/>
          </a:xfrm>
          <a:prstGeom prst="rect">
            <a:avLst/>
          </a:prstGeom>
          <a:solidFill>
            <a:schemeClr val="tx2"/>
          </a:solidFill>
          <a:ln w="28575">
            <a:solidFill>
              <a:schemeClr val="tx1"/>
            </a:solidFill>
            <a:miter lim="800000"/>
            <a:headEnd type="none" w="sm" len="sm"/>
            <a:tailEnd type="none" w="sm" len="sm"/>
          </a:ln>
        </p:spPr>
        <p:txBody>
          <a:bodyPr>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lgn="ctr"/>
            <a:r>
              <a:rPr lang="en-US" altLang="en-US" sz="1600" b="1">
                <a:solidFill>
                  <a:srgbClr val="FFFFFF"/>
                </a:solidFill>
              </a:rPr>
              <a:t>Execute the source statements to compile the macro</a:t>
            </a:r>
            <a:endParaRPr lang="en-US" altLang="en-US" sz="1600">
              <a:solidFill>
                <a:srgbClr val="FFFFFF"/>
              </a:solidFill>
            </a:endParaRPr>
          </a:p>
        </p:txBody>
      </p:sp>
      <p:sp>
        <p:nvSpPr>
          <p:cNvPr id="95243" name="Text Box 8"/>
          <p:cNvSpPr txBox="1">
            <a:spLocks noChangeArrowheads="1"/>
          </p:cNvSpPr>
          <p:nvPr/>
        </p:nvSpPr>
        <p:spPr bwMode="auto">
          <a:xfrm>
            <a:off x="4492625" y="6096000"/>
            <a:ext cx="2216150" cy="584200"/>
          </a:xfrm>
          <a:prstGeom prst="rect">
            <a:avLst/>
          </a:prstGeom>
          <a:solidFill>
            <a:schemeClr val="tx2"/>
          </a:solidFill>
          <a:ln w="28575">
            <a:solidFill>
              <a:schemeClr val="tx1"/>
            </a:solidFill>
            <a:miter lim="800000"/>
            <a:headEnd type="none" w="sm" len="sm"/>
            <a:tailEnd type="none" w="sm" len="sm"/>
          </a:ln>
        </p:spPr>
        <p:txBody>
          <a:bodyPr>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lgn="ctr"/>
            <a:r>
              <a:rPr lang="en-US" altLang="en-US" sz="1600" b="1">
                <a:solidFill>
                  <a:srgbClr val="FFFFFF"/>
                </a:solidFill>
              </a:rPr>
              <a:t>Execute the</a:t>
            </a:r>
          </a:p>
          <a:p>
            <a:pPr algn="ctr"/>
            <a:r>
              <a:rPr lang="en-US" altLang="en-US" sz="1600" b="1">
                <a:solidFill>
                  <a:srgbClr val="FFFFFF"/>
                </a:solidFill>
              </a:rPr>
              <a:t>compiled macro</a:t>
            </a:r>
          </a:p>
        </p:txBody>
      </p:sp>
      <p:sp>
        <p:nvSpPr>
          <p:cNvPr id="95244" name="Text Box 9"/>
          <p:cNvSpPr txBox="1">
            <a:spLocks noChangeArrowheads="1"/>
          </p:cNvSpPr>
          <p:nvPr/>
        </p:nvSpPr>
        <p:spPr bwMode="auto">
          <a:xfrm>
            <a:off x="7764464" y="3543301"/>
            <a:ext cx="2090737" cy="854075"/>
          </a:xfrm>
          <a:prstGeom prst="rect">
            <a:avLst/>
          </a:prstGeom>
          <a:solidFill>
            <a:srgbClr val="FFCC00"/>
          </a:solidFill>
          <a:ln w="28575">
            <a:solidFill>
              <a:schemeClr val="tx1"/>
            </a:solidFill>
            <a:miter lim="800000"/>
            <a:headEnd type="none" w="sm" len="sm"/>
            <a:tailEnd type="none" w="sm" len="sm"/>
          </a:ln>
        </p:spPr>
        <p:txBody>
          <a:bodyPr wrap="none" lIns="27432" rIns="27432">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lgn="ctr"/>
            <a:r>
              <a:rPr lang="en-US" altLang="en-US" sz="1600" b="1"/>
              <a:t>WARNING: Apparent</a:t>
            </a:r>
            <a:br>
              <a:rPr lang="en-US" altLang="en-US" sz="1600" b="1"/>
            </a:br>
            <a:r>
              <a:rPr lang="en-US" altLang="en-US" sz="1600" b="1"/>
              <a:t>invocation of macro</a:t>
            </a:r>
            <a:br>
              <a:rPr lang="en-US" altLang="en-US" sz="1600" b="1"/>
            </a:br>
            <a:r>
              <a:rPr lang="en-US" altLang="en-US" sz="1600" b="1"/>
              <a:t>not resolved</a:t>
            </a:r>
          </a:p>
        </p:txBody>
      </p:sp>
      <p:sp>
        <p:nvSpPr>
          <p:cNvPr id="95245" name="Text Box 11"/>
          <p:cNvSpPr txBox="1">
            <a:spLocks noChangeArrowheads="1"/>
          </p:cNvSpPr>
          <p:nvPr/>
        </p:nvSpPr>
        <p:spPr bwMode="auto">
          <a:xfrm>
            <a:off x="7086600" y="3443288"/>
            <a:ext cx="3048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lIns="0" rIns="0">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spcBef>
                <a:spcPct val="50000"/>
              </a:spcBef>
            </a:pPr>
            <a:r>
              <a:rPr lang="en-US" altLang="en-US" sz="1800" b="1"/>
              <a:t>No</a:t>
            </a:r>
            <a:endParaRPr lang="en-US" altLang="en-US">
              <a:latin typeface="Times New Roman" panose="02020603050405020304" pitchFamily="18" charset="0"/>
            </a:endParaRPr>
          </a:p>
        </p:txBody>
      </p:sp>
      <p:sp>
        <p:nvSpPr>
          <p:cNvPr id="95246" name="Text Box 14"/>
          <p:cNvSpPr txBox="1">
            <a:spLocks noChangeArrowheads="1"/>
          </p:cNvSpPr>
          <p:nvPr/>
        </p:nvSpPr>
        <p:spPr bwMode="auto">
          <a:xfrm>
            <a:off x="5765800" y="4586288"/>
            <a:ext cx="4064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lIns="0" rIns="0">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spcBef>
                <a:spcPct val="50000"/>
              </a:spcBef>
            </a:pPr>
            <a:r>
              <a:rPr lang="en-US" altLang="en-US" sz="1800" b="1"/>
              <a:t>Yes</a:t>
            </a:r>
          </a:p>
        </p:txBody>
      </p:sp>
      <p:sp>
        <p:nvSpPr>
          <p:cNvPr id="95247" name="Line 18"/>
          <p:cNvSpPr>
            <a:spLocks noChangeShapeType="1"/>
          </p:cNvSpPr>
          <p:nvPr/>
        </p:nvSpPr>
        <p:spPr bwMode="auto">
          <a:xfrm>
            <a:off x="5599114" y="2514601"/>
            <a:ext cx="1587" cy="417513"/>
          </a:xfrm>
          <a:prstGeom prst="line">
            <a:avLst/>
          </a:prstGeom>
          <a:noFill/>
          <a:ln w="38100">
            <a:solidFill>
              <a:schemeClr val="tx1"/>
            </a:solidFill>
            <a:round/>
            <a:headEnd type="none" w="sm" len="sm"/>
            <a:tailEnd type="triangle" w="med" len="lg"/>
          </a:ln>
          <a:extLst>
            <a:ext uri="{909E8E84-426E-40DD-AFC4-6F175D3DCCD1}">
              <a14:hiddenFill xmlns:a14="http://schemas.microsoft.com/office/drawing/2010/main">
                <a:noFill/>
              </a14:hiddenFill>
            </a:ext>
          </a:extLst>
        </p:spPr>
        <p:txBody>
          <a:bodyPr wrap="none" anchor="ctr"/>
          <a:lstStyle/>
          <a:p>
            <a:endParaRPr lang="en-US"/>
          </a:p>
        </p:txBody>
      </p:sp>
      <p:sp>
        <p:nvSpPr>
          <p:cNvPr id="95248" name="Text Box 19"/>
          <p:cNvSpPr txBox="1">
            <a:spLocks noChangeArrowheads="1"/>
          </p:cNvSpPr>
          <p:nvPr/>
        </p:nvSpPr>
        <p:spPr bwMode="auto">
          <a:xfrm>
            <a:off x="5791200" y="2605088"/>
            <a:ext cx="3048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lIns="0" rIns="0">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spcBef>
                <a:spcPct val="50000"/>
              </a:spcBef>
            </a:pPr>
            <a:r>
              <a:rPr lang="en-US" altLang="en-US" sz="1800" b="1"/>
              <a:t>No</a:t>
            </a:r>
            <a:endParaRPr lang="en-US" altLang="en-US">
              <a:latin typeface="Times New Roman" panose="02020603050405020304" pitchFamily="18" charset="0"/>
            </a:endParaRPr>
          </a:p>
        </p:txBody>
      </p:sp>
      <p:sp>
        <p:nvSpPr>
          <p:cNvPr id="95249" name="AutoShape 21"/>
          <p:cNvSpPr>
            <a:spLocks noChangeArrowheads="1"/>
          </p:cNvSpPr>
          <p:nvPr/>
        </p:nvSpPr>
        <p:spPr bwMode="auto">
          <a:xfrm>
            <a:off x="4362450" y="914401"/>
            <a:ext cx="2476500" cy="1692275"/>
          </a:xfrm>
          <a:prstGeom prst="diamond">
            <a:avLst/>
          </a:prstGeom>
          <a:solidFill>
            <a:schemeClr val="bg1"/>
          </a:solidFill>
          <a:ln w="28575">
            <a:solidFill>
              <a:schemeClr val="tx1"/>
            </a:solidFill>
            <a:miter lim="800000"/>
            <a:headEnd type="none" w="sm" len="sm"/>
            <a:tailEnd type="none" w="sm" len="sm"/>
          </a:ln>
        </p:spPr>
        <p:txBody>
          <a:bodyPr wrap="none" anchor="ct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lgn="ctr"/>
            <a:endParaRPr lang="en-US" altLang="en-US"/>
          </a:p>
        </p:txBody>
      </p:sp>
      <p:sp>
        <p:nvSpPr>
          <p:cNvPr id="95250" name="Text Box 22"/>
          <p:cNvSpPr txBox="1">
            <a:spLocks noChangeArrowheads="1"/>
          </p:cNvSpPr>
          <p:nvPr/>
        </p:nvSpPr>
        <p:spPr bwMode="auto">
          <a:xfrm>
            <a:off x="4724401" y="1371601"/>
            <a:ext cx="1846263" cy="1190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lgn="ctr">
              <a:spcBef>
                <a:spcPct val="50000"/>
              </a:spcBef>
            </a:pPr>
            <a:r>
              <a:rPr lang="en-US" altLang="en-US" sz="1800" b="1"/>
              <a:t>Is a compiled macro available?</a:t>
            </a:r>
          </a:p>
        </p:txBody>
      </p:sp>
      <p:sp>
        <p:nvSpPr>
          <p:cNvPr id="95251" name="Text Box 24"/>
          <p:cNvSpPr txBox="1">
            <a:spLocks noChangeArrowheads="1"/>
          </p:cNvSpPr>
          <p:nvPr/>
        </p:nvSpPr>
        <p:spPr bwMode="auto">
          <a:xfrm>
            <a:off x="7086600" y="1385888"/>
            <a:ext cx="4064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lIns="0" rIns="0">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spcBef>
                <a:spcPct val="50000"/>
              </a:spcBef>
            </a:pPr>
            <a:r>
              <a:rPr lang="en-US" altLang="en-US" sz="1800" b="1"/>
              <a:t>Yes</a:t>
            </a:r>
            <a:endParaRPr lang="en-US" altLang="en-US">
              <a:latin typeface="Times New Roman" panose="02020603050405020304" pitchFamily="18" charset="0"/>
            </a:endParaRPr>
          </a:p>
        </p:txBody>
      </p:sp>
      <p:sp>
        <p:nvSpPr>
          <p:cNvPr id="95252" name="Text Box 26"/>
          <p:cNvSpPr txBox="1">
            <a:spLocks noChangeArrowheads="1"/>
          </p:cNvSpPr>
          <p:nvPr/>
        </p:nvSpPr>
        <p:spPr bwMode="auto">
          <a:xfrm>
            <a:off x="7696200" y="1371600"/>
            <a:ext cx="2216150" cy="584200"/>
          </a:xfrm>
          <a:prstGeom prst="rect">
            <a:avLst/>
          </a:prstGeom>
          <a:solidFill>
            <a:schemeClr val="accent2"/>
          </a:solidFill>
          <a:ln w="28575">
            <a:solidFill>
              <a:schemeClr val="tx1"/>
            </a:solidFill>
            <a:miter lim="800000"/>
            <a:headEnd type="none" w="sm" len="sm"/>
            <a:tailEnd type="none" w="sm" len="sm"/>
          </a:ln>
        </p:spPr>
        <p:txBody>
          <a:bodyPr>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lgn="ctr"/>
            <a:r>
              <a:rPr lang="en-US" altLang="en-US" sz="1600" b="1"/>
              <a:t>Execute the</a:t>
            </a:r>
          </a:p>
          <a:p>
            <a:pPr algn="ctr"/>
            <a:r>
              <a:rPr lang="en-US" altLang="en-US" sz="1600" b="1"/>
              <a:t>compiled macro</a:t>
            </a:r>
          </a:p>
        </p:txBody>
      </p:sp>
    </p:spTree>
    <p:extLst>
      <p:ext uri="{BB962C8B-B14F-4D97-AF65-F5344CB8AC3E}">
        <p14:creationId xmlns:p14="http://schemas.microsoft.com/office/powerpoint/2010/main" val="176241509"/>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9"/>
          <p:cNvSpPr>
            <a:spLocks noGrp="1" noChangeArrowheads="1"/>
          </p:cNvSpPr>
          <p:nvPr>
            <p:ph type="title"/>
          </p:nvPr>
        </p:nvSpPr>
        <p:spPr>
          <a:xfrm>
            <a:off x="831273" y="13493"/>
            <a:ext cx="10515600" cy="888207"/>
          </a:xfrm>
        </p:spPr>
        <p:txBody>
          <a:bodyPr/>
          <a:lstStyle/>
          <a:p>
            <a:pPr eaLnBrk="1" hangingPunct="1"/>
            <a:r>
              <a:rPr lang="en-US" altLang="en-US" dirty="0"/>
              <a:t>The </a:t>
            </a:r>
            <a:r>
              <a:rPr lang="en-US" altLang="en-US" dirty="0" err="1"/>
              <a:t>Autocall</a:t>
            </a:r>
            <a:r>
              <a:rPr lang="en-US" altLang="en-US" dirty="0"/>
              <a:t> Facility</a:t>
            </a:r>
          </a:p>
        </p:txBody>
      </p:sp>
      <p:sp>
        <p:nvSpPr>
          <p:cNvPr id="96259" name="Rectangle 10"/>
          <p:cNvSpPr>
            <a:spLocks noGrp="1" noChangeArrowheads="1"/>
          </p:cNvSpPr>
          <p:nvPr>
            <p:ph idx="1"/>
          </p:nvPr>
        </p:nvSpPr>
        <p:spPr>
          <a:xfrm>
            <a:off x="838200" y="1260475"/>
            <a:ext cx="10515600" cy="4351338"/>
          </a:xfrm>
        </p:spPr>
        <p:txBody>
          <a:bodyPr>
            <a:normAutofit/>
          </a:bodyPr>
          <a:lstStyle/>
          <a:p>
            <a:pPr marL="0" indent="0">
              <a:buNone/>
            </a:pPr>
            <a:r>
              <a:rPr lang="en-US" altLang="en-US" dirty="0"/>
              <a:t>Example:  Save the CALC macro in an </a:t>
            </a:r>
            <a:r>
              <a:rPr lang="en-US" altLang="en-US" dirty="0" err="1"/>
              <a:t>autocall</a:t>
            </a:r>
            <a:r>
              <a:rPr lang="en-US" altLang="en-US" dirty="0"/>
              <a:t> library  as </a:t>
            </a:r>
            <a:r>
              <a:rPr lang="en-US" altLang="en-US" sz="2600" b="1" dirty="0" err="1">
                <a:latin typeface="Courier New" panose="02070309020205020404" pitchFamily="49" charset="0"/>
              </a:rPr>
              <a:t>calc.sas</a:t>
            </a:r>
            <a:r>
              <a:rPr lang="en-US" altLang="en-US" dirty="0"/>
              <a:t>.</a:t>
            </a:r>
          </a:p>
          <a:p>
            <a:pPr marL="0" indent="0">
              <a:buNone/>
            </a:pPr>
            <a:r>
              <a:rPr lang="en-US" altLang="en-US" dirty="0"/>
              <a:t>Step 1:</a:t>
            </a:r>
          </a:p>
          <a:p>
            <a:pPr marL="0" indent="0">
              <a:buNone/>
            </a:pPr>
            <a:endParaRPr lang="en-US" altLang="en-US" dirty="0"/>
          </a:p>
          <a:p>
            <a:pPr marL="0" indent="0">
              <a:buNone/>
            </a:pPr>
            <a:r>
              <a:rPr lang="en-US" altLang="en-US" dirty="0"/>
              <a:t>Step 2:</a:t>
            </a:r>
          </a:p>
          <a:p>
            <a:pPr marL="0" indent="0">
              <a:buNone/>
            </a:pPr>
            <a:endParaRPr lang="en-US" altLang="en-US" dirty="0"/>
          </a:p>
          <a:p>
            <a:pPr marL="0" indent="0">
              <a:buNone/>
            </a:pPr>
            <a:endParaRPr lang="en-US" altLang="en-US" dirty="0"/>
          </a:p>
          <a:p>
            <a:pPr marL="0" indent="0">
              <a:buNone/>
            </a:pPr>
            <a:endParaRPr lang="en-US" altLang="en-US" dirty="0"/>
          </a:p>
          <a:p>
            <a:pPr marL="0" indent="0">
              <a:buNone/>
            </a:pPr>
            <a:r>
              <a:rPr lang="en-US" altLang="en-US" dirty="0"/>
              <a:t>Step 3:</a:t>
            </a:r>
          </a:p>
          <a:p>
            <a:pPr marL="0" indent="0">
              <a:buNone/>
            </a:pPr>
            <a:endParaRPr lang="en-US" altLang="en-US" dirty="0"/>
          </a:p>
          <a:p>
            <a:pPr marL="0" indent="0">
              <a:buNone/>
            </a:pPr>
            <a:endParaRPr lang="en-US" altLang="en-US" dirty="0"/>
          </a:p>
          <a:p>
            <a:pPr marL="0" indent="0">
              <a:buNone/>
            </a:pPr>
            <a:endParaRPr lang="en-US" altLang="en-US" dirty="0"/>
          </a:p>
        </p:txBody>
      </p:sp>
      <p:sp>
        <p:nvSpPr>
          <p:cNvPr id="12" name="Slide Number Placeholder 3"/>
          <p:cNvSpPr>
            <a:spLocks noGrp="1"/>
          </p:cNvSpPr>
          <p:nvPr>
            <p:ph type="sldNum" sz="quarter" idx="12"/>
          </p:nvPr>
        </p:nvSpPr>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33A52A04-C0C3-4BD5-9668-FAE40EC7204D}" type="slidenum">
              <a:rPr lang="en-US" altLang="en-US" sz="1400"/>
              <a:pPr eaLnBrk="1" hangingPunct="1"/>
              <a:t>19</a:t>
            </a:fld>
            <a:endParaRPr lang="en-US" altLang="en-US" sz="1400">
              <a:latin typeface="Times New Roman" panose="02020603050405020304" pitchFamily="18" charset="0"/>
            </a:endParaRPr>
          </a:p>
        </p:txBody>
      </p:sp>
      <p:sp>
        <p:nvSpPr>
          <p:cNvPr id="96261" name="Text Box 4"/>
          <p:cNvSpPr txBox="1">
            <a:spLocks noChangeArrowheads="1"/>
          </p:cNvSpPr>
          <p:nvPr/>
        </p:nvSpPr>
        <p:spPr bwMode="auto">
          <a:xfrm>
            <a:off x="3124200" y="35814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latin typeface="Courier New" panose="02070309020205020404" pitchFamily="49" charset="0"/>
            </a:endParaRPr>
          </a:p>
        </p:txBody>
      </p:sp>
      <p:sp>
        <p:nvSpPr>
          <p:cNvPr id="96262" name="Text Box 5"/>
          <p:cNvSpPr txBox="1">
            <a:spLocks noChangeArrowheads="1"/>
          </p:cNvSpPr>
          <p:nvPr/>
        </p:nvSpPr>
        <p:spPr bwMode="auto">
          <a:xfrm>
            <a:off x="3429000" y="2667000"/>
            <a:ext cx="7010400" cy="1703030"/>
          </a:xfrm>
          <a:prstGeom prst="rect">
            <a:avLst/>
          </a:prstGeom>
          <a:solidFill>
            <a:srgbClr val="FFFFFF"/>
          </a:solidFill>
          <a:ln w="38100">
            <a:solidFill>
              <a:schemeClr val="tx2"/>
            </a:solidFill>
            <a:miter lim="800000"/>
            <a:headEnd/>
            <a:tailEnd/>
          </a:ln>
        </p:spPr>
        <p:txBody>
          <a:bodyPr lIns="50800" tIns="50800" rIns="50800" bIns="50800">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r>
              <a:rPr lang="en-US" sz="2000" b="1" dirty="0"/>
              <a:t>%macro</a:t>
            </a:r>
            <a:r>
              <a:rPr lang="en-US" sz="2000" dirty="0"/>
              <a:t> </a:t>
            </a:r>
            <a:r>
              <a:rPr lang="en-US" sz="2000" b="1" i="1" dirty="0" err="1"/>
              <a:t>calc</a:t>
            </a:r>
            <a:r>
              <a:rPr lang="en-US" sz="2000" dirty="0"/>
              <a:t>;</a:t>
            </a:r>
          </a:p>
          <a:p>
            <a:r>
              <a:rPr lang="en-US" sz="2000" dirty="0"/>
              <a:t>   </a:t>
            </a:r>
            <a:r>
              <a:rPr lang="en-US" sz="2000" dirty="0" err="1"/>
              <a:t>proc</a:t>
            </a:r>
            <a:r>
              <a:rPr lang="en-US" sz="2000" dirty="0"/>
              <a:t> means data=</a:t>
            </a:r>
            <a:r>
              <a:rPr lang="en-US" sz="2000" dirty="0" err="1"/>
              <a:t>orion.order_item</a:t>
            </a:r>
            <a:r>
              <a:rPr lang="en-US" sz="2000" dirty="0"/>
              <a:t> &amp;stats;</a:t>
            </a:r>
          </a:p>
          <a:p>
            <a:r>
              <a:rPr lang="en-US" sz="2000" dirty="0"/>
              <a:t>	</a:t>
            </a:r>
            <a:r>
              <a:rPr lang="en-US" sz="2000" dirty="0" err="1"/>
              <a:t>var</a:t>
            </a:r>
            <a:r>
              <a:rPr lang="en-US" sz="2000" dirty="0"/>
              <a:t> &amp;</a:t>
            </a:r>
            <a:r>
              <a:rPr lang="en-US" sz="2000" dirty="0" err="1"/>
              <a:t>vars</a:t>
            </a:r>
            <a:r>
              <a:rPr lang="en-US" sz="2000" dirty="0"/>
              <a:t>;</a:t>
            </a:r>
          </a:p>
          <a:p>
            <a:r>
              <a:rPr lang="en-US" sz="2000" dirty="0"/>
              <a:t>   run;</a:t>
            </a:r>
          </a:p>
          <a:p>
            <a:r>
              <a:rPr lang="en-US" sz="2000" b="1" dirty="0"/>
              <a:t>%mend</a:t>
            </a:r>
            <a:r>
              <a:rPr lang="en-US" sz="2000" dirty="0"/>
              <a:t> </a:t>
            </a:r>
            <a:r>
              <a:rPr lang="en-US" sz="2000" dirty="0" err="1"/>
              <a:t>calc</a:t>
            </a:r>
            <a:r>
              <a:rPr lang="en-US" sz="2000" dirty="0"/>
              <a:t>;</a:t>
            </a:r>
            <a:endParaRPr lang="fr-FR" altLang="en-US" sz="2000" b="1" dirty="0">
              <a:latin typeface="Courier New" panose="02070309020205020404" pitchFamily="49" charset="0"/>
            </a:endParaRPr>
          </a:p>
        </p:txBody>
      </p:sp>
      <p:sp>
        <p:nvSpPr>
          <p:cNvPr id="96264" name="AutoShape 12"/>
          <p:cNvSpPr>
            <a:spLocks noChangeArrowheads="1"/>
          </p:cNvSpPr>
          <p:nvPr/>
        </p:nvSpPr>
        <p:spPr bwMode="auto">
          <a:xfrm>
            <a:off x="6248400" y="5257800"/>
            <a:ext cx="482600" cy="444500"/>
          </a:xfrm>
          <a:prstGeom prst="rightArrow">
            <a:avLst>
              <a:gd name="adj1" fmla="val 49343"/>
              <a:gd name="adj2" fmla="val 40357"/>
            </a:avLst>
          </a:prstGeom>
          <a:solidFill>
            <a:srgbClr val="FF0000"/>
          </a:solidFill>
          <a:ln>
            <a:noFill/>
          </a:ln>
          <a:extLst>
            <a:ext uri="{91240B29-F687-4F45-9708-019B960494DF}">
              <a14:hiddenLine xmlns:a14="http://schemas.microsoft.com/office/drawing/2010/main" w="12700">
                <a:solidFill>
                  <a:srgbClr val="000000"/>
                </a:solidFill>
                <a:miter lim="800000"/>
                <a:headEnd type="none" w="med" len="lg"/>
                <a:tailEnd type="none" w="med" len="lg"/>
              </a14:hiddenLine>
            </a:ext>
          </a:extLst>
        </p:spPr>
        <p:txBody>
          <a:bodyPr wrap="none" lIns="88900" tIns="88900" rIns="88900" bIns="88900" anchor="ct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sz="2000">
              <a:solidFill>
                <a:srgbClr val="000000"/>
              </a:solidFill>
            </a:endParaRPr>
          </a:p>
        </p:txBody>
      </p:sp>
      <p:pic>
        <p:nvPicPr>
          <p:cNvPr id="96265" name="Picture 1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03601" y="4419600"/>
            <a:ext cx="2695575" cy="2171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type="none" w="med" len="lg"/>
                <a:tailEnd type="none" w="med" len="lg"/>
              </a14:hiddenLine>
            </a:ext>
          </a:extLst>
        </p:spPr>
      </p:pic>
      <p:pic>
        <p:nvPicPr>
          <p:cNvPr id="96266" name="Picture 1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81800" y="4800600"/>
            <a:ext cx="3733800" cy="1189038"/>
          </a:xfrm>
          <a:prstGeom prst="rect">
            <a:avLst/>
          </a:prstGeom>
          <a:noFill/>
          <a:ln w="12700">
            <a:solidFill>
              <a:schemeClr val="tx1"/>
            </a:solidFill>
            <a:miter lim="800000"/>
            <a:headEnd type="none" w="med" len="lg"/>
            <a:tailEnd type="none" w="med" len="lg"/>
          </a:ln>
          <a:extLst>
            <a:ext uri="{909E8E84-426E-40DD-AFC4-6F175D3DCCD1}">
              <a14:hiddenFill xmlns:a14="http://schemas.microsoft.com/office/drawing/2010/main">
                <a:solidFill>
                  <a:srgbClr val="FFFFFF"/>
                </a:solidFill>
              </a14:hiddenFill>
            </a:ext>
          </a:extLst>
        </p:spPr>
      </p:pic>
      <p:sp>
        <p:nvSpPr>
          <p:cNvPr id="96267" name="Text Box 19"/>
          <p:cNvSpPr txBox="1">
            <a:spLocks noChangeArrowheads="1"/>
          </p:cNvSpPr>
          <p:nvPr/>
        </p:nvSpPr>
        <p:spPr bwMode="auto">
          <a:xfrm>
            <a:off x="3429000" y="1828800"/>
            <a:ext cx="7010400" cy="429092"/>
          </a:xfrm>
          <a:prstGeom prst="rect">
            <a:avLst/>
          </a:prstGeom>
          <a:solidFill>
            <a:srgbClr val="FFFFFF"/>
          </a:solidFill>
          <a:ln w="38100">
            <a:solidFill>
              <a:schemeClr val="tx2"/>
            </a:solidFill>
            <a:miter lim="800000"/>
            <a:headEnd type="none" w="med" len="lg"/>
            <a:tailEnd type="none" w="med" len="lg"/>
          </a:ln>
        </p:spPr>
        <p:txBody>
          <a:bodyPr lIns="50800" tIns="50800" rIns="50800" bIns="50800">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lnSpc>
                <a:spcPct val="85000"/>
              </a:lnSpc>
            </a:pPr>
            <a:r>
              <a:rPr lang="fr-FR" dirty="0"/>
              <a:t>options </a:t>
            </a:r>
            <a:r>
              <a:rPr lang="fr-FR" dirty="0" err="1"/>
              <a:t>mautosource</a:t>
            </a:r>
            <a:r>
              <a:rPr lang="fr-FR" dirty="0"/>
              <a:t> </a:t>
            </a:r>
            <a:r>
              <a:rPr lang="fr-FR" dirty="0" err="1"/>
              <a:t>sasautos</a:t>
            </a:r>
            <a:r>
              <a:rPr lang="fr-FR" dirty="0"/>
              <a:t>=('c:\</a:t>
            </a:r>
            <a:r>
              <a:rPr lang="fr-FR" dirty="0" err="1"/>
              <a:t>tmp</a:t>
            </a:r>
            <a:r>
              <a:rPr lang="fr-FR" dirty="0"/>
              <a:t>',</a:t>
            </a:r>
            <a:r>
              <a:rPr lang="fr-FR" dirty="0" err="1"/>
              <a:t>sasautos</a:t>
            </a:r>
            <a:r>
              <a:rPr lang="fr-FR" dirty="0"/>
              <a:t>);</a:t>
            </a:r>
            <a:endParaRPr lang="en-US" altLang="en-US" b="1" dirty="0">
              <a:latin typeface="Courier New" panose="02070309020205020404" pitchFamily="49" charset="0"/>
            </a:endParaRPr>
          </a:p>
        </p:txBody>
      </p:sp>
      <p:sp>
        <p:nvSpPr>
          <p:cNvPr id="96268" name="Text Box 20"/>
          <p:cNvSpPr txBox="1">
            <a:spLocks noChangeArrowheads="1"/>
          </p:cNvSpPr>
          <p:nvPr/>
        </p:nvSpPr>
        <p:spPr bwMode="auto">
          <a:xfrm>
            <a:off x="9093201" y="6096000"/>
            <a:ext cx="1489075"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type="none" w="med" len="lg"/>
                <a:tailEnd type="none" w="med" len="lg"/>
              </a14:hiddenLine>
            </a:ext>
          </a:extLst>
        </p:spPr>
        <p:txBody>
          <a:bodyPr wrap="none" lIns="88900" tIns="88900" rIns="88900" bIns="88900">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r>
              <a:rPr lang="en-US" altLang="en-US" sz="2000" i="1"/>
              <a:t>continued...</a:t>
            </a:r>
          </a:p>
        </p:txBody>
      </p:sp>
    </p:spTree>
    <p:extLst>
      <p:ext uri="{BB962C8B-B14F-4D97-AF65-F5344CB8AC3E}">
        <p14:creationId xmlns:p14="http://schemas.microsoft.com/office/powerpoint/2010/main" val="1411495832"/>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Two ways to store macros for re-use.</a:t>
            </a:r>
          </a:p>
        </p:txBody>
      </p:sp>
      <p:sp>
        <p:nvSpPr>
          <p:cNvPr id="4" name="Slide Number Placeholder 3"/>
          <p:cNvSpPr>
            <a:spLocks noGrp="1"/>
          </p:cNvSpPr>
          <p:nvPr>
            <p:ph type="sldNum" sz="quarter" idx="12"/>
          </p:nvPr>
        </p:nvSpPr>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E65D7906-200C-470B-B122-070565ADA3DC}" type="slidenum">
              <a:rPr lang="en-US" altLang="en-US" sz="1400"/>
              <a:pPr eaLnBrk="1" hangingPunct="1"/>
              <a:t>2</a:t>
            </a:fld>
            <a:endParaRPr lang="en-US" altLang="en-US" sz="1400">
              <a:latin typeface="Times New Roman" panose="02020603050405020304" pitchFamily="18" charset="0"/>
            </a:endParaRPr>
          </a:p>
        </p:txBody>
      </p:sp>
      <p:sp>
        <p:nvSpPr>
          <p:cNvPr id="77827" name="Rectangle 3"/>
          <p:cNvSpPr>
            <a:spLocks noGrp="1" noChangeArrowheads="1"/>
          </p:cNvSpPr>
          <p:nvPr>
            <p:ph idx="4294967295"/>
          </p:nvPr>
        </p:nvSpPr>
        <p:spPr>
          <a:xfrm>
            <a:off x="493776" y="2000377"/>
            <a:ext cx="10515600" cy="2774950"/>
          </a:xfrm>
        </p:spPr>
        <p:txBody>
          <a:bodyPr>
            <a:normAutofit/>
          </a:bodyPr>
          <a:lstStyle/>
          <a:p>
            <a:pPr marL="457200" lvl="1" indent="0" eaLnBrk="1" hangingPunct="1">
              <a:buNone/>
            </a:pPr>
            <a:r>
              <a:rPr lang="en-US" altLang="en-US" sz="3200" dirty="0"/>
              <a:t>Use stored </a:t>
            </a:r>
            <a:r>
              <a:rPr lang="en-US" altLang="en-US" sz="3200" b="1" dirty="0"/>
              <a:t>compiled macros </a:t>
            </a:r>
            <a:r>
              <a:rPr lang="en-US" altLang="en-US" sz="3200" dirty="0"/>
              <a:t>to make macros available to a SAS program.</a:t>
            </a:r>
          </a:p>
          <a:p>
            <a:pPr marL="457200" lvl="1" indent="0" eaLnBrk="1" hangingPunct="1">
              <a:buNone/>
            </a:pPr>
            <a:endParaRPr lang="en-US" altLang="en-US" sz="3200" dirty="0"/>
          </a:p>
          <a:p>
            <a:pPr marL="457200" lvl="1" indent="0" eaLnBrk="1" hangingPunct="1">
              <a:buNone/>
            </a:pPr>
            <a:r>
              <a:rPr lang="en-US" altLang="en-US" sz="3200" b="1" dirty="0"/>
              <a:t>Use the </a:t>
            </a:r>
            <a:r>
              <a:rPr lang="en-US" altLang="en-US" sz="3200" b="1" dirty="0" err="1"/>
              <a:t>autocall</a:t>
            </a:r>
            <a:r>
              <a:rPr lang="en-US" altLang="en-US" sz="3200" b="1" dirty="0"/>
              <a:t> facility to make macros available </a:t>
            </a:r>
            <a:br>
              <a:rPr lang="en-US" altLang="en-US" sz="3200" b="1" dirty="0"/>
            </a:br>
            <a:r>
              <a:rPr lang="en-US" altLang="en-US" sz="3200" b="1" dirty="0"/>
              <a:t>to a SAS program.</a:t>
            </a:r>
          </a:p>
        </p:txBody>
      </p:sp>
    </p:spTree>
    <p:extLst>
      <p:ext uri="{BB962C8B-B14F-4D97-AF65-F5344CB8AC3E}">
        <p14:creationId xmlns:p14="http://schemas.microsoft.com/office/powerpoint/2010/main" val="2242618547"/>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16"/>
          <p:cNvSpPr>
            <a:spLocks noGrp="1" noChangeArrowheads="1"/>
          </p:cNvSpPr>
          <p:nvPr>
            <p:ph type="title"/>
          </p:nvPr>
        </p:nvSpPr>
        <p:spPr>
          <a:xfrm>
            <a:off x="976746" y="16669"/>
            <a:ext cx="10515600" cy="656432"/>
          </a:xfrm>
        </p:spPr>
        <p:txBody>
          <a:bodyPr>
            <a:normAutofit fontScale="90000"/>
          </a:bodyPr>
          <a:lstStyle/>
          <a:p>
            <a:pPr eaLnBrk="1" hangingPunct="1"/>
            <a:r>
              <a:rPr lang="en-US" altLang="en-US" dirty="0"/>
              <a:t>The </a:t>
            </a:r>
            <a:r>
              <a:rPr lang="en-US" altLang="en-US" dirty="0" err="1"/>
              <a:t>Autocall</a:t>
            </a:r>
            <a:r>
              <a:rPr lang="en-US" altLang="en-US" dirty="0"/>
              <a:t> Facility</a:t>
            </a:r>
          </a:p>
        </p:txBody>
      </p:sp>
      <p:sp>
        <p:nvSpPr>
          <p:cNvPr id="97283" name="Rectangle 17"/>
          <p:cNvSpPr>
            <a:spLocks noGrp="1" noChangeArrowheads="1"/>
          </p:cNvSpPr>
          <p:nvPr>
            <p:ph idx="1"/>
          </p:nvPr>
        </p:nvSpPr>
        <p:spPr/>
        <p:txBody>
          <a:bodyPr/>
          <a:lstStyle/>
          <a:p>
            <a:pPr marL="0" indent="0"/>
            <a:endParaRPr lang="en-US" altLang="en-US" dirty="0"/>
          </a:p>
          <a:p>
            <a:pPr marL="0" indent="0"/>
            <a:endParaRPr lang="en-US" altLang="en-US" dirty="0"/>
          </a:p>
        </p:txBody>
      </p:sp>
      <p:sp>
        <p:nvSpPr>
          <p:cNvPr id="10" name="Slide Number Placeholder 3"/>
          <p:cNvSpPr>
            <a:spLocks noGrp="1"/>
          </p:cNvSpPr>
          <p:nvPr>
            <p:ph type="sldNum" sz="quarter" idx="12"/>
          </p:nvPr>
        </p:nvSpPr>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F55CFDB9-94C3-4989-BD9C-B387E570C8FF}" type="slidenum">
              <a:rPr lang="en-US" altLang="en-US" sz="1400"/>
              <a:pPr eaLnBrk="1" hangingPunct="1"/>
              <a:t>20</a:t>
            </a:fld>
            <a:endParaRPr lang="en-US" altLang="en-US" sz="1400">
              <a:latin typeface="Times New Roman" panose="02020603050405020304" pitchFamily="18" charset="0"/>
            </a:endParaRPr>
          </a:p>
        </p:txBody>
      </p:sp>
      <p:sp>
        <p:nvSpPr>
          <p:cNvPr id="97285" name="Text Box 4"/>
          <p:cNvSpPr txBox="1">
            <a:spLocks noChangeArrowheads="1"/>
          </p:cNvSpPr>
          <p:nvPr/>
        </p:nvSpPr>
        <p:spPr bwMode="auto">
          <a:xfrm>
            <a:off x="3124200" y="35814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latin typeface="Courier New" panose="02070309020205020404" pitchFamily="49" charset="0"/>
            </a:endParaRPr>
          </a:p>
        </p:txBody>
      </p:sp>
      <p:sp>
        <p:nvSpPr>
          <p:cNvPr id="97288" name="Rectangle 11"/>
          <p:cNvSpPr>
            <a:spLocks noChangeArrowheads="1"/>
          </p:cNvSpPr>
          <p:nvPr/>
        </p:nvSpPr>
        <p:spPr bwMode="auto">
          <a:xfrm>
            <a:off x="2133601" y="990600"/>
            <a:ext cx="7312899" cy="5488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type="none" w="med" len="lg"/>
                <a:tailEnd type="none" w="med" len="lg"/>
              </a14:hiddenLine>
            </a:ext>
          </a:extLst>
        </p:spPr>
        <p:txBody>
          <a:bodyPr wrap="none" lIns="88900" tIns="88900" rIns="88900" bIns="88900">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r>
              <a:rPr lang="en-US" altLang="en-US"/>
              <a:t>Step 4: Call the CALC</a:t>
            </a:r>
            <a:r>
              <a:rPr lang="en-US" altLang="en-US" b="1"/>
              <a:t> </a:t>
            </a:r>
            <a:r>
              <a:rPr lang="en-US" altLang="en-US"/>
              <a:t>macro in a </a:t>
            </a:r>
            <a:r>
              <a:rPr lang="en-US" altLang="en-US" b="1"/>
              <a:t>new</a:t>
            </a:r>
            <a:r>
              <a:rPr lang="en-US" altLang="en-US"/>
              <a:t> SAS session.</a:t>
            </a:r>
          </a:p>
        </p:txBody>
      </p:sp>
      <p:sp>
        <p:nvSpPr>
          <p:cNvPr id="2" name="Rectangle 1"/>
          <p:cNvSpPr/>
          <p:nvPr/>
        </p:nvSpPr>
        <p:spPr>
          <a:xfrm>
            <a:off x="905607" y="2767281"/>
            <a:ext cx="10832123" cy="1815882"/>
          </a:xfrm>
          <a:prstGeom prst="rect">
            <a:avLst/>
          </a:prstGeom>
        </p:spPr>
        <p:txBody>
          <a:bodyPr wrap="square">
            <a:spAutoFit/>
          </a:bodyPr>
          <a:lstStyle/>
          <a:p>
            <a:r>
              <a:rPr lang="fr-FR" sz="2800" dirty="0">
                <a:solidFill>
                  <a:srgbClr val="0000FF"/>
                </a:solidFill>
                <a:latin typeface="Lucida Console" panose="020B0609040504020204" pitchFamily="49" charset="0"/>
              </a:rPr>
              <a:t>options</a:t>
            </a:r>
            <a:r>
              <a:rPr lang="fr-FR" sz="2800" dirty="0">
                <a:solidFill>
                  <a:srgbClr val="000000"/>
                </a:solidFill>
                <a:latin typeface="Lucida Console" panose="020B0609040504020204" pitchFamily="49" charset="0"/>
              </a:rPr>
              <a:t> </a:t>
            </a:r>
            <a:r>
              <a:rPr lang="fr-FR" sz="2800" dirty="0" err="1">
                <a:solidFill>
                  <a:srgbClr val="0000FF"/>
                </a:solidFill>
                <a:latin typeface="Lucida Console" panose="020B0609040504020204" pitchFamily="49" charset="0"/>
              </a:rPr>
              <a:t>mautosource</a:t>
            </a:r>
            <a:r>
              <a:rPr lang="fr-FR" sz="2800" dirty="0">
                <a:solidFill>
                  <a:srgbClr val="000000"/>
                </a:solidFill>
                <a:latin typeface="Lucida Console" panose="020B0609040504020204" pitchFamily="49" charset="0"/>
              </a:rPr>
              <a:t> </a:t>
            </a:r>
            <a:r>
              <a:rPr lang="fr-FR" sz="2800" dirty="0" err="1">
                <a:solidFill>
                  <a:srgbClr val="0000FF"/>
                </a:solidFill>
                <a:latin typeface="Lucida Console" panose="020B0609040504020204" pitchFamily="49" charset="0"/>
              </a:rPr>
              <a:t>sasautos</a:t>
            </a:r>
            <a:r>
              <a:rPr lang="fr-FR" sz="2800" dirty="0">
                <a:solidFill>
                  <a:srgbClr val="000000"/>
                </a:solidFill>
                <a:latin typeface="Lucida Console" panose="020B0609040504020204" pitchFamily="49" charset="0"/>
              </a:rPr>
              <a:t>=(</a:t>
            </a:r>
            <a:r>
              <a:rPr lang="fr-FR" sz="2800" dirty="0">
                <a:solidFill>
                  <a:srgbClr val="800080"/>
                </a:solidFill>
                <a:latin typeface="Lucida Console" panose="020B0609040504020204" pitchFamily="49" charset="0"/>
              </a:rPr>
              <a:t>'c:\</a:t>
            </a:r>
            <a:r>
              <a:rPr lang="fr-FR" sz="2800" dirty="0" err="1">
                <a:solidFill>
                  <a:srgbClr val="800080"/>
                </a:solidFill>
                <a:latin typeface="Lucida Console" panose="020B0609040504020204" pitchFamily="49" charset="0"/>
              </a:rPr>
              <a:t>tmp</a:t>
            </a:r>
            <a:r>
              <a:rPr lang="fr-FR" sz="2800" dirty="0">
                <a:solidFill>
                  <a:srgbClr val="800080"/>
                </a:solidFill>
                <a:latin typeface="Lucida Console" panose="020B0609040504020204" pitchFamily="49" charset="0"/>
              </a:rPr>
              <a:t>'</a:t>
            </a:r>
            <a:r>
              <a:rPr lang="fr-FR" sz="2800" dirty="0">
                <a:solidFill>
                  <a:srgbClr val="000000"/>
                </a:solidFill>
                <a:latin typeface="Lucida Console" panose="020B0609040504020204" pitchFamily="49" charset="0"/>
              </a:rPr>
              <a:t>,</a:t>
            </a:r>
            <a:r>
              <a:rPr lang="fr-FR" sz="2800" dirty="0" err="1">
                <a:solidFill>
                  <a:srgbClr val="000000"/>
                </a:solidFill>
                <a:latin typeface="Lucida Console" panose="020B0609040504020204" pitchFamily="49" charset="0"/>
              </a:rPr>
              <a:t>sasautos</a:t>
            </a:r>
            <a:r>
              <a:rPr lang="fr-FR" sz="2800" dirty="0">
                <a:solidFill>
                  <a:srgbClr val="000000"/>
                </a:solidFill>
                <a:latin typeface="Lucida Console" panose="020B0609040504020204" pitchFamily="49" charset="0"/>
              </a:rPr>
              <a:t>);</a:t>
            </a:r>
          </a:p>
          <a:p>
            <a:r>
              <a:rPr lang="en-US" sz="2800" dirty="0">
                <a:solidFill>
                  <a:srgbClr val="0000FF"/>
                </a:solidFill>
                <a:latin typeface="Lucida Console" panose="020B0609040504020204" pitchFamily="49" charset="0"/>
              </a:rPr>
              <a:t>%let</a:t>
            </a:r>
            <a:r>
              <a:rPr lang="en-US" sz="2800" dirty="0">
                <a:solidFill>
                  <a:srgbClr val="000000"/>
                </a:solidFill>
                <a:latin typeface="Lucida Console" panose="020B0609040504020204" pitchFamily="49" charset="0"/>
              </a:rPr>
              <a:t> stats=min max;</a:t>
            </a:r>
          </a:p>
          <a:p>
            <a:r>
              <a:rPr lang="en-US" sz="2800" dirty="0">
                <a:solidFill>
                  <a:srgbClr val="0000FF"/>
                </a:solidFill>
                <a:latin typeface="Lucida Console" panose="020B0609040504020204" pitchFamily="49" charset="0"/>
              </a:rPr>
              <a:t>%let</a:t>
            </a:r>
            <a:r>
              <a:rPr lang="en-US" sz="2800" dirty="0">
                <a:solidFill>
                  <a:srgbClr val="000000"/>
                </a:solidFill>
                <a:latin typeface="Lucida Console" panose="020B0609040504020204" pitchFamily="49" charset="0"/>
              </a:rPr>
              <a:t> </a:t>
            </a:r>
            <a:r>
              <a:rPr lang="en-US" sz="2800" dirty="0" err="1">
                <a:solidFill>
                  <a:srgbClr val="000000"/>
                </a:solidFill>
                <a:latin typeface="Lucida Console" panose="020B0609040504020204" pitchFamily="49" charset="0"/>
              </a:rPr>
              <a:t>vars</a:t>
            </a:r>
            <a:r>
              <a:rPr lang="en-US" sz="2800" dirty="0">
                <a:solidFill>
                  <a:srgbClr val="000000"/>
                </a:solidFill>
                <a:latin typeface="Lucida Console" panose="020B0609040504020204" pitchFamily="49" charset="0"/>
              </a:rPr>
              <a:t>=quantity;</a:t>
            </a:r>
          </a:p>
          <a:p>
            <a:r>
              <a:rPr lang="en-US" sz="2800" dirty="0">
                <a:solidFill>
                  <a:srgbClr val="000000"/>
                </a:solidFill>
                <a:latin typeface="Lucida Console" panose="020B0609040504020204" pitchFamily="49" charset="0"/>
              </a:rPr>
              <a:t>%</a:t>
            </a:r>
            <a:r>
              <a:rPr lang="en-US" sz="2800" b="1" i="1" dirty="0" err="1">
                <a:solidFill>
                  <a:srgbClr val="000000"/>
                </a:solidFill>
                <a:latin typeface="Lucida Console" panose="020B0609040504020204" pitchFamily="49" charset="0"/>
              </a:rPr>
              <a:t>calc</a:t>
            </a:r>
            <a:endParaRPr lang="en-US" sz="2800" dirty="0"/>
          </a:p>
        </p:txBody>
      </p:sp>
    </p:spTree>
    <p:extLst>
      <p:ext uri="{BB962C8B-B14F-4D97-AF65-F5344CB8AC3E}">
        <p14:creationId xmlns:p14="http://schemas.microsoft.com/office/powerpoint/2010/main" val="4088232597"/>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ChangeArrowheads="1"/>
          </p:cNvSpPr>
          <p:nvPr>
            <p:ph type="title"/>
          </p:nvPr>
        </p:nvSpPr>
        <p:spPr>
          <a:xfrm>
            <a:off x="990600" y="0"/>
            <a:ext cx="10515600" cy="796927"/>
          </a:xfrm>
        </p:spPr>
        <p:txBody>
          <a:bodyPr/>
          <a:lstStyle/>
          <a:p>
            <a:pPr eaLnBrk="1" hangingPunct="1"/>
            <a:r>
              <a:rPr lang="en-US" altLang="en-US" dirty="0"/>
              <a:t>Macro Storage Advice</a:t>
            </a:r>
          </a:p>
        </p:txBody>
      </p:sp>
      <p:sp>
        <p:nvSpPr>
          <p:cNvPr id="98307" name="Rectangle 3"/>
          <p:cNvSpPr>
            <a:spLocks noGrp="1" noChangeArrowheads="1"/>
          </p:cNvSpPr>
          <p:nvPr>
            <p:ph idx="1"/>
          </p:nvPr>
        </p:nvSpPr>
        <p:spPr>
          <a:xfrm>
            <a:off x="990599" y="905310"/>
            <a:ext cx="10106891" cy="3424237"/>
          </a:xfrm>
        </p:spPr>
        <p:txBody>
          <a:bodyPr>
            <a:noAutofit/>
          </a:bodyPr>
          <a:lstStyle/>
          <a:p>
            <a:pPr marL="0" indent="0">
              <a:buNone/>
            </a:pPr>
            <a:r>
              <a:rPr lang="en-US" altLang="en-US" u="sng" dirty="0">
                <a:solidFill>
                  <a:srgbClr val="000000"/>
                </a:solidFill>
              </a:rPr>
              <a:t>Advantages of stored compiled macros</a:t>
            </a:r>
            <a:r>
              <a:rPr lang="en-US" altLang="en-US" dirty="0">
                <a:solidFill>
                  <a:srgbClr val="000000"/>
                </a:solidFill>
              </a:rPr>
              <a:t>:</a:t>
            </a:r>
          </a:p>
          <a:p>
            <a:pPr marL="457200" lvl="1" indent="0" eaLnBrk="1" hangingPunct="1">
              <a:buNone/>
            </a:pPr>
            <a:r>
              <a:rPr lang="en-US" altLang="en-US" sz="2800" dirty="0">
                <a:solidFill>
                  <a:srgbClr val="000000"/>
                </a:solidFill>
              </a:rPr>
              <a:t>You avoid re-compiling lengthy macro source code.</a:t>
            </a:r>
            <a:endParaRPr lang="en-US" altLang="en-US" sz="2800" dirty="0"/>
          </a:p>
          <a:p>
            <a:pPr marL="457200" lvl="1" indent="0" eaLnBrk="1" hangingPunct="1">
              <a:buNone/>
            </a:pPr>
            <a:r>
              <a:rPr lang="en-US" altLang="en-US" sz="2800" dirty="0">
                <a:solidFill>
                  <a:srgbClr val="000000"/>
                </a:solidFill>
              </a:rPr>
              <a:t>Macro source code can be protected or hidden.</a:t>
            </a:r>
            <a:r>
              <a:rPr lang="en-US" altLang="en-US" sz="2800" dirty="0"/>
              <a:t> </a:t>
            </a:r>
          </a:p>
          <a:p>
            <a:pPr marL="457200" lvl="1" indent="0" eaLnBrk="1" hangingPunct="1">
              <a:buNone/>
            </a:pPr>
            <a:endParaRPr lang="en-US" altLang="en-US" sz="2800" dirty="0"/>
          </a:p>
          <a:p>
            <a:pPr marL="0" lvl="1" indent="0" eaLnBrk="1" hangingPunct="1">
              <a:buNone/>
            </a:pPr>
            <a:r>
              <a:rPr lang="en-US" altLang="en-US" sz="2800" u="sng" dirty="0">
                <a:solidFill>
                  <a:srgbClr val="000000"/>
                </a:solidFill>
              </a:rPr>
              <a:t>Advantages of </a:t>
            </a:r>
            <a:r>
              <a:rPr lang="en-US" altLang="en-US" sz="2800" u="sng" dirty="0" err="1">
                <a:solidFill>
                  <a:srgbClr val="000000"/>
                </a:solidFill>
              </a:rPr>
              <a:t>autocall</a:t>
            </a:r>
            <a:r>
              <a:rPr lang="en-US" altLang="en-US" sz="2800" u="sng" dirty="0">
                <a:solidFill>
                  <a:srgbClr val="000000"/>
                </a:solidFill>
              </a:rPr>
              <a:t> macros</a:t>
            </a:r>
            <a:r>
              <a:rPr lang="en-US" altLang="en-US" sz="2800" dirty="0">
                <a:solidFill>
                  <a:srgbClr val="000000"/>
                </a:solidFill>
              </a:rPr>
              <a:t>:</a:t>
            </a:r>
            <a:endParaRPr lang="en-US" altLang="en-US" sz="2800" dirty="0"/>
          </a:p>
          <a:p>
            <a:pPr marL="457200" lvl="1" indent="0" eaLnBrk="1" hangingPunct="1">
              <a:buNone/>
            </a:pPr>
            <a:r>
              <a:rPr lang="en-US" altLang="en-US" sz="2800" dirty="0">
                <a:solidFill>
                  <a:srgbClr val="000000"/>
                </a:solidFill>
              </a:rPr>
              <a:t>They are available cross-platform.</a:t>
            </a:r>
            <a:endParaRPr lang="en-US" altLang="en-US" sz="2800" dirty="0"/>
          </a:p>
          <a:p>
            <a:pPr marL="457200" lvl="1" indent="0" eaLnBrk="1" hangingPunct="1">
              <a:buNone/>
            </a:pPr>
            <a:r>
              <a:rPr lang="en-US" altLang="en-US" sz="2800" dirty="0">
                <a:solidFill>
                  <a:srgbClr val="000000"/>
                </a:solidFill>
              </a:rPr>
              <a:t>Macro source code can be edited in any text editor without invoking SAS.</a:t>
            </a:r>
          </a:p>
        </p:txBody>
      </p:sp>
      <p:sp>
        <p:nvSpPr>
          <p:cNvPr id="4" name="Slide Number Placeholder 3"/>
          <p:cNvSpPr>
            <a:spLocks noGrp="1"/>
          </p:cNvSpPr>
          <p:nvPr>
            <p:ph type="sldNum" sz="quarter" idx="12"/>
          </p:nvPr>
        </p:nvSpPr>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5E5E41F1-DA04-4A7D-8294-D3F2C810CB64}" type="slidenum">
              <a:rPr lang="en-US" altLang="en-US" sz="1400"/>
              <a:pPr eaLnBrk="1" hangingPunct="1"/>
              <a:t>21</a:t>
            </a:fld>
            <a:endParaRPr lang="en-US" altLang="en-US" sz="1400">
              <a:latin typeface="Times New Roman" panose="02020603050405020304" pitchFamily="18" charset="0"/>
            </a:endParaRPr>
          </a:p>
        </p:txBody>
      </p:sp>
      <p:sp>
        <p:nvSpPr>
          <p:cNvPr id="98309" name="TextBox 4"/>
          <p:cNvSpPr txBox="1">
            <a:spLocks noChangeArrowheads="1"/>
          </p:cNvSpPr>
          <p:nvPr/>
        </p:nvSpPr>
        <p:spPr bwMode="auto">
          <a:xfrm>
            <a:off x="990599" y="4876800"/>
            <a:ext cx="10363201"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panose="020B0604020202020204" pitchFamily="34" charset="0"/>
              </a:defRPr>
            </a:lvl1pPr>
            <a:lvl2pPr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marL="0" lvl="1"/>
            <a:r>
              <a:rPr lang="en-US" altLang="en-US" dirty="0">
                <a:solidFill>
                  <a:srgbClr val="000000"/>
                </a:solidFill>
              </a:rPr>
              <a:t>If none of the above considerations apply, use whichever technique is preferred in your organization or whichever technique you prefer.</a:t>
            </a:r>
          </a:p>
          <a:p>
            <a:endParaRPr lang="en-US" altLang="en-US" dirty="0"/>
          </a:p>
        </p:txBody>
      </p:sp>
    </p:spTree>
    <p:extLst>
      <p:ext uri="{BB962C8B-B14F-4D97-AF65-F5344CB8AC3E}">
        <p14:creationId xmlns:p14="http://schemas.microsoft.com/office/powerpoint/2010/main" val="3620911404"/>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ChangeArrowheads="1"/>
          </p:cNvSpPr>
          <p:nvPr>
            <p:ph type="title"/>
          </p:nvPr>
        </p:nvSpPr>
        <p:spPr>
          <a:xfrm>
            <a:off x="777922" y="1216170"/>
            <a:ext cx="11041039" cy="674255"/>
          </a:xfrm>
        </p:spPr>
        <p:txBody>
          <a:bodyPr>
            <a:normAutofit fontScale="90000"/>
          </a:bodyPr>
          <a:lstStyle/>
          <a:p>
            <a:r>
              <a:rPr lang="en-US" altLang="en-US" dirty="0"/>
              <a:t>Review:  Produce a list of </a:t>
            </a:r>
            <a:r>
              <a:rPr lang="en-US" altLang="en-US" b="1" i="1" dirty="0"/>
              <a:t>session-compiled</a:t>
            </a:r>
            <a:r>
              <a:rPr lang="en-US" altLang="en-US" i="1" dirty="0"/>
              <a:t> </a:t>
            </a:r>
            <a:r>
              <a:rPr lang="en-US" altLang="en-US" dirty="0"/>
              <a:t>macros stored in the default temporary catalog, </a:t>
            </a:r>
            <a:r>
              <a:rPr lang="en-US" altLang="en-US" b="1" dirty="0" err="1">
                <a:latin typeface="Courier New" panose="02070309020205020404" pitchFamily="49" charset="0"/>
              </a:rPr>
              <a:t>work.sasmacr</a:t>
            </a:r>
            <a:r>
              <a:rPr lang="en-US" altLang="en-US" dirty="0"/>
              <a:t>.</a:t>
            </a:r>
            <a:br>
              <a:rPr lang="en-US" altLang="en-US" dirty="0"/>
            </a:br>
            <a:r>
              <a:rPr lang="en-US" altLang="en-US" dirty="0"/>
              <a:t> </a:t>
            </a:r>
          </a:p>
        </p:txBody>
      </p:sp>
      <p:sp>
        <p:nvSpPr>
          <p:cNvPr id="9" name="Slide Number Placeholder 3"/>
          <p:cNvSpPr>
            <a:spLocks noGrp="1"/>
          </p:cNvSpPr>
          <p:nvPr>
            <p:ph type="sldNum" sz="quarter" idx="12"/>
          </p:nvPr>
        </p:nvSpPr>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929D26AE-5DB3-4D2C-B493-F338345D1795}" type="slidenum">
              <a:rPr lang="en-US" altLang="en-US" sz="1400"/>
              <a:pPr eaLnBrk="1" hangingPunct="1"/>
              <a:t>3</a:t>
            </a:fld>
            <a:endParaRPr lang="en-US" altLang="en-US" sz="1400">
              <a:latin typeface="Times New Roman" panose="02020603050405020304" pitchFamily="18" charset="0"/>
            </a:endParaRPr>
          </a:p>
        </p:txBody>
      </p:sp>
      <p:sp>
        <p:nvSpPr>
          <p:cNvPr id="78853" name="Text Box 4"/>
          <p:cNvSpPr txBox="1">
            <a:spLocks noChangeArrowheads="1"/>
          </p:cNvSpPr>
          <p:nvPr/>
        </p:nvSpPr>
        <p:spPr bwMode="auto">
          <a:xfrm>
            <a:off x="1461656" y="3021879"/>
            <a:ext cx="7542213" cy="1528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marL="1663700" indent="-1663700"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r>
              <a:rPr lang="en-US" b="1" dirty="0" err="1">
                <a:solidFill>
                  <a:srgbClr val="000080"/>
                </a:solidFill>
                <a:latin typeface="Lucida Console" panose="020B0609040504020204" pitchFamily="49" charset="0"/>
              </a:rPr>
              <a:t>proc</a:t>
            </a:r>
            <a:r>
              <a:rPr lang="en-US" dirty="0">
                <a:solidFill>
                  <a:srgbClr val="000000"/>
                </a:solidFill>
                <a:latin typeface="Lucida Console" panose="020B0609040504020204" pitchFamily="49" charset="0"/>
              </a:rPr>
              <a:t> </a:t>
            </a:r>
            <a:r>
              <a:rPr lang="en-US" b="1" dirty="0">
                <a:solidFill>
                  <a:srgbClr val="000080"/>
                </a:solidFill>
                <a:latin typeface="Lucida Console" panose="020B0609040504020204" pitchFamily="49" charset="0"/>
              </a:rPr>
              <a:t>catalog</a:t>
            </a:r>
            <a:r>
              <a:rPr lang="en-US" dirty="0">
                <a:solidFill>
                  <a:srgbClr val="000000"/>
                </a:solidFill>
                <a:latin typeface="Lucida Console" panose="020B0609040504020204" pitchFamily="49" charset="0"/>
              </a:rPr>
              <a:t> </a:t>
            </a:r>
            <a:r>
              <a:rPr lang="en-US" dirty="0">
                <a:solidFill>
                  <a:srgbClr val="0000FF"/>
                </a:solidFill>
                <a:latin typeface="Lucida Console" panose="020B0609040504020204" pitchFamily="49" charset="0"/>
              </a:rPr>
              <a:t>cat</a:t>
            </a:r>
            <a:r>
              <a:rPr lang="en-US" dirty="0">
                <a:solidFill>
                  <a:srgbClr val="000000"/>
                </a:solidFill>
                <a:latin typeface="Lucida Console" panose="020B0609040504020204" pitchFamily="49" charset="0"/>
              </a:rPr>
              <a:t>=</a:t>
            </a:r>
            <a:r>
              <a:rPr lang="en-US" dirty="0" err="1">
                <a:solidFill>
                  <a:srgbClr val="000000"/>
                </a:solidFill>
                <a:latin typeface="Lucida Console" panose="020B0609040504020204" pitchFamily="49" charset="0"/>
              </a:rPr>
              <a:t>work.sasmacr</a:t>
            </a:r>
            <a:r>
              <a:rPr lang="en-US" dirty="0">
                <a:solidFill>
                  <a:srgbClr val="000000"/>
                </a:solidFill>
                <a:latin typeface="Lucida Console" panose="020B0609040504020204" pitchFamily="49" charset="0"/>
              </a:rPr>
              <a:t>;</a:t>
            </a:r>
          </a:p>
          <a:p>
            <a:r>
              <a:rPr lang="en-US" dirty="0">
                <a:solidFill>
                  <a:srgbClr val="000000"/>
                </a:solidFill>
                <a:latin typeface="Lucida Console" panose="020B0609040504020204" pitchFamily="49" charset="0"/>
              </a:rPr>
              <a:t>   </a:t>
            </a:r>
            <a:r>
              <a:rPr lang="en-US" dirty="0">
                <a:solidFill>
                  <a:srgbClr val="0000FF"/>
                </a:solidFill>
                <a:latin typeface="Lucida Console" panose="020B0609040504020204" pitchFamily="49" charset="0"/>
              </a:rPr>
              <a:t>contents</a:t>
            </a:r>
            <a:r>
              <a:rPr lang="en-US" dirty="0">
                <a:solidFill>
                  <a:srgbClr val="000000"/>
                </a:solidFill>
                <a:latin typeface="Lucida Console" panose="020B0609040504020204" pitchFamily="49" charset="0"/>
              </a:rPr>
              <a:t>;</a:t>
            </a:r>
          </a:p>
          <a:p>
            <a:r>
              <a:rPr lang="en-US" dirty="0">
                <a:solidFill>
                  <a:srgbClr val="000000"/>
                </a:solidFill>
                <a:latin typeface="Lucida Console" panose="020B0609040504020204" pitchFamily="49" charset="0"/>
              </a:rPr>
              <a:t>   </a:t>
            </a:r>
            <a:r>
              <a:rPr lang="en-US" dirty="0">
                <a:solidFill>
                  <a:srgbClr val="0000FF"/>
                </a:solidFill>
                <a:latin typeface="Lucida Console" panose="020B0609040504020204" pitchFamily="49" charset="0"/>
              </a:rPr>
              <a:t>title</a:t>
            </a:r>
            <a:r>
              <a:rPr lang="en-US" dirty="0">
                <a:solidFill>
                  <a:srgbClr val="000000"/>
                </a:solidFill>
                <a:latin typeface="Lucida Console" panose="020B0609040504020204" pitchFamily="49" charset="0"/>
              </a:rPr>
              <a:t> </a:t>
            </a:r>
            <a:r>
              <a:rPr lang="en-US" dirty="0">
                <a:solidFill>
                  <a:srgbClr val="800080"/>
                </a:solidFill>
                <a:latin typeface="Lucida Console" panose="020B0609040504020204" pitchFamily="49" charset="0"/>
              </a:rPr>
              <a:t>"My Temporary Macros"</a:t>
            </a:r>
            <a:r>
              <a:rPr lang="en-US" dirty="0">
                <a:solidFill>
                  <a:srgbClr val="000000"/>
                </a:solidFill>
                <a:latin typeface="Lucida Console" panose="020B0609040504020204" pitchFamily="49" charset="0"/>
              </a:rPr>
              <a:t>;</a:t>
            </a:r>
          </a:p>
          <a:p>
            <a:r>
              <a:rPr lang="en-US" b="1" dirty="0">
                <a:solidFill>
                  <a:srgbClr val="000080"/>
                </a:solidFill>
                <a:latin typeface="Lucida Console" panose="020B0609040504020204" pitchFamily="49" charset="0"/>
              </a:rPr>
              <a:t>quit</a:t>
            </a:r>
            <a:r>
              <a:rPr lang="en-US" dirty="0">
                <a:solidFill>
                  <a:srgbClr val="000000"/>
                </a:solidFill>
                <a:latin typeface="Lucida Console" panose="020B0609040504020204" pitchFamily="49" charset="0"/>
              </a:rPr>
              <a:t>;</a:t>
            </a:r>
          </a:p>
          <a:p>
            <a:r>
              <a:rPr lang="en-US" dirty="0">
                <a:solidFill>
                  <a:srgbClr val="0000FF"/>
                </a:solidFill>
                <a:latin typeface="Lucida Console" panose="020B0609040504020204" pitchFamily="49" charset="0"/>
              </a:rPr>
              <a:t>title</a:t>
            </a:r>
            <a:r>
              <a:rPr lang="en-US" dirty="0">
                <a:solidFill>
                  <a:srgbClr val="000000"/>
                </a:solidFill>
                <a:latin typeface="Lucida Console" panose="020B0609040504020204" pitchFamily="49" charset="0"/>
              </a:rPr>
              <a:t>;</a:t>
            </a:r>
            <a:endParaRPr lang="en-US" altLang="en-US" dirty="0"/>
          </a:p>
        </p:txBody>
      </p:sp>
    </p:spTree>
    <p:extLst>
      <p:ext uri="{BB962C8B-B14F-4D97-AF65-F5344CB8AC3E}">
        <p14:creationId xmlns:p14="http://schemas.microsoft.com/office/powerpoint/2010/main" val="826813662"/>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3"/>
          <p:cNvSpPr>
            <a:spLocks noGrp="1" noChangeArrowheads="1"/>
          </p:cNvSpPr>
          <p:nvPr>
            <p:ph type="title"/>
          </p:nvPr>
        </p:nvSpPr>
        <p:spPr>
          <a:xfrm>
            <a:off x="2209800" y="457200"/>
            <a:ext cx="8915400" cy="533400"/>
          </a:xfrm>
        </p:spPr>
        <p:txBody>
          <a:bodyPr anchor="ctr">
            <a:normAutofit fontScale="90000"/>
          </a:bodyPr>
          <a:lstStyle/>
          <a:p>
            <a:pPr eaLnBrk="1" hangingPunct="1"/>
            <a:r>
              <a:rPr lang="en-US" altLang="en-US"/>
              <a:t>Stored Compiled Macros</a:t>
            </a:r>
          </a:p>
        </p:txBody>
      </p:sp>
      <p:sp>
        <p:nvSpPr>
          <p:cNvPr id="79875" name="Rectangle 2"/>
          <p:cNvSpPr>
            <a:spLocks noGrp="1" noChangeArrowheads="1"/>
          </p:cNvSpPr>
          <p:nvPr>
            <p:ph idx="1"/>
          </p:nvPr>
        </p:nvSpPr>
        <p:spPr>
          <a:xfrm>
            <a:off x="415636" y="1082676"/>
            <a:ext cx="11374582" cy="5089525"/>
          </a:xfrm>
        </p:spPr>
        <p:txBody>
          <a:bodyPr/>
          <a:lstStyle/>
          <a:p>
            <a:pPr marL="0" indent="0">
              <a:spcBef>
                <a:spcPct val="0"/>
              </a:spcBef>
              <a:buNone/>
            </a:pPr>
            <a:r>
              <a:rPr lang="en-US" altLang="en-US" dirty="0"/>
              <a:t>The MSTORED system option enables storage of compiled  macros in a permanent library.</a:t>
            </a:r>
          </a:p>
          <a:p>
            <a:pPr marL="0" indent="0">
              <a:spcBef>
                <a:spcPct val="0"/>
              </a:spcBef>
              <a:buNone/>
            </a:pPr>
            <a:endParaRPr lang="en-US" altLang="en-US" dirty="0"/>
          </a:p>
          <a:p>
            <a:pPr marL="0" indent="0">
              <a:spcBef>
                <a:spcPct val="0"/>
              </a:spcBef>
              <a:buNone/>
            </a:pPr>
            <a:r>
              <a:rPr lang="en-US" altLang="en-US" dirty="0"/>
              <a:t>The SASMSTORE= system option designates a permanent  library to store compiled macros.</a:t>
            </a:r>
          </a:p>
          <a:p>
            <a:pPr marL="0" indent="0">
              <a:spcBef>
                <a:spcPct val="0"/>
              </a:spcBef>
              <a:buNone/>
            </a:pPr>
            <a:endParaRPr lang="en-US" altLang="en-US" sz="1000" dirty="0"/>
          </a:p>
          <a:p>
            <a:pPr marL="0" indent="0">
              <a:spcBef>
                <a:spcPct val="0"/>
              </a:spcBef>
              <a:buNone/>
            </a:pPr>
            <a:endParaRPr lang="en-US" altLang="en-US" dirty="0"/>
          </a:p>
          <a:p>
            <a:pPr marL="0" indent="0">
              <a:spcBef>
                <a:spcPct val="0"/>
              </a:spcBef>
              <a:buNone/>
            </a:pPr>
            <a:endParaRPr lang="en-US" altLang="en-US" dirty="0"/>
          </a:p>
          <a:p>
            <a:pPr marL="0" indent="0">
              <a:spcBef>
                <a:spcPct val="50000"/>
              </a:spcBef>
              <a:buNone/>
            </a:pPr>
            <a:endParaRPr lang="en-US" altLang="en-US" i="1" dirty="0"/>
          </a:p>
          <a:p>
            <a:pPr marL="0" indent="0">
              <a:spcBef>
                <a:spcPct val="50000"/>
              </a:spcBef>
              <a:buNone/>
            </a:pPr>
            <a:r>
              <a:rPr lang="en-US" altLang="en-US" i="1" dirty="0" err="1"/>
              <a:t>libref</a:t>
            </a:r>
            <a:r>
              <a:rPr lang="en-US" altLang="en-US" i="1" dirty="0"/>
              <a:t>     </a:t>
            </a:r>
            <a:r>
              <a:rPr lang="en-US" altLang="en-US" dirty="0"/>
              <a:t>points to an allocated SAS data library.</a:t>
            </a:r>
          </a:p>
        </p:txBody>
      </p:sp>
      <p:sp>
        <p:nvSpPr>
          <p:cNvPr id="6" name="Slide Number Placeholder 3"/>
          <p:cNvSpPr>
            <a:spLocks noGrp="1"/>
          </p:cNvSpPr>
          <p:nvPr>
            <p:ph type="sldNum" sz="quarter" idx="12"/>
          </p:nvPr>
        </p:nvSpPr>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7B0061A1-5E54-4EFB-850E-3C45561C67CD}" type="slidenum">
              <a:rPr lang="en-US" altLang="en-US" sz="1400"/>
              <a:pPr eaLnBrk="1" hangingPunct="1"/>
              <a:t>4</a:t>
            </a:fld>
            <a:endParaRPr lang="en-US" altLang="en-US" sz="1400">
              <a:latin typeface="Times New Roman" panose="02020603050405020304" pitchFamily="18" charset="0"/>
            </a:endParaRPr>
          </a:p>
        </p:txBody>
      </p:sp>
      <p:sp>
        <p:nvSpPr>
          <p:cNvPr id="79877" name="Text Box 4"/>
          <p:cNvSpPr txBox="1">
            <a:spLocks noChangeArrowheads="1"/>
          </p:cNvSpPr>
          <p:nvPr/>
        </p:nvSpPr>
        <p:spPr bwMode="auto">
          <a:xfrm>
            <a:off x="3124201" y="3581401"/>
            <a:ext cx="18473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p>
        </p:txBody>
      </p:sp>
      <p:sp>
        <p:nvSpPr>
          <p:cNvPr id="30725" name="Text Box 5"/>
          <p:cNvSpPr txBox="1">
            <a:spLocks noChangeArrowheads="1"/>
          </p:cNvSpPr>
          <p:nvPr/>
        </p:nvSpPr>
        <p:spPr bwMode="auto">
          <a:xfrm>
            <a:off x="1039090" y="3581401"/>
            <a:ext cx="8451273" cy="738664"/>
          </a:xfrm>
          <a:prstGeom prst="rect">
            <a:avLst/>
          </a:prstGeom>
          <a:solidFill>
            <a:srgbClr val="FFFFFF"/>
          </a:solidFill>
          <a:ln w="28575">
            <a:solidFill>
              <a:schemeClr val="tx1"/>
            </a:solidFill>
            <a:miter lim="800000"/>
            <a:headEnd type="none" w="sm" len="sm"/>
            <a:tailEnd type="none" w="sm" len="sm"/>
          </a:ln>
          <a:effectLst>
            <a:outerShdw dist="107763" dir="2700000" algn="ctr" rotWithShape="0">
              <a:schemeClr val="bg2"/>
            </a:outerShdw>
          </a:effectLst>
        </p:spPr>
        <p:txBody>
          <a:bodyPr wrap="square" tIns="152400" bIns="152400">
            <a:spAutoFit/>
          </a:bodyPr>
          <a:lstStyle/>
          <a:p>
            <a:pPr eaLnBrk="0" hangingPunct="0">
              <a:spcBef>
                <a:spcPct val="50000"/>
              </a:spcBef>
              <a:defRPr/>
            </a:pPr>
            <a:r>
              <a:rPr lang="en-US" sz="2800" b="1" dirty="0">
                <a:latin typeface="Arial"/>
              </a:rPr>
              <a:t>OPTIONS</a:t>
            </a:r>
            <a:r>
              <a:rPr lang="en-US" sz="2800" dirty="0">
                <a:latin typeface="Arial"/>
              </a:rPr>
              <a:t> MSTORED </a:t>
            </a:r>
            <a:r>
              <a:rPr lang="en-US" sz="2800" b="1" dirty="0">
                <a:latin typeface="Arial"/>
              </a:rPr>
              <a:t>SASMSTORE=</a:t>
            </a:r>
            <a:r>
              <a:rPr lang="en-US" sz="2800" i="1" dirty="0">
                <a:latin typeface="Arial"/>
              </a:rPr>
              <a:t>libref </a:t>
            </a:r>
            <a:r>
              <a:rPr lang="en-US" sz="2800" b="1" dirty="0">
                <a:latin typeface="Arial"/>
              </a:rPr>
              <a:t>;</a:t>
            </a:r>
          </a:p>
        </p:txBody>
      </p:sp>
    </p:spTree>
    <p:extLst>
      <p:ext uri="{BB962C8B-B14F-4D97-AF65-F5344CB8AC3E}">
        <p14:creationId xmlns:p14="http://schemas.microsoft.com/office/powerpoint/2010/main" val="3636834425"/>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a:xfrm>
            <a:off x="2209800" y="457200"/>
            <a:ext cx="8458200" cy="533400"/>
          </a:xfrm>
        </p:spPr>
        <p:txBody>
          <a:bodyPr>
            <a:normAutofit fontScale="90000"/>
          </a:bodyPr>
          <a:lstStyle/>
          <a:p>
            <a:pPr eaLnBrk="1" hangingPunct="1"/>
            <a:r>
              <a:rPr lang="en-US" altLang="en-US"/>
              <a:t>Stored Compiled Macros</a:t>
            </a:r>
          </a:p>
        </p:txBody>
      </p:sp>
      <p:sp>
        <p:nvSpPr>
          <p:cNvPr id="80899" name="Rectangle 3"/>
          <p:cNvSpPr>
            <a:spLocks noGrp="1" noChangeArrowheads="1"/>
          </p:cNvSpPr>
          <p:nvPr>
            <p:ph idx="1"/>
          </p:nvPr>
        </p:nvSpPr>
        <p:spPr>
          <a:xfrm>
            <a:off x="2209800" y="1071564"/>
            <a:ext cx="8153400" cy="5253037"/>
          </a:xfrm>
        </p:spPr>
        <p:txBody>
          <a:bodyPr>
            <a:normAutofit/>
          </a:bodyPr>
          <a:lstStyle/>
          <a:p>
            <a:pPr marL="0" indent="0">
              <a:buNone/>
            </a:pPr>
            <a:r>
              <a:rPr lang="en-US" altLang="en-US" sz="3200" dirty="0"/>
              <a:t>macro definition for permanent </a:t>
            </a:r>
            <a:r>
              <a:rPr lang="en-US" altLang="en-US" sz="3200" i="1" dirty="0"/>
              <a:t>stored compiled macros</a:t>
            </a:r>
            <a:r>
              <a:rPr lang="en-US" altLang="en-US" sz="3200" dirty="0"/>
              <a:t>:</a:t>
            </a:r>
          </a:p>
          <a:p>
            <a:pPr marL="0" indent="0">
              <a:buNone/>
            </a:pPr>
            <a:endParaRPr lang="en-US" altLang="en-US" sz="3200" dirty="0"/>
          </a:p>
          <a:p>
            <a:pPr marL="0" indent="0">
              <a:buNone/>
            </a:pPr>
            <a:endParaRPr lang="en-US" altLang="en-US" sz="3200" dirty="0"/>
          </a:p>
          <a:p>
            <a:pPr marL="0" indent="0">
              <a:buNone/>
            </a:pPr>
            <a:endParaRPr lang="en-US" altLang="en-US" sz="3200" dirty="0"/>
          </a:p>
          <a:p>
            <a:pPr marL="0" indent="0">
              <a:buNone/>
            </a:pPr>
            <a:endParaRPr lang="en-US" altLang="en-US" sz="3200" dirty="0"/>
          </a:p>
          <a:p>
            <a:pPr marL="0" indent="0">
              <a:buNone/>
            </a:pPr>
            <a:r>
              <a:rPr lang="en-US" altLang="en-US" sz="3200" dirty="0"/>
              <a:t>The STORE option stores the compiled macro in the library indicated by the SASMSTORE= system option.</a:t>
            </a:r>
          </a:p>
          <a:p>
            <a:pPr marL="0" indent="0">
              <a:buNone/>
            </a:pPr>
            <a:endParaRPr lang="en-US" altLang="en-US" sz="3200" dirty="0"/>
          </a:p>
        </p:txBody>
      </p:sp>
      <p:sp>
        <p:nvSpPr>
          <p:cNvPr id="7" name="Slide Number Placeholder 3"/>
          <p:cNvSpPr>
            <a:spLocks noGrp="1"/>
          </p:cNvSpPr>
          <p:nvPr>
            <p:ph type="sldNum" sz="quarter" idx="12"/>
          </p:nvPr>
        </p:nvSpPr>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85974363-CF83-46E2-BDE1-618EB3AAE0A0}" type="slidenum">
              <a:rPr lang="en-US" altLang="en-US" sz="1400"/>
              <a:pPr eaLnBrk="1" hangingPunct="1"/>
              <a:t>5</a:t>
            </a:fld>
            <a:endParaRPr lang="en-US" altLang="en-US" sz="1400">
              <a:latin typeface="Times New Roman" panose="02020603050405020304" pitchFamily="18" charset="0"/>
            </a:endParaRPr>
          </a:p>
        </p:txBody>
      </p:sp>
      <p:sp>
        <p:nvSpPr>
          <p:cNvPr id="80901" name="Text Box 4"/>
          <p:cNvSpPr txBox="1">
            <a:spLocks noChangeArrowheads="1"/>
          </p:cNvSpPr>
          <p:nvPr/>
        </p:nvSpPr>
        <p:spPr bwMode="auto">
          <a:xfrm>
            <a:off x="2509838" y="1671638"/>
            <a:ext cx="7542212"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sz="1000"/>
          </a:p>
        </p:txBody>
      </p:sp>
      <p:sp>
        <p:nvSpPr>
          <p:cNvPr id="80902" name="Text Box 6"/>
          <p:cNvSpPr txBox="1">
            <a:spLocks noChangeArrowheads="1"/>
          </p:cNvSpPr>
          <p:nvPr/>
        </p:nvSpPr>
        <p:spPr bwMode="auto">
          <a:xfrm>
            <a:off x="3124200" y="35814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latin typeface="Courier New" panose="02070309020205020404" pitchFamily="49" charset="0"/>
            </a:endParaRPr>
          </a:p>
        </p:txBody>
      </p:sp>
      <p:sp>
        <p:nvSpPr>
          <p:cNvPr id="31751" name="Text Box 7"/>
          <p:cNvSpPr txBox="1">
            <a:spLocks noChangeArrowheads="1"/>
          </p:cNvSpPr>
          <p:nvPr/>
        </p:nvSpPr>
        <p:spPr bwMode="auto">
          <a:xfrm>
            <a:off x="2209800" y="2362202"/>
            <a:ext cx="7388225" cy="1600438"/>
          </a:xfrm>
          <a:prstGeom prst="rect">
            <a:avLst/>
          </a:prstGeom>
          <a:solidFill>
            <a:srgbClr val="FFFFFF"/>
          </a:solidFill>
          <a:ln w="28575">
            <a:solidFill>
              <a:schemeClr val="tx1"/>
            </a:solidFill>
            <a:miter lim="800000"/>
            <a:headEnd type="none" w="sm" len="sm"/>
            <a:tailEnd type="none" w="sm" len="sm"/>
          </a:ln>
          <a:effectLst>
            <a:outerShdw dist="107763" dir="2700000" algn="ctr" rotWithShape="0">
              <a:schemeClr val="bg2"/>
            </a:outerShdw>
          </a:effectLst>
        </p:spPr>
        <p:txBody>
          <a:bodyPr wrap="square" tIns="152400" bIns="152400">
            <a:spAutoFit/>
          </a:bodyPr>
          <a:lstStyle/>
          <a:p>
            <a:pPr eaLnBrk="0" hangingPunct="0">
              <a:defRPr/>
            </a:pPr>
            <a:r>
              <a:rPr lang="en-US" sz="2800" b="1" dirty="0">
                <a:latin typeface="Arial"/>
              </a:rPr>
              <a:t>%MACRO </a:t>
            </a:r>
            <a:r>
              <a:rPr lang="en-US" sz="2800" i="1" dirty="0">
                <a:latin typeface="Arial"/>
              </a:rPr>
              <a:t>macro-name </a:t>
            </a:r>
            <a:r>
              <a:rPr lang="en-US" sz="2800" dirty="0">
                <a:latin typeface="Arial"/>
              </a:rPr>
              <a:t>/ </a:t>
            </a:r>
            <a:r>
              <a:rPr lang="en-US" sz="2800" b="1" dirty="0">
                <a:latin typeface="Arial"/>
              </a:rPr>
              <a:t>STORE;</a:t>
            </a:r>
          </a:p>
          <a:p>
            <a:pPr eaLnBrk="0" hangingPunct="0">
              <a:defRPr/>
            </a:pPr>
            <a:r>
              <a:rPr lang="en-US" sz="2800" i="1" dirty="0">
                <a:latin typeface="Arial"/>
              </a:rPr>
              <a:t>        macro-text</a:t>
            </a:r>
          </a:p>
          <a:p>
            <a:pPr eaLnBrk="0" hangingPunct="0">
              <a:defRPr/>
            </a:pPr>
            <a:r>
              <a:rPr lang="en-US" sz="2800" b="1" dirty="0">
                <a:latin typeface="Arial"/>
              </a:rPr>
              <a:t>%MEND </a:t>
            </a:r>
            <a:r>
              <a:rPr lang="en-US" sz="2800" i="1" dirty="0">
                <a:latin typeface="Arial"/>
              </a:rPr>
              <a:t>macro-nam</a:t>
            </a:r>
            <a:r>
              <a:rPr lang="en-US" sz="2800" dirty="0">
                <a:latin typeface="Arial"/>
              </a:rPr>
              <a:t>e</a:t>
            </a:r>
            <a:r>
              <a:rPr lang="en-US" sz="2800" b="1" dirty="0">
                <a:latin typeface="Arial"/>
              </a:rPr>
              <a:t>;</a:t>
            </a:r>
          </a:p>
        </p:txBody>
      </p:sp>
    </p:spTree>
    <p:extLst>
      <p:ext uri="{BB962C8B-B14F-4D97-AF65-F5344CB8AC3E}">
        <p14:creationId xmlns:p14="http://schemas.microsoft.com/office/powerpoint/2010/main" val="3006763373"/>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3"/>
          <p:cNvSpPr>
            <a:spLocks noGrp="1" noChangeArrowheads="1"/>
          </p:cNvSpPr>
          <p:nvPr>
            <p:ph type="title"/>
          </p:nvPr>
        </p:nvSpPr>
        <p:spPr>
          <a:xfrm>
            <a:off x="2209800" y="366713"/>
            <a:ext cx="8458200" cy="685800"/>
          </a:xfrm>
        </p:spPr>
        <p:txBody>
          <a:bodyPr anchor="ctr">
            <a:normAutofit fontScale="90000"/>
          </a:bodyPr>
          <a:lstStyle/>
          <a:p>
            <a:pPr eaLnBrk="1" hangingPunct="1"/>
            <a:r>
              <a:rPr lang="en-US" altLang="en-US"/>
              <a:t>Stored Compiled Macros</a:t>
            </a:r>
          </a:p>
        </p:txBody>
      </p:sp>
      <p:sp>
        <p:nvSpPr>
          <p:cNvPr id="81923" name="Rectangle 2"/>
          <p:cNvSpPr>
            <a:spLocks noGrp="1" noChangeArrowheads="1"/>
          </p:cNvSpPr>
          <p:nvPr>
            <p:ph idx="1"/>
          </p:nvPr>
        </p:nvSpPr>
        <p:spPr>
          <a:xfrm>
            <a:off x="2209800" y="1071564"/>
            <a:ext cx="7848600" cy="681037"/>
          </a:xfrm>
        </p:spPr>
        <p:txBody>
          <a:bodyPr>
            <a:normAutofit fontScale="92500"/>
          </a:bodyPr>
          <a:lstStyle/>
          <a:p>
            <a:pPr marL="1549400" indent="-1549400">
              <a:spcBef>
                <a:spcPct val="50000"/>
              </a:spcBef>
              <a:buNone/>
            </a:pPr>
            <a:r>
              <a:rPr lang="en-US" altLang="en-US"/>
              <a:t>Example:  Store the CALC macro in a permanent library.</a:t>
            </a:r>
          </a:p>
          <a:p>
            <a:pPr marL="1549400" indent="-1549400"/>
            <a:endParaRPr lang="en-US" altLang="en-US"/>
          </a:p>
        </p:txBody>
      </p:sp>
      <p:sp>
        <p:nvSpPr>
          <p:cNvPr id="11" name="Slide Number Placeholder 3"/>
          <p:cNvSpPr>
            <a:spLocks noGrp="1"/>
          </p:cNvSpPr>
          <p:nvPr>
            <p:ph type="sldNum" sz="quarter" idx="12"/>
          </p:nvPr>
        </p:nvSpPr>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9F211519-2A2A-4C0B-8877-D8716173021C}" type="slidenum">
              <a:rPr lang="en-US" altLang="en-US" sz="1400"/>
              <a:pPr eaLnBrk="1" hangingPunct="1"/>
              <a:t>6</a:t>
            </a:fld>
            <a:endParaRPr lang="en-US" altLang="en-US" sz="1400">
              <a:latin typeface="Times New Roman" panose="02020603050405020304" pitchFamily="18" charset="0"/>
            </a:endParaRPr>
          </a:p>
        </p:txBody>
      </p:sp>
      <p:sp>
        <p:nvSpPr>
          <p:cNvPr id="81925" name="Text Box 4"/>
          <p:cNvSpPr txBox="1">
            <a:spLocks noChangeArrowheads="1"/>
          </p:cNvSpPr>
          <p:nvPr/>
        </p:nvSpPr>
        <p:spPr bwMode="auto">
          <a:xfrm>
            <a:off x="3124200" y="35814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endParaRPr lang="en-US" altLang="en-US">
              <a:latin typeface="Courier New" panose="02070309020205020404" pitchFamily="49" charset="0"/>
            </a:endParaRPr>
          </a:p>
        </p:txBody>
      </p:sp>
      <p:sp>
        <p:nvSpPr>
          <p:cNvPr id="2" name="Rectangle 1"/>
          <p:cNvSpPr/>
          <p:nvPr/>
        </p:nvSpPr>
        <p:spPr>
          <a:xfrm>
            <a:off x="858982" y="2240340"/>
            <a:ext cx="10307782" cy="2677656"/>
          </a:xfrm>
          <a:prstGeom prst="rect">
            <a:avLst/>
          </a:prstGeom>
        </p:spPr>
        <p:txBody>
          <a:bodyPr wrap="square">
            <a:spAutoFit/>
          </a:bodyPr>
          <a:lstStyle/>
          <a:p>
            <a:r>
              <a:rPr lang="en-US" sz="2800" dirty="0">
                <a:solidFill>
                  <a:srgbClr val="0000FF"/>
                </a:solidFill>
                <a:latin typeface="Lucida Console" panose="020B0609040504020204" pitchFamily="49" charset="0"/>
              </a:rPr>
              <a:t>options</a:t>
            </a:r>
            <a:r>
              <a:rPr lang="en-US" sz="2800" dirty="0">
                <a:solidFill>
                  <a:srgbClr val="000000"/>
                </a:solidFill>
                <a:latin typeface="Lucida Console" panose="020B0609040504020204" pitchFamily="49" charset="0"/>
              </a:rPr>
              <a:t> </a:t>
            </a:r>
            <a:r>
              <a:rPr lang="en-US" sz="2800" dirty="0" err="1">
                <a:solidFill>
                  <a:srgbClr val="0000FF"/>
                </a:solidFill>
                <a:latin typeface="Lucida Console" panose="020B0609040504020204" pitchFamily="49" charset="0"/>
              </a:rPr>
              <a:t>mstored</a:t>
            </a:r>
            <a:r>
              <a:rPr lang="en-US" sz="2800" dirty="0">
                <a:solidFill>
                  <a:srgbClr val="000000"/>
                </a:solidFill>
                <a:latin typeface="Lucida Console" panose="020B0609040504020204" pitchFamily="49" charset="0"/>
              </a:rPr>
              <a:t> </a:t>
            </a:r>
            <a:r>
              <a:rPr lang="en-US" sz="2800" dirty="0" err="1">
                <a:solidFill>
                  <a:srgbClr val="0000FF"/>
                </a:solidFill>
                <a:latin typeface="Lucida Console" panose="020B0609040504020204" pitchFamily="49" charset="0"/>
              </a:rPr>
              <a:t>sasmstore</a:t>
            </a:r>
            <a:r>
              <a:rPr lang="en-US" sz="2800" dirty="0">
                <a:solidFill>
                  <a:srgbClr val="000000"/>
                </a:solidFill>
                <a:latin typeface="Lucida Console" panose="020B0609040504020204" pitchFamily="49" charset="0"/>
              </a:rPr>
              <a:t>=</a:t>
            </a:r>
            <a:r>
              <a:rPr lang="en-US" sz="2800" dirty="0" err="1">
                <a:solidFill>
                  <a:srgbClr val="000000"/>
                </a:solidFill>
                <a:latin typeface="Lucida Console" panose="020B0609040504020204" pitchFamily="49" charset="0"/>
              </a:rPr>
              <a:t>tmp</a:t>
            </a:r>
            <a:r>
              <a:rPr lang="en-US" sz="2800" dirty="0">
                <a:solidFill>
                  <a:srgbClr val="000000"/>
                </a:solidFill>
                <a:latin typeface="Lucida Console" panose="020B0609040504020204" pitchFamily="49" charset="0"/>
              </a:rPr>
              <a:t>;</a:t>
            </a:r>
          </a:p>
          <a:p>
            <a:r>
              <a:rPr lang="en-US" sz="2800" b="1" dirty="0">
                <a:solidFill>
                  <a:srgbClr val="000080"/>
                </a:solidFill>
                <a:latin typeface="Lucida Console" panose="020B0609040504020204" pitchFamily="49" charset="0"/>
              </a:rPr>
              <a:t>%macro</a:t>
            </a:r>
            <a:r>
              <a:rPr lang="en-US" sz="2800" dirty="0">
                <a:solidFill>
                  <a:srgbClr val="000000"/>
                </a:solidFill>
                <a:latin typeface="Lucida Console" panose="020B0609040504020204" pitchFamily="49" charset="0"/>
              </a:rPr>
              <a:t> </a:t>
            </a:r>
            <a:r>
              <a:rPr lang="en-US" sz="2800" b="1" i="1" dirty="0" err="1">
                <a:solidFill>
                  <a:srgbClr val="000000"/>
                </a:solidFill>
                <a:latin typeface="Lucida Console" panose="020B0609040504020204" pitchFamily="49" charset="0"/>
              </a:rPr>
              <a:t>calc</a:t>
            </a:r>
            <a:r>
              <a:rPr lang="en-US" sz="2800" dirty="0">
                <a:solidFill>
                  <a:srgbClr val="000000"/>
                </a:solidFill>
                <a:latin typeface="Lucida Console" panose="020B0609040504020204" pitchFamily="49" charset="0"/>
              </a:rPr>
              <a:t> / store;</a:t>
            </a:r>
          </a:p>
          <a:p>
            <a:r>
              <a:rPr lang="en-US" sz="2800" dirty="0">
                <a:solidFill>
                  <a:srgbClr val="000000"/>
                </a:solidFill>
                <a:latin typeface="Lucida Console" panose="020B0609040504020204" pitchFamily="49" charset="0"/>
              </a:rPr>
              <a:t>   </a:t>
            </a:r>
            <a:r>
              <a:rPr lang="en-US" sz="2800" dirty="0" err="1">
                <a:solidFill>
                  <a:srgbClr val="000000"/>
                </a:solidFill>
                <a:latin typeface="Lucida Console" panose="020B0609040504020204" pitchFamily="49" charset="0"/>
              </a:rPr>
              <a:t>proc</a:t>
            </a:r>
            <a:r>
              <a:rPr lang="en-US" sz="2800" dirty="0">
                <a:solidFill>
                  <a:srgbClr val="000000"/>
                </a:solidFill>
                <a:latin typeface="Lucida Console" panose="020B0609040504020204" pitchFamily="49" charset="0"/>
              </a:rPr>
              <a:t> means data=</a:t>
            </a:r>
            <a:r>
              <a:rPr lang="en-US" sz="2800" dirty="0" err="1">
                <a:solidFill>
                  <a:srgbClr val="000000"/>
                </a:solidFill>
                <a:latin typeface="Lucida Console" panose="020B0609040504020204" pitchFamily="49" charset="0"/>
              </a:rPr>
              <a:t>orion.order_fact</a:t>
            </a:r>
            <a:r>
              <a:rPr lang="en-US" sz="2800" dirty="0">
                <a:solidFill>
                  <a:srgbClr val="000000"/>
                </a:solidFill>
                <a:latin typeface="Lucida Console" panose="020B0609040504020204" pitchFamily="49" charset="0"/>
              </a:rPr>
              <a:t> &amp;stats;</a:t>
            </a:r>
          </a:p>
          <a:p>
            <a:r>
              <a:rPr lang="en-US" sz="2800" dirty="0">
                <a:solidFill>
                  <a:srgbClr val="000000"/>
                </a:solidFill>
                <a:latin typeface="Lucida Console" panose="020B0609040504020204" pitchFamily="49" charset="0"/>
              </a:rPr>
              <a:t>	</a:t>
            </a:r>
            <a:r>
              <a:rPr lang="en-US" sz="2800" dirty="0" err="1">
                <a:solidFill>
                  <a:srgbClr val="000000"/>
                </a:solidFill>
                <a:latin typeface="Lucida Console" panose="020B0609040504020204" pitchFamily="49" charset="0"/>
              </a:rPr>
              <a:t>var</a:t>
            </a:r>
            <a:r>
              <a:rPr lang="en-US" sz="2800" dirty="0">
                <a:solidFill>
                  <a:srgbClr val="000000"/>
                </a:solidFill>
                <a:latin typeface="Lucida Console" panose="020B0609040504020204" pitchFamily="49" charset="0"/>
              </a:rPr>
              <a:t> &amp;</a:t>
            </a:r>
            <a:r>
              <a:rPr lang="en-US" sz="2800" dirty="0" err="1">
                <a:solidFill>
                  <a:srgbClr val="000000"/>
                </a:solidFill>
                <a:latin typeface="Lucida Console" panose="020B0609040504020204" pitchFamily="49" charset="0"/>
              </a:rPr>
              <a:t>vars</a:t>
            </a:r>
            <a:r>
              <a:rPr lang="en-US" sz="2800" dirty="0">
                <a:solidFill>
                  <a:srgbClr val="000000"/>
                </a:solidFill>
                <a:latin typeface="Lucida Console" panose="020B0609040504020204" pitchFamily="49" charset="0"/>
              </a:rPr>
              <a:t>;</a:t>
            </a:r>
          </a:p>
          <a:p>
            <a:r>
              <a:rPr lang="en-US" sz="2800" dirty="0">
                <a:solidFill>
                  <a:srgbClr val="000000"/>
                </a:solidFill>
                <a:latin typeface="Lucida Console" panose="020B0609040504020204" pitchFamily="49" charset="0"/>
              </a:rPr>
              <a:t>   run;</a:t>
            </a:r>
          </a:p>
          <a:p>
            <a:r>
              <a:rPr lang="en-US" sz="2800" b="1" dirty="0">
                <a:solidFill>
                  <a:srgbClr val="000080"/>
                </a:solidFill>
                <a:latin typeface="Lucida Console" panose="020B0609040504020204" pitchFamily="49" charset="0"/>
              </a:rPr>
              <a:t>%mend</a:t>
            </a:r>
            <a:r>
              <a:rPr lang="en-US" sz="2800" dirty="0">
                <a:solidFill>
                  <a:srgbClr val="000000"/>
                </a:solidFill>
                <a:latin typeface="Lucida Console" panose="020B0609040504020204" pitchFamily="49" charset="0"/>
              </a:rPr>
              <a:t> </a:t>
            </a:r>
            <a:r>
              <a:rPr lang="en-US" sz="2800" dirty="0" err="1">
                <a:solidFill>
                  <a:srgbClr val="000000"/>
                </a:solidFill>
                <a:latin typeface="Lucida Console" panose="020B0609040504020204" pitchFamily="49" charset="0"/>
              </a:rPr>
              <a:t>calc</a:t>
            </a:r>
            <a:r>
              <a:rPr lang="en-US" sz="2800" dirty="0">
                <a:solidFill>
                  <a:srgbClr val="000000"/>
                </a:solidFill>
                <a:latin typeface="Lucida Console" panose="020B0609040504020204" pitchFamily="49" charset="0"/>
              </a:rPr>
              <a:t>;</a:t>
            </a:r>
          </a:p>
        </p:txBody>
      </p:sp>
    </p:spTree>
    <p:extLst>
      <p:ext uri="{BB962C8B-B14F-4D97-AF65-F5344CB8AC3E}">
        <p14:creationId xmlns:p14="http://schemas.microsoft.com/office/powerpoint/2010/main" val="4159286598"/>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992620"/>
          </a:xfrm>
        </p:spPr>
        <p:txBody>
          <a:bodyPr>
            <a:normAutofit fontScale="90000"/>
          </a:bodyPr>
          <a:lstStyle/>
          <a:p>
            <a:r>
              <a:rPr lang="en-US" altLang="en-US" dirty="0"/>
              <a:t>Call the CALC</a:t>
            </a:r>
            <a:r>
              <a:rPr lang="en-US" altLang="en-US" b="1" dirty="0"/>
              <a:t> </a:t>
            </a:r>
            <a:r>
              <a:rPr lang="en-US" altLang="en-US" dirty="0"/>
              <a:t>macro in a new SAS session.</a:t>
            </a:r>
            <a:br>
              <a:rPr lang="en-US" altLang="en-US" dirty="0"/>
            </a:br>
            <a:endParaRPr lang="en-US" dirty="0"/>
          </a:p>
        </p:txBody>
      </p:sp>
      <p:sp>
        <p:nvSpPr>
          <p:cNvPr id="6" name="Rectangle 5"/>
          <p:cNvSpPr/>
          <p:nvPr/>
        </p:nvSpPr>
        <p:spPr>
          <a:xfrm>
            <a:off x="609600" y="2890391"/>
            <a:ext cx="9864436" cy="1815882"/>
          </a:xfrm>
          <a:prstGeom prst="rect">
            <a:avLst/>
          </a:prstGeom>
        </p:spPr>
        <p:txBody>
          <a:bodyPr wrap="square">
            <a:spAutoFit/>
          </a:bodyPr>
          <a:lstStyle/>
          <a:p>
            <a:r>
              <a:rPr lang="en-US" sz="2800" dirty="0">
                <a:solidFill>
                  <a:srgbClr val="0000FF"/>
                </a:solidFill>
                <a:latin typeface="Lucida Console" panose="020B0609040504020204" pitchFamily="49" charset="0"/>
              </a:rPr>
              <a:t>options</a:t>
            </a:r>
            <a:r>
              <a:rPr lang="en-US" sz="2800" dirty="0">
                <a:solidFill>
                  <a:srgbClr val="000000"/>
                </a:solidFill>
                <a:latin typeface="Lucida Console" panose="020B0609040504020204" pitchFamily="49" charset="0"/>
              </a:rPr>
              <a:t> </a:t>
            </a:r>
            <a:r>
              <a:rPr lang="en-US" sz="2800" dirty="0" err="1">
                <a:solidFill>
                  <a:srgbClr val="0000FF"/>
                </a:solidFill>
                <a:latin typeface="Lucida Console" panose="020B0609040504020204" pitchFamily="49" charset="0"/>
              </a:rPr>
              <a:t>mstored</a:t>
            </a:r>
            <a:r>
              <a:rPr lang="en-US" sz="2800" dirty="0">
                <a:solidFill>
                  <a:srgbClr val="000000"/>
                </a:solidFill>
                <a:latin typeface="Lucida Console" panose="020B0609040504020204" pitchFamily="49" charset="0"/>
              </a:rPr>
              <a:t> </a:t>
            </a:r>
            <a:r>
              <a:rPr lang="en-US" sz="2800" dirty="0" err="1">
                <a:solidFill>
                  <a:srgbClr val="0000FF"/>
                </a:solidFill>
                <a:latin typeface="Lucida Console" panose="020B0609040504020204" pitchFamily="49" charset="0"/>
              </a:rPr>
              <a:t>sasmstore</a:t>
            </a:r>
            <a:r>
              <a:rPr lang="en-US" sz="2800" dirty="0">
                <a:solidFill>
                  <a:srgbClr val="000000"/>
                </a:solidFill>
                <a:latin typeface="Lucida Console" panose="020B0609040504020204" pitchFamily="49" charset="0"/>
              </a:rPr>
              <a:t>=</a:t>
            </a:r>
            <a:r>
              <a:rPr lang="en-US" sz="2800" dirty="0" err="1">
                <a:solidFill>
                  <a:srgbClr val="000000"/>
                </a:solidFill>
                <a:latin typeface="Lucida Console" panose="020B0609040504020204" pitchFamily="49" charset="0"/>
              </a:rPr>
              <a:t>tmp</a:t>
            </a:r>
            <a:r>
              <a:rPr lang="en-US" sz="2800" dirty="0">
                <a:solidFill>
                  <a:srgbClr val="000000"/>
                </a:solidFill>
                <a:latin typeface="Lucida Console" panose="020B0609040504020204" pitchFamily="49" charset="0"/>
              </a:rPr>
              <a:t>;</a:t>
            </a:r>
          </a:p>
          <a:p>
            <a:r>
              <a:rPr lang="en-US" sz="2800" dirty="0">
                <a:solidFill>
                  <a:srgbClr val="0000FF"/>
                </a:solidFill>
                <a:latin typeface="Lucida Console" panose="020B0609040504020204" pitchFamily="49" charset="0"/>
              </a:rPr>
              <a:t>%let</a:t>
            </a:r>
            <a:r>
              <a:rPr lang="en-US" sz="2800" dirty="0">
                <a:solidFill>
                  <a:srgbClr val="000000"/>
                </a:solidFill>
                <a:latin typeface="Lucida Console" panose="020B0609040504020204" pitchFamily="49" charset="0"/>
              </a:rPr>
              <a:t> stats=min max;</a:t>
            </a:r>
          </a:p>
          <a:p>
            <a:r>
              <a:rPr lang="en-US" sz="2800" dirty="0">
                <a:solidFill>
                  <a:srgbClr val="0000FF"/>
                </a:solidFill>
                <a:latin typeface="Lucida Console" panose="020B0609040504020204" pitchFamily="49" charset="0"/>
              </a:rPr>
              <a:t>%let</a:t>
            </a:r>
            <a:r>
              <a:rPr lang="en-US" sz="2800" dirty="0">
                <a:solidFill>
                  <a:srgbClr val="000000"/>
                </a:solidFill>
                <a:latin typeface="Lucida Console" panose="020B0609040504020204" pitchFamily="49" charset="0"/>
              </a:rPr>
              <a:t> </a:t>
            </a:r>
            <a:r>
              <a:rPr lang="en-US" sz="2800" dirty="0" err="1">
                <a:solidFill>
                  <a:srgbClr val="000000"/>
                </a:solidFill>
                <a:latin typeface="Lucida Console" panose="020B0609040504020204" pitchFamily="49" charset="0"/>
              </a:rPr>
              <a:t>vars</a:t>
            </a:r>
            <a:r>
              <a:rPr lang="en-US" sz="2800" dirty="0">
                <a:solidFill>
                  <a:srgbClr val="000000"/>
                </a:solidFill>
                <a:latin typeface="Lucida Console" panose="020B0609040504020204" pitchFamily="49" charset="0"/>
              </a:rPr>
              <a:t>=quantity;</a:t>
            </a:r>
          </a:p>
          <a:p>
            <a:r>
              <a:rPr lang="en-US" sz="2800" dirty="0">
                <a:solidFill>
                  <a:srgbClr val="000000"/>
                </a:solidFill>
                <a:latin typeface="Lucida Console" panose="020B0609040504020204" pitchFamily="49" charset="0"/>
              </a:rPr>
              <a:t>%</a:t>
            </a:r>
            <a:r>
              <a:rPr lang="en-US" sz="2800" b="1" i="1" dirty="0" err="1">
                <a:solidFill>
                  <a:srgbClr val="000000"/>
                </a:solidFill>
                <a:latin typeface="Lucida Console" panose="020B0609040504020204" pitchFamily="49" charset="0"/>
              </a:rPr>
              <a:t>calc</a:t>
            </a:r>
            <a:endParaRPr lang="en-US" sz="2800" dirty="0">
              <a:solidFill>
                <a:srgbClr val="000000"/>
              </a:solidFill>
              <a:latin typeface="Lucida Console" panose="020B0609040504020204" pitchFamily="49" charset="0"/>
            </a:endParaRPr>
          </a:p>
        </p:txBody>
      </p:sp>
    </p:spTree>
    <p:extLst>
      <p:ext uri="{BB962C8B-B14F-4D97-AF65-F5344CB8AC3E}">
        <p14:creationId xmlns:p14="http://schemas.microsoft.com/office/powerpoint/2010/main" val="36798315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txBox="1">
            <a:spLocks noChangeArrowheads="1"/>
          </p:cNvSpPr>
          <p:nvPr/>
        </p:nvSpPr>
        <p:spPr>
          <a:xfrm>
            <a:off x="2035232" y="2817380"/>
            <a:ext cx="7507778"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ltLang="en-US" sz="6000" b="1" dirty="0">
                <a:latin typeface="+mn-lt"/>
              </a:rPr>
              <a:t>The </a:t>
            </a:r>
            <a:r>
              <a:rPr lang="en-US" altLang="en-US" sz="6000" b="1" dirty="0" err="1">
                <a:latin typeface="+mn-lt"/>
              </a:rPr>
              <a:t>Autocall</a:t>
            </a:r>
            <a:r>
              <a:rPr lang="en-US" altLang="en-US" sz="6000" b="1" dirty="0">
                <a:latin typeface="+mn-lt"/>
              </a:rPr>
              <a:t> Facility</a:t>
            </a:r>
          </a:p>
        </p:txBody>
      </p:sp>
    </p:spTree>
    <p:extLst>
      <p:ext uri="{BB962C8B-B14F-4D97-AF65-F5344CB8AC3E}">
        <p14:creationId xmlns:p14="http://schemas.microsoft.com/office/powerpoint/2010/main" val="31873726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3"/>
          <p:cNvSpPr>
            <a:spLocks noGrp="1" noChangeArrowheads="1"/>
          </p:cNvSpPr>
          <p:nvPr>
            <p:ph type="title"/>
          </p:nvPr>
        </p:nvSpPr>
        <p:spPr/>
        <p:txBody>
          <a:bodyPr/>
          <a:lstStyle/>
          <a:p>
            <a:pPr eaLnBrk="1" hangingPunct="1"/>
            <a:r>
              <a:rPr lang="en-US" altLang="en-US" dirty="0"/>
              <a:t>The </a:t>
            </a:r>
            <a:r>
              <a:rPr lang="en-US" altLang="en-US" dirty="0" err="1"/>
              <a:t>Autocall</a:t>
            </a:r>
            <a:r>
              <a:rPr lang="en-US" altLang="en-US" dirty="0"/>
              <a:t> Facility</a:t>
            </a:r>
          </a:p>
        </p:txBody>
      </p:sp>
      <p:sp>
        <p:nvSpPr>
          <p:cNvPr id="5" name="Slide Number Placeholder 3"/>
          <p:cNvSpPr>
            <a:spLocks noGrp="1"/>
          </p:cNvSpPr>
          <p:nvPr>
            <p:ph type="sldNum" sz="quarter" idx="12"/>
          </p:nvPr>
        </p:nvSpPr>
        <p:spPr/>
        <p:txBody>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eaLnBrk="1" hangingPunct="1"/>
            <a:fld id="{6451D29C-8C2B-4E94-A5EC-5ECC0F6D06E2}" type="slidenum">
              <a:rPr lang="en-US" altLang="en-US" sz="1400"/>
              <a:pPr eaLnBrk="1" hangingPunct="1"/>
              <a:t>9</a:t>
            </a:fld>
            <a:endParaRPr lang="en-US" altLang="en-US" sz="1400">
              <a:latin typeface="Times New Roman" panose="02020603050405020304" pitchFamily="18" charset="0"/>
            </a:endParaRPr>
          </a:p>
        </p:txBody>
      </p:sp>
      <p:sp>
        <p:nvSpPr>
          <p:cNvPr id="82949" name="Text Box 4"/>
          <p:cNvSpPr txBox="1">
            <a:spLocks noChangeArrowheads="1"/>
          </p:cNvSpPr>
          <p:nvPr/>
        </p:nvSpPr>
        <p:spPr bwMode="auto">
          <a:xfrm>
            <a:off x="2089150" y="1272598"/>
            <a:ext cx="8013700"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type="none" w="med" len="lg"/>
                <a:tailEnd type="none" w="med" len="lg"/>
              </a14:hiddenLine>
            </a:ext>
          </a:extLst>
        </p:spPr>
        <p:txBody>
          <a:bodyPr lIns="88900" tIns="88900" rIns="88900" bIns="88900">
            <a:spAutoFit/>
          </a:bodyPr>
          <a:lstStyle>
            <a:lvl1pPr eaLnBrk="0" hangingPunct="0">
              <a:defRPr sz="2400">
                <a:solidFill>
                  <a:schemeClr val="tx1"/>
                </a:solidFill>
                <a:latin typeface="Arial" panose="020B0604020202020204" pitchFamily="34" charset="0"/>
              </a:defRPr>
            </a:lvl1pPr>
            <a:lvl2pPr marL="742950" indent="-285750" eaLnBrk="0" hangingPunct="0">
              <a:defRPr sz="2400">
                <a:solidFill>
                  <a:schemeClr val="tx1"/>
                </a:solidFill>
                <a:latin typeface="Arial" panose="020B0604020202020204" pitchFamily="34" charset="0"/>
              </a:defRPr>
            </a:lvl2pPr>
            <a:lvl3pPr marL="1143000" indent="-228600" eaLnBrk="0" hangingPunct="0">
              <a:defRPr sz="2400">
                <a:solidFill>
                  <a:schemeClr val="tx1"/>
                </a:solidFill>
                <a:latin typeface="Arial" panose="020B0604020202020204" pitchFamily="34" charset="0"/>
              </a:defRPr>
            </a:lvl3pPr>
            <a:lvl4pPr marL="1600200" indent="-228600" eaLnBrk="0" hangingPunct="0">
              <a:defRPr sz="2400">
                <a:solidFill>
                  <a:schemeClr val="tx1"/>
                </a:solidFill>
                <a:latin typeface="Arial" panose="020B0604020202020204" pitchFamily="34" charset="0"/>
              </a:defRPr>
            </a:lvl4pPr>
            <a:lvl5pPr marL="2057400" indent="-228600" eaLnBrk="0" hangingPunct="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r>
              <a:rPr lang="en-US" altLang="en-US" dirty="0"/>
              <a:t>SAS software includes an </a:t>
            </a:r>
            <a:r>
              <a:rPr lang="en-US" altLang="en-US" dirty="0" err="1"/>
              <a:t>autocall</a:t>
            </a:r>
            <a:r>
              <a:rPr lang="en-US" altLang="en-US" dirty="0"/>
              <a:t> library of utility macros.</a:t>
            </a:r>
          </a:p>
        </p:txBody>
      </p:sp>
      <p:pic>
        <p:nvPicPr>
          <p:cNvPr id="3" name="Picture 2"/>
          <p:cNvPicPr>
            <a:picLocks noChangeAspect="1"/>
          </p:cNvPicPr>
          <p:nvPr/>
        </p:nvPicPr>
        <p:blipFill>
          <a:blip r:embed="rId3"/>
          <a:stretch>
            <a:fillRect/>
          </a:stretch>
        </p:blipFill>
        <p:spPr>
          <a:xfrm>
            <a:off x="2345314" y="1834625"/>
            <a:ext cx="6583680" cy="4652910"/>
          </a:xfrm>
          <a:prstGeom prst="rect">
            <a:avLst/>
          </a:prstGeom>
        </p:spPr>
      </p:pic>
    </p:spTree>
    <p:extLst>
      <p:ext uri="{BB962C8B-B14F-4D97-AF65-F5344CB8AC3E}">
        <p14:creationId xmlns:p14="http://schemas.microsoft.com/office/powerpoint/2010/main" val="1978513150"/>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SECTIONNUMBER" val="0"/>
  <p:tag name="SHAPETITLE" val="Module Title"/>
  <p:tag name="SLIDETYPE" val="Organizer"/>
  <p:tag name="SECTIONCOUNT" val="3"/>
  <p:tag name="SHAPETABLE" val="Group 38"/>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263</TotalTime>
  <Words>930</Words>
  <Application>Microsoft Office PowerPoint</Application>
  <PresentationFormat>Widescreen</PresentationFormat>
  <Paragraphs>177</Paragraphs>
  <Slides>21</Slides>
  <Notes>6</Notes>
  <HiddenSlides>1</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21</vt:i4>
      </vt:variant>
    </vt:vector>
  </HeadingPairs>
  <TitlesOfParts>
    <vt:vector size="30" baseType="lpstr">
      <vt:lpstr>Arial</vt:lpstr>
      <vt:lpstr>Calibri</vt:lpstr>
      <vt:lpstr>Calibri Light</vt:lpstr>
      <vt:lpstr>Courier New</vt:lpstr>
      <vt:lpstr>Georgia</vt:lpstr>
      <vt:lpstr>Lucida Console</vt:lpstr>
      <vt:lpstr>Symbol</vt:lpstr>
      <vt:lpstr>Times New Roman</vt:lpstr>
      <vt:lpstr>Office Theme</vt:lpstr>
      <vt:lpstr>PowerPoint Presentation</vt:lpstr>
      <vt:lpstr>Two ways to store macros for re-use.</vt:lpstr>
      <vt:lpstr>Review:  Produce a list of session-compiled macros stored in the default temporary catalog, work.sasmacr.  </vt:lpstr>
      <vt:lpstr>Stored Compiled Macros</vt:lpstr>
      <vt:lpstr>Stored Compiled Macros</vt:lpstr>
      <vt:lpstr>Stored Compiled Macros</vt:lpstr>
      <vt:lpstr>Call the CALC macro in a new SAS session. </vt:lpstr>
      <vt:lpstr>PowerPoint Presentation</vt:lpstr>
      <vt:lpstr>The Autocall Facility</vt:lpstr>
      <vt:lpstr>The Autocall Facility</vt:lpstr>
      <vt:lpstr>Defining an Autocall Library</vt:lpstr>
      <vt:lpstr>Autocall Facility System Options</vt:lpstr>
      <vt:lpstr>Autocall Facility System Options</vt:lpstr>
      <vt:lpstr>Autocall Facility System Options</vt:lpstr>
      <vt:lpstr>The Autocall Facility in Windows or UNIX </vt:lpstr>
      <vt:lpstr>The Autocall Facility in z/OS </vt:lpstr>
      <vt:lpstr>Accessing Autocall Macros</vt:lpstr>
      <vt:lpstr>Accessing Autocall Macros</vt:lpstr>
      <vt:lpstr>The Autocall Facility</vt:lpstr>
      <vt:lpstr>The Autocall Facility</vt:lpstr>
      <vt:lpstr>Macro Storage Advice</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Dan McGee</dc:creator>
  <cp:lastModifiedBy>Dan McGee</cp:lastModifiedBy>
  <cp:revision>16</cp:revision>
  <dcterms:created xsi:type="dcterms:W3CDTF">2015-02-18T18:45:10Z</dcterms:created>
  <dcterms:modified xsi:type="dcterms:W3CDTF">2017-02-13T20:17:24Z</dcterms:modified>
</cp:coreProperties>
</file>