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3" r:id="rId7"/>
    <p:sldId id="264" r:id="rId8"/>
    <p:sldId id="266" r:id="rId9"/>
    <p:sldId id="256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0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75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78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92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82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18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53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81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38A91-37E8-4E1D-B470-72E2B5DC85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6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8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421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79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50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9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8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2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1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67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1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3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96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59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69D4A-95E5-44F4-9294-0C2AC9677819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DEAD7-0494-4907-933B-A6CEDF601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3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BE05-A987-43FF-9FE8-ECBA38AB8E00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2F265-76AF-43E3-977F-B7A49F2E5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85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14500" y="1676401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Glass (Education Researcher, 5:3-8; 1976)  suggested that there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were three types of analyses: </a:t>
            </a:r>
          </a:p>
          <a:p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Primary  analysis tests the hypothesis for which the data were collected.  </a:t>
            </a:r>
          </a:p>
          <a:p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Secondary analysis re-analyzes data already collected by someone else to answer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questions raised in primary analysis or to address new questions.</a:t>
            </a:r>
          </a:p>
          <a:p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r>
              <a:rPr lang="en-US" sz="2400" b="1" dirty="0">
                <a:solidFill>
                  <a:prstClr val="black"/>
                </a:solidFill>
                <a:latin typeface="Calibri"/>
              </a:rPr>
              <a:t>Meta-analysis combines evidence across studies.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 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Meta-Analysis</a:t>
            </a:r>
          </a:p>
        </p:txBody>
      </p:sp>
    </p:spTree>
    <p:extLst>
      <p:ext uri="{BB962C8B-B14F-4D97-AF65-F5344CB8AC3E}">
        <p14:creationId xmlns:p14="http://schemas.microsoft.com/office/powerpoint/2010/main" val="150158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838200"/>
            <a:ext cx="7696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Most often meta-analysis is based on summary measures derived from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the literature :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	difference in risk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	difference in means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	odds ratios</a:t>
            </a: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                …</a:t>
            </a:r>
          </a:p>
          <a:p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endParaRPr lang="en-US" sz="2400" dirty="0">
              <a:solidFill>
                <a:prstClr val="black"/>
              </a:solidFill>
              <a:latin typeface="Calibri"/>
            </a:endParaRPr>
          </a:p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Meta-analyses appearing in the medical literature have most often dealt with summarizing treatment effects.</a:t>
            </a:r>
          </a:p>
        </p:txBody>
      </p:sp>
    </p:spTree>
    <p:extLst>
      <p:ext uri="{BB962C8B-B14F-4D97-AF65-F5344CB8AC3E}">
        <p14:creationId xmlns:p14="http://schemas.microsoft.com/office/powerpoint/2010/main" val="2024333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Formalization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4876800" y="30480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48000"/>
                        <a:ext cx="1524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133600" y="2362201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We have summary measures from k studies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4876801" y="4191000"/>
          <a:ext cx="1464503" cy="47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736600" imgH="241300" progId="Equation.DSMT4">
                  <p:embed/>
                </p:oleObj>
              </mc:Choice>
              <mc:Fallback>
                <p:oleObj name="Equation" r:id="rId5" imgW="736600" imgH="2413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4191000"/>
                        <a:ext cx="1464503" cy="47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286000" y="3733801"/>
            <a:ext cx="5497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and variances of these summary measures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3726" y="5257801"/>
            <a:ext cx="5584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We assume    the          are known constants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411072"/>
              </p:ext>
            </p:extLst>
          </p:nvPr>
        </p:nvGraphicFramePr>
        <p:xfrm>
          <a:off x="5596689" y="5271623"/>
          <a:ext cx="31282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164880" imgH="241200" progId="Equation.DSMT4">
                  <p:embed/>
                </p:oleObj>
              </mc:Choice>
              <mc:Fallback>
                <p:oleObj name="Equation" r:id="rId7" imgW="164880" imgH="2412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96689" y="5271623"/>
                        <a:ext cx="312821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090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Effects Model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876801" y="1981200"/>
          <a:ext cx="2018995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876300" imgH="241300" progId="Equation.DSMT4">
                  <p:embed/>
                </p:oleObj>
              </mc:Choice>
              <mc:Fallback>
                <p:oleObj name="Equation" r:id="rId3" imgW="876300" imgH="2413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1981200"/>
                        <a:ext cx="2018995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343277"/>
              </p:ext>
            </p:extLst>
          </p:nvPr>
        </p:nvGraphicFramePr>
        <p:xfrm>
          <a:off x="4876801" y="2667000"/>
          <a:ext cx="199016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1054080" imgH="482400" progId="Equation.DSMT4">
                  <p:embed/>
                </p:oleObj>
              </mc:Choice>
              <mc:Fallback>
                <p:oleObj name="Equation" r:id="rId5" imgW="1054080" imgH="4824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2667000"/>
                        <a:ext cx="199016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512426"/>
              </p:ext>
            </p:extLst>
          </p:nvPr>
        </p:nvGraphicFramePr>
        <p:xfrm>
          <a:off x="4876801" y="3722873"/>
          <a:ext cx="113792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7" imgW="533169" imgH="431613" progId="Equation.DSMT4">
                  <p:embed/>
                </p:oleObj>
              </mc:Choice>
              <mc:Fallback>
                <p:oleObj name="Equation" r:id="rId7" imgW="533169" imgH="431613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1" y="3722873"/>
                        <a:ext cx="113792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36443"/>
              </p:ext>
            </p:extLst>
          </p:nvPr>
        </p:nvGraphicFramePr>
        <p:xfrm>
          <a:off x="3985404" y="4967377"/>
          <a:ext cx="358588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9" imgW="1904760" imgH="482400" progId="Equation.DSMT4">
                  <p:embed/>
                </p:oleObj>
              </mc:Choice>
              <mc:Fallback>
                <p:oleObj name="Equation" r:id="rId9" imgW="1904760" imgH="4824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404" y="4967377"/>
                        <a:ext cx="3585882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213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test statistic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733801" y="3276600"/>
          <a:ext cx="3971299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1892300" imgH="431800" progId="Equation.DSMT4">
                  <p:embed/>
                </p:oleObj>
              </mc:Choice>
              <mc:Fallback>
                <p:oleObj name="Equation" r:id="rId3" imgW="1892300" imgH="431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1" y="3276600"/>
                        <a:ext cx="3971299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2438401"/>
            <a:ext cx="4948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If the fixed effects model is true, then: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76601" y="4343401"/>
            <a:ext cx="655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Calibri"/>
              </a:rPr>
              <a:t>and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964610" y="4953000"/>
          <a:ext cx="341064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1625600" imgH="431800" progId="Equation.DSMT4">
                  <p:embed/>
                </p:oleObj>
              </mc:Choice>
              <mc:Fallback>
                <p:oleObj name="Equation" r:id="rId5" imgW="1625600" imgH="431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4610" y="4953000"/>
                        <a:ext cx="341064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8500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3191" y="2028617"/>
            <a:ext cx="1053285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libname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meta 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"&amp;path\</a:t>
            </a:r>
            <a:r>
              <a:rPr lang="en-US" sz="2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metaiml</a:t>
            </a:r>
            <a:r>
              <a:rPr lang="en-US" sz="2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/*the pre-eclampsia data</a:t>
            </a:r>
          </a:p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Pre-eclampsia is high </a:t>
            </a:r>
            <a:r>
              <a:rPr lang="en-US" sz="28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bp</a:t>
            </a:r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 and urine protein</a:t>
            </a:r>
          </a:p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after 20 weeks of pregnancy</a:t>
            </a:r>
          </a:p>
          <a:p>
            <a:r>
              <a:rPr lang="en-US" sz="280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meta.preeclampsia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43382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034" y="144006"/>
            <a:ext cx="1205972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meta.preeclampsia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effect=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lnor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varlnor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SUM(&amp;effect*(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))/SUM(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/SUM(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,: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fixedvar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&amp;data;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sum(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*(&amp;effect-&amp;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)**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: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: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qstat_df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&amp;data;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fixedeffectsmean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q_df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qstat_df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q_pval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-cdf(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chisq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qstat,q_df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lower95_ci=fixedeffectsmean-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1.96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*sqrt(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upper95_ci=fixedeffectsmean+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1.96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*sqrt(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1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55956" y="1"/>
            <a:ext cx="10515600" cy="639192"/>
          </a:xfrm>
        </p:spPr>
        <p:txBody>
          <a:bodyPr>
            <a:normAutofit fontScale="90000"/>
          </a:bodyPr>
          <a:lstStyle/>
          <a:p>
            <a:r>
              <a:rPr lang="en-US" dirty="0"/>
              <a:t>The fixed effects macro</a:t>
            </a:r>
          </a:p>
        </p:txBody>
      </p:sp>
      <p:sp>
        <p:nvSpPr>
          <p:cNvPr id="6" name="Rectangle 5"/>
          <p:cNvSpPr/>
          <p:nvPr/>
        </p:nvSpPr>
        <p:spPr>
          <a:xfrm>
            <a:off x="343270" y="774954"/>
            <a:ext cx="1154097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(effect=,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=,data=&amp;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syslast,outdata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fixedresults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/*======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Parameters: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effect=variable with estimated effect size</a:t>
            </a:r>
          </a:p>
          <a:p>
            <a:r>
              <a:rPr lang="en-US" sz="14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=variable with variance of estimated effect size</a:t>
            </a:r>
          </a:p>
          <a:p>
            <a:endParaRPr lang="en-US" sz="1400" dirty="0">
              <a:solidFill>
                <a:srgbClr val="008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data=data set containing the effect and its variance</a:t>
            </a:r>
          </a:p>
          <a:p>
            <a:r>
              <a:rPr lang="en-US" sz="14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outdata</a:t>
            </a:r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=name of dataset to contain results</a:t>
            </a:r>
          </a:p>
          <a:p>
            <a:r>
              <a:rPr lang="en-US" sz="1400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   select SUM(&amp;effect*(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))/SUM(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 ,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/SUM(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into :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,: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fixedvar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from &amp;data;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select sum( 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/&amp;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*(&amp;effect-&amp;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)**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count(*)-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 into :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 :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qstat_df</a:t>
            </a:r>
            <a:endParaRPr lang="en-US" sz="1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	from &amp;data;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data 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outdata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fixedeffectsmean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fixedmn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q_df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qstat_df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q_pval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-cdf(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chisq</a:t>
            </a:r>
            <a:r>
              <a:rPr lang="en-US" sz="1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qstat,q_df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lower95_ci=fixedeffectsmean-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1.96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sqrt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upper95_ci=fixedeffectsmean+</a:t>
            </a:r>
            <a:r>
              <a:rPr lang="en-US" sz="1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1.96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*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sqrt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fixedeffectsvar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1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1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7965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0113" y="2197894"/>
            <a:ext cx="110763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2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fixedeff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(effect=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lnor,var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varlnor,data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meta.preeclampsia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fixedresults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7830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252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Lucida Console</vt:lpstr>
      <vt:lpstr>Office Theme</vt:lpstr>
      <vt:lpstr>1_Office Theme</vt:lpstr>
      <vt:lpstr>Equation</vt:lpstr>
      <vt:lpstr>Meta-Analysis</vt:lpstr>
      <vt:lpstr>PowerPoint Presentation</vt:lpstr>
      <vt:lpstr>Some Formalization</vt:lpstr>
      <vt:lpstr>Fixed Effects Model</vt:lpstr>
      <vt:lpstr>A test statistic</vt:lpstr>
      <vt:lpstr>PowerPoint Presentation</vt:lpstr>
      <vt:lpstr>PowerPoint Presentation</vt:lpstr>
      <vt:lpstr>The fixed effects macro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fixed effects macro</dc:title>
  <dc:creator>Dan McGee</dc:creator>
  <cp:lastModifiedBy>Dan McGee</cp:lastModifiedBy>
  <cp:revision>10</cp:revision>
  <dcterms:created xsi:type="dcterms:W3CDTF">2015-06-03T16:37:45Z</dcterms:created>
  <dcterms:modified xsi:type="dcterms:W3CDTF">2017-02-14T21:31:54Z</dcterms:modified>
</cp:coreProperties>
</file>