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88" r:id="rId15"/>
    <p:sldId id="276" r:id="rId16"/>
    <p:sldId id="277" r:id="rId17"/>
    <p:sldId id="279" r:id="rId18"/>
    <p:sldId id="280" r:id="rId19"/>
    <p:sldId id="291" r:id="rId20"/>
    <p:sldId id="283" r:id="rId21"/>
    <p:sldId id="290" r:id="rId22"/>
    <p:sldId id="284" r:id="rId23"/>
    <p:sldId id="29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38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7B3720-63E0-46BD-BA98-DDF722BB7752}" type="datetimeFigureOut">
              <a:rPr lang="en-US" smtClean="0"/>
              <a:t>2/16/2017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171DFE-58C6-413F-B8EF-9CC6809A0D12}" type="slidenum">
              <a:rPr lang="en-US" smtClean="0"/>
              <a:t>‹#›</a:t>
            </a:fld>
            <a:endParaRPr lang="en-US"/>
          </a:p>
        </p:txBody>
      </p:sp>
    </p:spTree>
    <p:extLst>
      <p:ext uri="{BB962C8B-B14F-4D97-AF65-F5344CB8AC3E}">
        <p14:creationId xmlns:p14="http://schemas.microsoft.com/office/powerpoint/2010/main" val="1651113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EE98E9-8D0B-4C82-A484-7B69D96E1CE8}" type="slidenum">
              <a:rPr lang="en-US" altLang="en-US"/>
              <a:pPr/>
              <a:t>4</a:t>
            </a:fld>
            <a:endParaRPr lang="en-US" alt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r>
              <a:rPr lang="en-US" altLang="en-US"/>
              <a:t>This is a "decoy" program that does not work because, as learned in chapter one, macro language statements, such as %let, are routed to the macro processor, not the DATA step compiler, during word-scanning time.  While the %let statement can "legally" be placed anywhere, placing it in a DATA step does not magically transform it into a DATA step statement.  Same would be true of a title statement, which can also be placed anywhere, but can never be a DATA step statement.</a:t>
            </a:r>
          </a:p>
        </p:txBody>
      </p:sp>
    </p:spTree>
    <p:extLst>
      <p:ext uri="{BB962C8B-B14F-4D97-AF65-F5344CB8AC3E}">
        <p14:creationId xmlns:p14="http://schemas.microsoft.com/office/powerpoint/2010/main" val="4180870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4775E5-E56A-42A5-B0C5-D7152AE1FB63}" type="slidenum">
              <a:rPr lang="en-US" altLang="en-US"/>
              <a:pPr/>
              <a:t>17</a:t>
            </a:fld>
            <a:endParaRPr lang="en-US" alt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r>
              <a:rPr lang="en-US" altLang="en-US"/>
              <a:t>The dataset is sorted by Order_Date.  </a:t>
            </a:r>
          </a:p>
        </p:txBody>
      </p:sp>
    </p:spTree>
    <p:extLst>
      <p:ext uri="{BB962C8B-B14F-4D97-AF65-F5344CB8AC3E}">
        <p14:creationId xmlns:p14="http://schemas.microsoft.com/office/powerpoint/2010/main" val="1167034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478744-8888-425E-AC70-158802733D9E}" type="slidenum">
              <a:rPr lang="en-US" altLang="en-US"/>
              <a:pPr/>
              <a:t>20</a:t>
            </a:fld>
            <a:endParaRPr lang="en-US" alt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r>
              <a:rPr lang="en-US" altLang="en-US"/>
              <a:t>Previous examples stored the result of DATA step calculations into macro variables.  What if you wanted to store the result of PROC step calculations into macro variables?  The SYMPUTX routine is, of course, not valid in a proc step.  </a:t>
            </a:r>
          </a:p>
        </p:txBody>
      </p:sp>
    </p:spTree>
    <p:extLst>
      <p:ext uri="{BB962C8B-B14F-4D97-AF65-F5344CB8AC3E}">
        <p14:creationId xmlns:p14="http://schemas.microsoft.com/office/powerpoint/2010/main" val="3503534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4313E2-16B7-4E86-81E5-A21D013AE7C4}" type="slidenum">
              <a:rPr lang="en-US" altLang="en-US"/>
              <a:pPr/>
              <a:t>22</a:t>
            </a:fld>
            <a:endParaRPr lang="en-US" alt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933450" y="4410075"/>
            <a:ext cx="5130800" cy="4176713"/>
          </a:xfrm>
        </p:spPr>
        <p:txBody>
          <a:bodyPr/>
          <a:lstStyle/>
          <a:p>
            <a:r>
              <a:rPr lang="en-US" altLang="en-US"/>
              <a:t>Use a 3-step approach.  1) Output proc step statistics to a dataset.  2) Read that dataset in a DATA _NULL_ step and create macro variables, 3) which can be referenced in the next step.  The proc means step and the DATA step use the same input dataset.  </a:t>
            </a:r>
          </a:p>
          <a:p>
            <a:endParaRPr lang="en-US" altLang="en-US"/>
          </a:p>
          <a:p>
            <a:r>
              <a:rPr lang="en-US" altLang="en-US"/>
              <a:t>Ordinarily, we would apply the desired format, such as dollar4., to a macro variable's value using the PUT function in the SYMPUTX routine's 2</a:t>
            </a:r>
            <a:r>
              <a:rPr lang="en-US" altLang="en-US" baseline="30000"/>
              <a:t>nd</a:t>
            </a:r>
            <a:r>
              <a:rPr lang="en-US" altLang="en-US"/>
              <a:t> argument.  However, in this case, the REF= option on the VBAR3D statement requires a standard numeric value without dollar signs or commas.  In this case, the dollar format is applied with %sysfunc in the footnote statement.  PUTN is used because PUT is not available to %sysfunc.</a:t>
            </a:r>
          </a:p>
        </p:txBody>
      </p:sp>
    </p:spTree>
    <p:extLst>
      <p:ext uri="{BB962C8B-B14F-4D97-AF65-F5344CB8AC3E}">
        <p14:creationId xmlns:p14="http://schemas.microsoft.com/office/powerpoint/2010/main" val="3847288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DB646-F8E5-4C97-B5EB-BCC7AA3D4099}" type="slidenum">
              <a:rPr lang="en-US" altLang="en-US"/>
              <a:pPr/>
              <a:t>7</a:t>
            </a:fld>
            <a:endParaRPr lang="en-US" altLang="en-US"/>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p:txBody>
          <a:bodyPr/>
          <a:lstStyle/>
          <a:p>
            <a:r>
              <a:rPr lang="en-US" altLang="en-US"/>
              <a:t>DATA step compilation is momentarily interrupted.  </a:t>
            </a:r>
          </a:p>
        </p:txBody>
      </p:sp>
    </p:spTree>
    <p:extLst>
      <p:ext uri="{BB962C8B-B14F-4D97-AF65-F5344CB8AC3E}">
        <p14:creationId xmlns:p14="http://schemas.microsoft.com/office/powerpoint/2010/main" val="35391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B106A8-B9C8-4984-BDC2-1323080D98E0}" type="slidenum">
              <a:rPr lang="en-US" altLang="en-US"/>
              <a:pPr/>
              <a:t>8</a:t>
            </a:fld>
            <a:endParaRPr lang="en-US" altLang="en-US"/>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r>
              <a:rPr lang="en-US" altLang="en-US"/>
              <a:t>Notice that, after the %let statement is acted on by macro processor, the macro processor "throws it in the trash can".  It's gone.  It is certainly not sent to the DATA step compiler, which is a good thing, because the DATA step compiler would have no idea what to do with it.  </a:t>
            </a:r>
          </a:p>
        </p:txBody>
      </p:sp>
    </p:spTree>
    <p:extLst>
      <p:ext uri="{BB962C8B-B14F-4D97-AF65-F5344CB8AC3E}">
        <p14:creationId xmlns:p14="http://schemas.microsoft.com/office/powerpoint/2010/main" val="46131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CFCE35-A326-4B5F-B708-9DE09C274CA7}" type="slidenum">
              <a:rPr lang="en-US" altLang="en-US"/>
              <a:pPr/>
              <a:t>10</a:t>
            </a:fld>
            <a:endParaRPr lang="en-US" alt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r>
              <a:rPr lang="en-US" altLang="en-US"/>
              <a:t>Similarly, the 2</a:t>
            </a:r>
            <a:r>
              <a:rPr lang="en-US" altLang="en-US" baseline="30000"/>
              <a:t>nd</a:t>
            </a:r>
            <a:r>
              <a:rPr lang="en-US" altLang="en-US"/>
              <a:t> %let statement, after the macro processor acts on it, is "thrown in the trash can".  The DATA step above is what was sent to, and seen by, the DATA step compiler.  All along, the DATA step was compiling.  The DATA executes only when the run statement is encountered.  </a:t>
            </a:r>
          </a:p>
        </p:txBody>
      </p:sp>
    </p:spTree>
    <p:extLst>
      <p:ext uri="{BB962C8B-B14F-4D97-AF65-F5344CB8AC3E}">
        <p14:creationId xmlns:p14="http://schemas.microsoft.com/office/powerpoint/2010/main" val="986990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0AC509-9A81-41FB-BBC4-974FE0F26041}" type="slidenum">
              <a:rPr lang="en-US" altLang="en-US"/>
              <a:pPr/>
              <a:t>11</a:t>
            </a:fld>
            <a:endParaRPr lang="en-US" alt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r>
              <a:rPr lang="en-US" altLang="en-US"/>
              <a:t>The SYMPUTX routine is a true DATA step statement.  </a:t>
            </a:r>
          </a:p>
        </p:txBody>
      </p:sp>
    </p:spTree>
    <p:extLst>
      <p:ext uri="{BB962C8B-B14F-4D97-AF65-F5344CB8AC3E}">
        <p14:creationId xmlns:p14="http://schemas.microsoft.com/office/powerpoint/2010/main" val="1086799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158D2A-8340-4F0D-AE03-7C26A42538C8}" type="slidenum">
              <a:rPr lang="en-US" altLang="en-US"/>
              <a:pPr/>
              <a:t>12</a:t>
            </a:fld>
            <a:endParaRPr lang="en-US" alt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r>
              <a:rPr lang="en-US" altLang="en-US"/>
              <a:t>Argument 1 can be any character literal, variable, or expression that resolves to a legal macro variable name.</a:t>
            </a:r>
          </a:p>
          <a:p>
            <a:r>
              <a:rPr lang="en-US" altLang="en-US"/>
              <a:t>Argument 2 can be any character or numeric constant, variable, or expression.  Character literals are quoted.  </a:t>
            </a:r>
          </a:p>
        </p:txBody>
      </p:sp>
    </p:spTree>
    <p:extLst>
      <p:ext uri="{BB962C8B-B14F-4D97-AF65-F5344CB8AC3E}">
        <p14:creationId xmlns:p14="http://schemas.microsoft.com/office/powerpoint/2010/main" val="1004780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78501F-7118-4ACB-8B35-84B2A16DBF96}" type="slidenum">
              <a:rPr lang="en-US" altLang="en-US"/>
              <a:pPr/>
              <a:t>13</a:t>
            </a:fld>
            <a:endParaRPr lang="en-US" alt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r>
              <a:rPr lang="en-US" altLang="en-US"/>
              <a:t>In this case, both arguments to the SYMPUTX routine are character literals.  Therefore, both arguments are quoted.</a:t>
            </a:r>
          </a:p>
        </p:txBody>
      </p:sp>
    </p:spTree>
    <p:extLst>
      <p:ext uri="{BB962C8B-B14F-4D97-AF65-F5344CB8AC3E}">
        <p14:creationId xmlns:p14="http://schemas.microsoft.com/office/powerpoint/2010/main" val="2264203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FB918D-F25B-4627-95A0-2C1E8D219A52}" type="slidenum">
              <a:rPr lang="en-US" altLang="en-US"/>
              <a:pPr/>
              <a:t>15</a:t>
            </a:fld>
            <a:endParaRPr lang="en-US"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33450" y="4410075"/>
            <a:ext cx="5130800" cy="4176713"/>
          </a:xfrm>
        </p:spPr>
        <p:txBody>
          <a:bodyPr/>
          <a:lstStyle/>
          <a:p>
            <a:endParaRPr lang="en-US" altLang="en-US"/>
          </a:p>
        </p:txBody>
      </p:sp>
    </p:spTree>
    <p:extLst>
      <p:ext uri="{BB962C8B-B14F-4D97-AF65-F5344CB8AC3E}">
        <p14:creationId xmlns:p14="http://schemas.microsoft.com/office/powerpoint/2010/main" val="279190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7C89E1-C3CE-4483-B926-1FF19A0D5C2B}" type="slidenum">
              <a:rPr lang="en-US" altLang="en-US"/>
              <a:pPr/>
              <a:t>16</a:t>
            </a:fld>
            <a:endParaRPr lang="en-US"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xfrm>
            <a:off x="933450" y="4410075"/>
            <a:ext cx="5130800" cy="4176713"/>
          </a:xfrm>
        </p:spPr>
        <p:txBody>
          <a:bodyPr/>
          <a:lstStyle/>
          <a:p>
            <a:r>
              <a:rPr lang="en-US" altLang="en-US"/>
              <a:t>Since argument 2 is a numeric variable, the SYMPUTX routine converts it to character, as stated on the previous slide.  No conversion note is written to the log.</a:t>
            </a:r>
          </a:p>
        </p:txBody>
      </p:sp>
    </p:spTree>
    <p:extLst>
      <p:ext uri="{BB962C8B-B14F-4D97-AF65-F5344CB8AC3E}">
        <p14:creationId xmlns:p14="http://schemas.microsoft.com/office/powerpoint/2010/main" val="3275877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7941ECA-BE56-48CA-8B87-F7510D7E7DFE}"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117541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941ECA-BE56-48CA-8B87-F7510D7E7DFE}"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186021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941ECA-BE56-48CA-8B87-F7510D7E7DFE}"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1138318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11277600" cy="685800"/>
          </a:xfrm>
        </p:spPr>
        <p:txBody>
          <a:bodyPr/>
          <a:lstStyle/>
          <a:p>
            <a:r>
              <a:rPr lang="en-US"/>
              <a:t>Click to edit Master title style</a:t>
            </a:r>
          </a:p>
        </p:txBody>
      </p:sp>
      <p:sp>
        <p:nvSpPr>
          <p:cNvPr id="3" name="Table Placeholder 2"/>
          <p:cNvSpPr>
            <a:spLocks noGrp="1"/>
          </p:cNvSpPr>
          <p:nvPr>
            <p:ph type="tbl" idx="1"/>
          </p:nvPr>
        </p:nvSpPr>
        <p:spPr>
          <a:xfrm>
            <a:off x="914400" y="1071563"/>
            <a:ext cx="10464800" cy="4267200"/>
          </a:xfrm>
        </p:spPr>
        <p:txBody>
          <a:bodyPr/>
          <a:lstStyle/>
          <a:p>
            <a:endParaRPr lang="en-US"/>
          </a:p>
        </p:txBody>
      </p:sp>
      <p:sp>
        <p:nvSpPr>
          <p:cNvPr id="4" name="Slide Number Placeholder 3"/>
          <p:cNvSpPr>
            <a:spLocks noGrp="1"/>
          </p:cNvSpPr>
          <p:nvPr>
            <p:ph type="sldNum" sz="quarter" idx="10"/>
          </p:nvPr>
        </p:nvSpPr>
        <p:spPr>
          <a:xfrm>
            <a:off x="0" y="6477000"/>
            <a:ext cx="711200" cy="381000"/>
          </a:xfrm>
        </p:spPr>
        <p:txBody>
          <a:bodyPr/>
          <a:lstStyle>
            <a:lvl1pPr>
              <a:defRPr/>
            </a:lvl1pPr>
          </a:lstStyle>
          <a:p>
            <a:fld id="{C1DA08B5-6317-4C1E-AF94-16BA9D78B974}" type="slidenum">
              <a:rPr lang="en-US" altLang="en-US"/>
              <a:pPr/>
              <a:t>‹#›</a:t>
            </a:fld>
            <a:endParaRPr lang="en-US" altLang="en-US" b="0">
              <a:latin typeface="Times New Roman" panose="02020603050405020304" pitchFamily="18" charset="0"/>
            </a:endParaRPr>
          </a:p>
        </p:txBody>
      </p:sp>
    </p:spTree>
    <p:extLst>
      <p:ext uri="{BB962C8B-B14F-4D97-AF65-F5344CB8AC3E}">
        <p14:creationId xmlns:p14="http://schemas.microsoft.com/office/powerpoint/2010/main" val="2433427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11277600" cy="685800"/>
          </a:xfrm>
        </p:spPr>
        <p:txBody>
          <a:bodyPr/>
          <a:lstStyle/>
          <a:p>
            <a:r>
              <a:rPr lang="en-US"/>
              <a:t>Click to edit Master title style</a:t>
            </a:r>
          </a:p>
        </p:txBody>
      </p:sp>
      <p:sp>
        <p:nvSpPr>
          <p:cNvPr id="3" name="Text Placeholder 2"/>
          <p:cNvSpPr>
            <a:spLocks noGrp="1"/>
          </p:cNvSpPr>
          <p:nvPr>
            <p:ph type="body" sz="half" idx="1"/>
          </p:nvPr>
        </p:nvSpPr>
        <p:spPr>
          <a:xfrm>
            <a:off x="914400" y="1071563"/>
            <a:ext cx="51308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071563"/>
            <a:ext cx="51308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a:xfrm>
            <a:off x="0" y="6477000"/>
            <a:ext cx="711200" cy="381000"/>
          </a:xfrm>
        </p:spPr>
        <p:txBody>
          <a:bodyPr/>
          <a:lstStyle>
            <a:lvl1pPr>
              <a:defRPr/>
            </a:lvl1pPr>
          </a:lstStyle>
          <a:p>
            <a:fld id="{8EEF9114-3A8E-4EA0-B096-4D26FB67F757}" type="slidenum">
              <a:rPr lang="en-US" altLang="en-US"/>
              <a:pPr/>
              <a:t>‹#›</a:t>
            </a:fld>
            <a:endParaRPr lang="en-US" altLang="en-US" b="0">
              <a:latin typeface="Times New Roman" panose="02020603050405020304" pitchFamily="18" charset="0"/>
            </a:endParaRPr>
          </a:p>
        </p:txBody>
      </p:sp>
    </p:spTree>
    <p:extLst>
      <p:ext uri="{BB962C8B-B14F-4D97-AF65-F5344CB8AC3E}">
        <p14:creationId xmlns:p14="http://schemas.microsoft.com/office/powerpoint/2010/main" val="148338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941ECA-BE56-48CA-8B87-F7510D7E7DFE}"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3000020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941ECA-BE56-48CA-8B87-F7510D7E7DFE}" type="datetimeFigureOut">
              <a:rPr lang="en-US" smtClean="0"/>
              <a:t>2/16/2017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108336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941ECA-BE56-48CA-8B87-F7510D7E7DFE}"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481417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941ECA-BE56-48CA-8B87-F7510D7E7DFE}" type="datetimeFigureOut">
              <a:rPr lang="en-US" smtClean="0"/>
              <a:t>2/16/2017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296556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941ECA-BE56-48CA-8B87-F7510D7E7DFE}" type="datetimeFigureOut">
              <a:rPr lang="en-US" smtClean="0"/>
              <a:t>2/16/2017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2798108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941ECA-BE56-48CA-8B87-F7510D7E7DFE}" type="datetimeFigureOut">
              <a:rPr lang="en-US" smtClean="0"/>
              <a:t>2/16/2017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2327149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941ECA-BE56-48CA-8B87-F7510D7E7DFE}"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335327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941ECA-BE56-48CA-8B87-F7510D7E7DFE}" type="datetimeFigureOut">
              <a:rPr lang="en-US" smtClean="0"/>
              <a:t>2/16/2017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58A29-8585-40D9-8773-FFC4967EDBF3}" type="slidenum">
              <a:rPr lang="en-US" smtClean="0"/>
              <a:t>‹#›</a:t>
            </a:fld>
            <a:endParaRPr lang="en-US"/>
          </a:p>
        </p:txBody>
      </p:sp>
    </p:spTree>
    <p:extLst>
      <p:ext uri="{BB962C8B-B14F-4D97-AF65-F5344CB8AC3E}">
        <p14:creationId xmlns:p14="http://schemas.microsoft.com/office/powerpoint/2010/main" val="2093956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941ECA-BE56-48CA-8B87-F7510D7E7DFE}" type="datetimeFigureOut">
              <a:rPr lang="en-US" smtClean="0"/>
              <a:t>2/16/2017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58A29-8585-40D9-8773-FFC4967EDBF3}" type="slidenum">
              <a:rPr lang="en-US" smtClean="0"/>
              <a:t>‹#›</a:t>
            </a:fld>
            <a:endParaRPr lang="en-US"/>
          </a:p>
        </p:txBody>
      </p:sp>
    </p:spTree>
    <p:extLst>
      <p:ext uri="{BB962C8B-B14F-4D97-AF65-F5344CB8AC3E}">
        <p14:creationId xmlns:p14="http://schemas.microsoft.com/office/powerpoint/2010/main" val="1811430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3"/>
          <p:cNvSpPr>
            <a:spLocks noGrp="1"/>
          </p:cNvSpPr>
          <p:nvPr>
            <p:ph type="sldNum" sz="quarter" idx="12"/>
          </p:nvPr>
        </p:nvSpPr>
        <p:spPr/>
        <p:txBody>
          <a:bodyPr/>
          <a:lstStyle/>
          <a:p>
            <a:fld id="{FCCB0992-3136-4621-ABC2-6752ECF5ACA9}" type="slidenum">
              <a:rPr lang="en-US" altLang="en-US"/>
              <a:pPr/>
              <a:t>1</a:t>
            </a:fld>
            <a:endParaRPr lang="en-US" altLang="en-US" b="0">
              <a:latin typeface="Times New Roman" panose="02020603050405020304" pitchFamily="18" charset="0"/>
            </a:endParaRPr>
          </a:p>
        </p:txBody>
      </p:sp>
      <p:sp>
        <p:nvSpPr>
          <p:cNvPr id="238594" name="Module Title"/>
          <p:cNvSpPr>
            <a:spLocks noChangeArrowheads="1"/>
          </p:cNvSpPr>
          <p:nvPr/>
        </p:nvSpPr>
        <p:spPr bwMode="auto">
          <a:xfrm>
            <a:off x="1294228" y="3060700"/>
            <a:ext cx="9867900"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nSpc>
                <a:spcPts val="3900"/>
              </a:lnSpc>
              <a:defRPr sz="3600" b="1">
                <a:solidFill>
                  <a:srgbClr val="003399"/>
                </a:solidFill>
                <a:latin typeface="Arial Narrow" panose="020B0606020202030204" pitchFamily="34" charset="0"/>
              </a:defRPr>
            </a:lvl1pPr>
            <a:lvl2pPr>
              <a:lnSpc>
                <a:spcPts val="3900"/>
              </a:lnSpc>
              <a:defRPr sz="3600" b="1">
                <a:solidFill>
                  <a:srgbClr val="003399"/>
                </a:solidFill>
                <a:latin typeface="Arial Narrow" panose="020B0606020202030204" pitchFamily="34" charset="0"/>
              </a:defRPr>
            </a:lvl2pPr>
            <a:lvl3pPr>
              <a:lnSpc>
                <a:spcPts val="3900"/>
              </a:lnSpc>
              <a:defRPr sz="3600" b="1">
                <a:solidFill>
                  <a:srgbClr val="003399"/>
                </a:solidFill>
                <a:latin typeface="Arial Narrow" panose="020B0606020202030204" pitchFamily="34" charset="0"/>
              </a:defRPr>
            </a:lvl3pPr>
            <a:lvl4pPr>
              <a:lnSpc>
                <a:spcPts val="3900"/>
              </a:lnSpc>
              <a:defRPr sz="3600" b="1">
                <a:solidFill>
                  <a:srgbClr val="003399"/>
                </a:solidFill>
                <a:latin typeface="Arial Narrow" panose="020B0606020202030204" pitchFamily="34" charset="0"/>
              </a:defRPr>
            </a:lvl4pPr>
            <a:lvl5pPr>
              <a:lnSpc>
                <a:spcPts val="3900"/>
              </a:lnSpc>
              <a:defRPr sz="3600" b="1">
                <a:solidFill>
                  <a:srgbClr val="003399"/>
                </a:solidFill>
                <a:latin typeface="Arial Narrow" panose="020B0606020202030204" pitchFamily="34" charset="0"/>
              </a:defRPr>
            </a:lvl5pPr>
            <a:lvl6pPr marL="457200" eaLnBrk="0" fontAlgn="base" hangingPunct="0">
              <a:lnSpc>
                <a:spcPts val="3900"/>
              </a:lnSpc>
              <a:spcBef>
                <a:spcPct val="0"/>
              </a:spcBef>
              <a:spcAft>
                <a:spcPct val="0"/>
              </a:spcAft>
              <a:defRPr sz="3600" b="1">
                <a:solidFill>
                  <a:srgbClr val="003399"/>
                </a:solidFill>
                <a:latin typeface="Arial Narrow" panose="020B0606020202030204" pitchFamily="34" charset="0"/>
              </a:defRPr>
            </a:lvl6pPr>
            <a:lvl7pPr marL="914400" eaLnBrk="0" fontAlgn="base" hangingPunct="0">
              <a:lnSpc>
                <a:spcPts val="3900"/>
              </a:lnSpc>
              <a:spcBef>
                <a:spcPct val="0"/>
              </a:spcBef>
              <a:spcAft>
                <a:spcPct val="0"/>
              </a:spcAft>
              <a:defRPr sz="3600" b="1">
                <a:solidFill>
                  <a:srgbClr val="003399"/>
                </a:solidFill>
                <a:latin typeface="Arial Narrow" panose="020B0606020202030204" pitchFamily="34" charset="0"/>
              </a:defRPr>
            </a:lvl7pPr>
            <a:lvl8pPr marL="1371600" eaLnBrk="0" fontAlgn="base" hangingPunct="0">
              <a:lnSpc>
                <a:spcPts val="3900"/>
              </a:lnSpc>
              <a:spcBef>
                <a:spcPct val="0"/>
              </a:spcBef>
              <a:spcAft>
                <a:spcPct val="0"/>
              </a:spcAft>
              <a:defRPr sz="3600" b="1">
                <a:solidFill>
                  <a:srgbClr val="003399"/>
                </a:solidFill>
                <a:latin typeface="Arial Narrow" panose="020B0606020202030204" pitchFamily="34" charset="0"/>
              </a:defRPr>
            </a:lvl8pPr>
            <a:lvl9pPr marL="1828800" eaLnBrk="0" fontAlgn="base" hangingPunct="0">
              <a:lnSpc>
                <a:spcPts val="3900"/>
              </a:lnSpc>
              <a:spcBef>
                <a:spcPct val="0"/>
              </a:spcBef>
              <a:spcAft>
                <a:spcPct val="0"/>
              </a:spcAft>
              <a:defRPr sz="3600" b="1">
                <a:solidFill>
                  <a:srgbClr val="003399"/>
                </a:solidFill>
                <a:latin typeface="Arial Narrow" panose="020B0606020202030204" pitchFamily="34" charset="0"/>
              </a:defRPr>
            </a:lvl9pPr>
          </a:lstStyle>
          <a:p>
            <a:r>
              <a:rPr lang="en-US" altLang="en-US" sz="4400" dirty="0">
                <a:solidFill>
                  <a:schemeClr val="tx1"/>
                </a:solidFill>
                <a:latin typeface="+mn-lt"/>
              </a:rPr>
              <a:t>Creating Macro Variables in the DATA Step</a:t>
            </a:r>
          </a:p>
        </p:txBody>
      </p:sp>
      <p:sp>
        <p:nvSpPr>
          <p:cNvPr id="238614" name="MO Picture" hidden="1"/>
          <p:cNvSpPr>
            <a:spLocks noChangeArrowheads="1"/>
          </p:cNvSpPr>
          <p:nvPr/>
        </p:nvSpPr>
        <p:spPr bwMode="auto">
          <a:xfrm>
            <a:off x="1375722" y="-228267"/>
            <a:ext cx="296556" cy="456535"/>
          </a:xfrm>
          <a:prstGeom prst="rect">
            <a:avLst/>
          </a:prstGeom>
          <a:solidFill>
            <a:srgbClr val="FFFFFF"/>
          </a:solidFill>
          <a:ln w="38100" algn="ctr">
            <a:solidFill>
              <a:srgbClr val="000000"/>
            </a:solidFill>
            <a:miter lim="800000"/>
            <a:headEnd type="none" w="med" len="lg"/>
            <a:tailEnd type="non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pPr algn="ctr"/>
            <a:r>
              <a:rPr lang="en-US" altLang="en-US"/>
              <a:t>4</a:t>
            </a:r>
          </a:p>
        </p:txBody>
      </p:sp>
    </p:spTree>
    <p:custDataLst>
      <p:tags r:id="rId1"/>
    </p:custDataLst>
    <p:extLst>
      <p:ext uri="{BB962C8B-B14F-4D97-AF65-F5344CB8AC3E}">
        <p14:creationId xmlns:p14="http://schemas.microsoft.com/office/powerpoint/2010/main" val="404906250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en-US" altLang="en-US"/>
              <a:t>The DATA Step Interface</a:t>
            </a:r>
          </a:p>
        </p:txBody>
      </p:sp>
      <p:graphicFrame>
        <p:nvGraphicFramePr>
          <p:cNvPr id="16457" name="Group 73"/>
          <p:cNvGraphicFramePr>
            <a:graphicFrameLocks noGrp="1"/>
          </p:cNvGraphicFramePr>
          <p:nvPr>
            <p:ph type="tbl" idx="1"/>
          </p:nvPr>
        </p:nvGraphicFramePr>
        <p:xfrm>
          <a:off x="7735888" y="3594101"/>
          <a:ext cx="2749550" cy="1173480"/>
        </p:xfrm>
        <a:graphic>
          <a:graphicData uri="http://schemas.openxmlformats.org/drawingml/2006/table">
            <a:tbl>
              <a:tblPr/>
              <a:tblGrid>
                <a:gridCol w="742950">
                  <a:extLst>
                    <a:ext uri="{9D8B030D-6E8A-4147-A177-3AD203B41FA5}">
                      <a16:colId xmlns:a16="http://schemas.microsoft.com/office/drawing/2014/main" val="20000"/>
                    </a:ext>
                  </a:extLst>
                </a:gridCol>
                <a:gridCol w="2006600">
                  <a:extLst>
                    <a:ext uri="{9D8B030D-6E8A-4147-A177-3AD203B41FA5}">
                      <a16:colId xmlns:a16="http://schemas.microsoft.com/office/drawing/2014/main" val="20001"/>
                    </a:ext>
                  </a:extLst>
                </a:gridCol>
              </a:tblGrid>
              <a:tr h="239713">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241300">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r h="239713">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foot</a:t>
                      </a:r>
                      <a:r>
                        <a:rPr kumimoji="0" lang="en-US" altLang="en-US" sz="1400" b="1" i="0" u="none" strike="noStrike" cap="none" normalizeH="0" baseline="0">
                          <a:ln>
                            <a:noFill/>
                          </a:ln>
                          <a:solidFill>
                            <a:schemeClr val="tx1"/>
                          </a:solidFill>
                          <a:effectLst/>
                          <a:latin typeface="Arial" panose="020B0604020202020204" pitchFamily="34" charset="0"/>
                        </a:rPr>
                        <a:t> </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Some Internet Orders</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2"/>
                  </a:ext>
                </a:extLst>
              </a:tr>
            </a:tbl>
          </a:graphicData>
        </a:graphic>
      </p:graphicFrame>
      <p:sp>
        <p:nvSpPr>
          <p:cNvPr id="40" name="Slide Number Placeholder 3"/>
          <p:cNvSpPr>
            <a:spLocks noGrp="1"/>
          </p:cNvSpPr>
          <p:nvPr>
            <p:ph type="sldNum" sz="quarter" idx="10"/>
          </p:nvPr>
        </p:nvSpPr>
        <p:spPr/>
        <p:txBody>
          <a:bodyPr/>
          <a:lstStyle/>
          <a:p>
            <a:fld id="{85138DD3-4A0B-4414-AF34-96742C7F3EB4}" type="slidenum">
              <a:rPr lang="en-US" altLang="en-US"/>
              <a:pPr/>
              <a:t>10</a:t>
            </a:fld>
            <a:endParaRPr lang="en-US" altLang="en-US" b="0">
              <a:latin typeface="Times New Roman" panose="02020603050405020304" pitchFamily="18" charset="0"/>
            </a:endParaRPr>
          </a:p>
        </p:txBody>
      </p:sp>
      <p:sp>
        <p:nvSpPr>
          <p:cNvPr id="16389" name="Text Box 5"/>
          <p:cNvSpPr txBox="1">
            <a:spLocks noChangeArrowheads="1"/>
          </p:cNvSpPr>
          <p:nvPr/>
        </p:nvSpPr>
        <p:spPr bwMode="auto">
          <a:xfrm>
            <a:off x="1692275" y="1685925"/>
            <a:ext cx="8891588" cy="4203700"/>
          </a:xfrm>
          <a:prstGeom prst="rect">
            <a:avLst/>
          </a:prstGeom>
          <a:solidFill>
            <a:srgbClr val="FFFFFF"/>
          </a:solidFill>
          <a:ln w="38100">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endParaRPr lang="en-US" altLang="en-US" sz="2000" b="1" dirty="0">
              <a:latin typeface="Courier New" panose="02070309020205020404" pitchFamily="49" charset="0"/>
            </a:endParaRPr>
          </a:p>
          <a:p>
            <a:pPr>
              <a:lnSpc>
                <a:spcPct val="85000"/>
              </a:lnSpc>
            </a:pPr>
            <a:r>
              <a:rPr lang="en-US" altLang="en-US" sz="2000" b="1" dirty="0">
                <a:latin typeface="Courier New" panose="02070309020205020404" pitchFamily="49" charset="0"/>
              </a:rPr>
              <a:t>data orders;</a:t>
            </a:r>
          </a:p>
          <a:p>
            <a:pPr>
              <a:lnSpc>
                <a:spcPct val="85000"/>
              </a:lnSpc>
            </a:pPr>
            <a:r>
              <a:rPr lang="en-US" altLang="en-US" b="1" dirty="0">
                <a:latin typeface="Courier New" panose="02070309020205020404" pitchFamily="49" charset="0"/>
              </a:rPr>
              <a:t>   keep </a:t>
            </a:r>
            <a:r>
              <a:rPr lang="en-US" altLang="en-US" b="1" dirty="0" err="1">
                <a:latin typeface="Courier New" panose="02070309020205020404" pitchFamily="49" charset="0"/>
              </a:rPr>
              <a:t>order_date</a:t>
            </a:r>
            <a:r>
              <a:rPr lang="en-US" altLang="en-US" b="1" dirty="0">
                <a:latin typeface="Courier New" panose="02070309020205020404" pitchFamily="49" charset="0"/>
              </a:rPr>
              <a:t> </a:t>
            </a:r>
            <a:r>
              <a:rPr lang="en-US" altLang="en-US" b="1" dirty="0" err="1">
                <a:latin typeface="Courier New" panose="02070309020205020404" pitchFamily="49" charset="0"/>
              </a:rPr>
              <a:t>order_type</a:t>
            </a:r>
            <a:r>
              <a:rPr lang="en-US" altLang="en-US" b="1" dirty="0">
                <a:latin typeface="Courier New" panose="02070309020205020404" pitchFamily="49" charset="0"/>
              </a:rPr>
              <a:t> quantity </a:t>
            </a:r>
            <a:r>
              <a:rPr lang="en-US" altLang="en-US" b="1" dirty="0" err="1">
                <a:latin typeface="Courier New" panose="02070309020205020404" pitchFamily="49" charset="0"/>
              </a:rPr>
              <a:t>total_retail_price</a:t>
            </a:r>
            <a:r>
              <a:rPr lang="en-US" altLang="en-US" b="1" dirty="0">
                <a:latin typeface="Courier New" panose="02070309020205020404" pitchFamily="49" charset="0"/>
              </a:rPr>
              <a:t>;</a:t>
            </a:r>
          </a:p>
          <a:p>
            <a:pPr>
              <a:lnSpc>
                <a:spcPct val="85000"/>
              </a:lnSpc>
            </a:pPr>
            <a:r>
              <a:rPr lang="en-US" altLang="en-US" b="1" dirty="0">
                <a:latin typeface="Courier New" panose="02070309020205020404" pitchFamily="49" charset="0"/>
              </a:rPr>
              <a:t>   set </a:t>
            </a:r>
            <a:r>
              <a:rPr lang="en-US" altLang="en-US" b="1" dirty="0" err="1">
                <a:latin typeface="Courier New" panose="02070309020205020404" pitchFamily="49" charset="0"/>
              </a:rPr>
              <a:t>orion.order_fact</a:t>
            </a:r>
            <a:r>
              <a:rPr lang="en-US" altLang="en-US" b="1" dirty="0">
                <a:latin typeface="Courier New" panose="02070309020205020404" pitchFamily="49" charset="0"/>
              </a:rPr>
              <a:t> end=final;</a:t>
            </a:r>
          </a:p>
          <a:p>
            <a:pPr>
              <a:lnSpc>
                <a:spcPct val="85000"/>
              </a:lnSpc>
            </a:pPr>
            <a:r>
              <a:rPr lang="en-US" altLang="en-US" b="1" dirty="0">
                <a:latin typeface="Courier New" panose="02070309020205020404" pitchFamily="49" charset="0"/>
              </a:rPr>
              <a:t>   where year(</a:t>
            </a:r>
            <a:r>
              <a:rPr lang="en-US" altLang="en-US" b="1" dirty="0" err="1">
                <a:latin typeface="Courier New" panose="02070309020205020404" pitchFamily="49" charset="0"/>
              </a:rPr>
              <a:t>order_date</a:t>
            </a:r>
            <a:r>
              <a:rPr lang="en-US" altLang="en-US" b="1" dirty="0">
                <a:latin typeface="Courier New" panose="02070309020205020404" pitchFamily="49" charset="0"/>
              </a:rPr>
              <a:t>)=2007 and month(</a:t>
            </a:r>
            <a:r>
              <a:rPr lang="en-US" altLang="en-US" b="1" dirty="0" err="1">
                <a:latin typeface="Courier New" panose="02070309020205020404" pitchFamily="49" charset="0"/>
              </a:rPr>
              <a:t>order_date</a:t>
            </a:r>
            <a:r>
              <a:rPr lang="en-US" altLang="en-US" b="1" dirty="0">
                <a:latin typeface="Courier New" panose="02070309020205020404" pitchFamily="49" charset="0"/>
              </a:rPr>
              <a:t>)=2;</a:t>
            </a:r>
          </a:p>
          <a:p>
            <a:pPr>
              <a:lnSpc>
                <a:spcPct val="85000"/>
              </a:lnSpc>
            </a:pPr>
            <a:r>
              <a:rPr lang="en-US" altLang="en-US" sz="2000" b="1" dirty="0">
                <a:latin typeface="Courier New" panose="02070309020205020404" pitchFamily="49" charset="0"/>
              </a:rPr>
              <a:t>   if </a:t>
            </a:r>
            <a:r>
              <a:rPr lang="en-US" altLang="en-US" sz="2000" b="1" dirty="0" err="1">
                <a:latin typeface="Courier New" panose="02070309020205020404" pitchFamily="49" charset="0"/>
              </a:rPr>
              <a:t>order_type</a:t>
            </a:r>
            <a:r>
              <a:rPr lang="en-US" altLang="en-US" sz="2000" b="1" dirty="0">
                <a:latin typeface="Courier New" panose="02070309020205020404" pitchFamily="49" charset="0"/>
              </a:rPr>
              <a:t>=3 then Number+1;</a:t>
            </a:r>
          </a:p>
          <a:p>
            <a:pPr>
              <a:lnSpc>
                <a:spcPct val="85000"/>
              </a:lnSpc>
            </a:pPr>
            <a:r>
              <a:rPr lang="en-US" altLang="en-US" sz="2000" b="1" dirty="0">
                <a:latin typeface="Courier New" panose="02070309020205020404" pitchFamily="49" charset="0"/>
              </a:rPr>
              <a:t>   if final then do;</a:t>
            </a:r>
          </a:p>
          <a:p>
            <a:pPr>
              <a:lnSpc>
                <a:spcPct val="85000"/>
              </a:lnSpc>
            </a:pPr>
            <a:r>
              <a:rPr lang="en-US" altLang="en-US" sz="2000" b="1" dirty="0">
                <a:latin typeface="Courier New" panose="02070309020205020404" pitchFamily="49" charset="0"/>
              </a:rPr>
              <a:t>      put Number=;</a:t>
            </a:r>
          </a:p>
          <a:p>
            <a:pPr>
              <a:lnSpc>
                <a:spcPct val="85000"/>
              </a:lnSpc>
            </a:pPr>
            <a:r>
              <a:rPr lang="en-US" altLang="en-US" sz="2000" b="1" dirty="0">
                <a:latin typeface="Courier New" panose="02070309020205020404" pitchFamily="49" charset="0"/>
              </a:rPr>
              <a:t>      if Number=0 then do;</a:t>
            </a:r>
          </a:p>
          <a:p>
            <a:pPr>
              <a:lnSpc>
                <a:spcPct val="85000"/>
              </a:lnSpc>
            </a:pPr>
            <a:r>
              <a:rPr lang="en-US" altLang="en-US" sz="2000" b="1" dirty="0">
                <a:latin typeface="Courier New" panose="02070309020205020404" pitchFamily="49" charset="0"/>
              </a:rPr>
              <a:t>         </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      else do;</a:t>
            </a:r>
          </a:p>
          <a:p>
            <a:pPr>
              <a:lnSpc>
                <a:spcPct val="85000"/>
              </a:lnSpc>
            </a:pPr>
            <a:r>
              <a:rPr lang="en-US" altLang="en-US" sz="2000" b="1" dirty="0">
                <a:latin typeface="Courier New" panose="02070309020205020404" pitchFamily="49" charset="0"/>
              </a:rPr>
              <a:t>         </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run;</a:t>
            </a:r>
          </a:p>
        </p:txBody>
      </p:sp>
      <p:sp>
        <p:nvSpPr>
          <p:cNvPr id="16390" name="Text Box 6"/>
          <p:cNvSpPr txBox="1">
            <a:spLocks noChangeArrowheads="1"/>
          </p:cNvSpPr>
          <p:nvPr/>
        </p:nvSpPr>
        <p:spPr bwMode="auto">
          <a:xfrm>
            <a:off x="2119313" y="1019175"/>
            <a:ext cx="510229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The compile phase is complete. Ready for execution.</a:t>
            </a:r>
          </a:p>
        </p:txBody>
      </p:sp>
      <p:sp>
        <p:nvSpPr>
          <p:cNvPr id="16391" name="Text Box 7"/>
          <p:cNvSpPr txBox="1">
            <a:spLocks noChangeArrowheads="1"/>
          </p:cNvSpPr>
          <p:nvPr/>
        </p:nvSpPr>
        <p:spPr bwMode="auto">
          <a:xfrm>
            <a:off x="7246939" y="424021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6395" name="Text Box 11"/>
          <p:cNvSpPr txBox="1">
            <a:spLocks noChangeArrowheads="1"/>
          </p:cNvSpPr>
          <p:nvPr/>
        </p:nvSpPr>
        <p:spPr bwMode="auto">
          <a:xfrm>
            <a:off x="8429625" y="19954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b="1"/>
          </a:p>
        </p:txBody>
      </p:sp>
      <p:sp>
        <p:nvSpPr>
          <p:cNvPr id="16396" name="Text Box 12"/>
          <p:cNvSpPr txBox="1">
            <a:spLocks noChangeArrowheads="1"/>
          </p:cNvSpPr>
          <p:nvPr/>
        </p:nvSpPr>
        <p:spPr bwMode="auto">
          <a:xfrm>
            <a:off x="8474076" y="1882776"/>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p>
        </p:txBody>
      </p:sp>
      <p:sp>
        <p:nvSpPr>
          <p:cNvPr id="16435" name="AutoShape 51"/>
          <p:cNvSpPr>
            <a:spLocks/>
          </p:cNvSpPr>
          <p:nvPr/>
        </p:nvSpPr>
        <p:spPr bwMode="auto">
          <a:xfrm>
            <a:off x="8097396" y="3860401"/>
            <a:ext cx="3905250" cy="1739900"/>
          </a:xfrm>
          <a:prstGeom prst="borderCallout1">
            <a:avLst>
              <a:gd name="adj1" fmla="val 6569"/>
              <a:gd name="adj2" fmla="val 0"/>
              <a:gd name="adj3" fmla="val -10403"/>
              <a:gd name="adj4" fmla="val -22722"/>
            </a:avLst>
          </a:prstGeom>
          <a:noFill/>
          <a:ln w="38100" algn="ctr">
            <a:solidFill>
              <a:srgbClr val="000000"/>
            </a:solidFill>
            <a:miter lim="800000"/>
            <a:headEnd type="none" w="med" len="lg"/>
            <a:tailEnd type="triangle" w="med" len="lg"/>
          </a:ln>
          <a:effectLst/>
          <a:extLst/>
        </p:spPr>
        <p:txBody>
          <a:bodyPr lIns="88900" tIns="88900" rIns="88900" bIns="88900" anchor="ctr">
            <a:spAutoFit/>
          </a:bodyPr>
          <a:lstStyle/>
          <a:p>
            <a:pPr algn="ctr"/>
            <a:r>
              <a:rPr lang="en-US" altLang="en-US" sz="2000" b="1" dirty="0"/>
              <a:t>Nothing in this DATA step</a:t>
            </a:r>
          </a:p>
          <a:p>
            <a:pPr algn="ctr"/>
            <a:r>
              <a:rPr lang="en-US" altLang="en-US" sz="2000" b="1" dirty="0"/>
              <a:t>affects the value of FOOT.</a:t>
            </a:r>
            <a:endParaRPr lang="en-US" altLang="en-US" sz="2000" dirty="0"/>
          </a:p>
          <a:p>
            <a:pPr algn="ctr"/>
            <a:r>
              <a:rPr lang="en-US" altLang="en-US" sz="2000" dirty="0"/>
              <a:t>  </a:t>
            </a:r>
            <a:br>
              <a:rPr lang="en-US" altLang="en-US" sz="2000" dirty="0"/>
            </a:br>
            <a:r>
              <a:rPr lang="en-US" altLang="en-US" sz="2000" b="1" dirty="0"/>
              <a:t>It remains</a:t>
            </a:r>
          </a:p>
          <a:p>
            <a:pPr algn="ctr"/>
            <a:r>
              <a:rPr lang="en-US" altLang="en-US" sz="2000" b="1" dirty="0"/>
              <a:t>Some Internet Orders</a:t>
            </a:r>
            <a:r>
              <a:rPr lang="en-US" altLang="en-US" sz="2000" dirty="0"/>
              <a:t>.</a:t>
            </a:r>
            <a:endParaRPr lang="en-US" altLang="en-US" sz="2000" b="1" dirty="0"/>
          </a:p>
        </p:txBody>
      </p:sp>
    </p:spTree>
    <p:extLst>
      <p:ext uri="{BB962C8B-B14F-4D97-AF65-F5344CB8AC3E}">
        <p14:creationId xmlns:p14="http://schemas.microsoft.com/office/powerpoint/2010/main" val="161310804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09800" y="457200"/>
            <a:ext cx="8375650" cy="457200"/>
          </a:xfrm>
        </p:spPr>
        <p:txBody>
          <a:bodyPr>
            <a:normAutofit fontScale="90000"/>
          </a:bodyPr>
          <a:lstStyle/>
          <a:p>
            <a:r>
              <a:rPr lang="en-US" altLang="en-US"/>
              <a:t>The SYMPUTX Routine</a:t>
            </a:r>
          </a:p>
        </p:txBody>
      </p:sp>
      <p:sp>
        <p:nvSpPr>
          <p:cNvPr id="17416" name="Rectangle 8"/>
          <p:cNvSpPr>
            <a:spLocks noGrp="1" noChangeArrowheads="1"/>
          </p:cNvSpPr>
          <p:nvPr>
            <p:ph idx="1"/>
          </p:nvPr>
        </p:nvSpPr>
        <p:spPr/>
        <p:txBody>
          <a:bodyPr/>
          <a:lstStyle/>
          <a:p>
            <a:pPr marL="0" indent="0">
              <a:buNone/>
            </a:pPr>
            <a:r>
              <a:rPr lang="en-US" altLang="en-US" dirty="0"/>
              <a:t>The SYMPUTX routine assigns to a macro variable any value available to the DATA step </a:t>
            </a:r>
            <a:r>
              <a:rPr lang="en-US" altLang="en-US" b="1" dirty="0"/>
              <a:t>during execution time</a:t>
            </a:r>
            <a:r>
              <a:rPr lang="en-US" altLang="en-US" dirty="0"/>
              <a:t>.</a:t>
            </a:r>
          </a:p>
          <a:p>
            <a:pPr marL="0" indent="0">
              <a:buNone/>
            </a:pPr>
            <a:r>
              <a:rPr lang="en-US" altLang="en-US" dirty="0"/>
              <a:t>It can create macro variables with:</a:t>
            </a:r>
          </a:p>
          <a:p>
            <a:pPr marL="457200" lvl="1" indent="0">
              <a:buNone/>
            </a:pPr>
            <a:r>
              <a:rPr lang="en-US" altLang="en-US" dirty="0"/>
              <a:t>static values</a:t>
            </a:r>
          </a:p>
          <a:p>
            <a:pPr marL="457200" lvl="1" indent="0">
              <a:buNone/>
            </a:pPr>
            <a:r>
              <a:rPr lang="en-US" altLang="en-US" dirty="0"/>
              <a:t>dynamic (data dependent) values </a:t>
            </a:r>
          </a:p>
          <a:p>
            <a:pPr marL="457200" lvl="1" indent="0">
              <a:buNone/>
            </a:pPr>
            <a:r>
              <a:rPr lang="en-US" altLang="en-US" dirty="0"/>
              <a:t>dynamic (data dependent) names </a:t>
            </a:r>
          </a:p>
          <a:p>
            <a:pPr marL="0" indent="0">
              <a:buNone/>
            </a:pPr>
            <a:endParaRPr lang="en-US" altLang="en-US" dirty="0"/>
          </a:p>
          <a:p>
            <a:pPr marL="0" indent="0">
              <a:buNone/>
            </a:pPr>
            <a:endParaRPr lang="en-US" altLang="en-US" dirty="0"/>
          </a:p>
        </p:txBody>
      </p:sp>
      <p:sp>
        <p:nvSpPr>
          <p:cNvPr id="9" name="Slide Number Placeholder 3"/>
          <p:cNvSpPr>
            <a:spLocks noGrp="1"/>
          </p:cNvSpPr>
          <p:nvPr>
            <p:ph type="sldNum" sz="quarter" idx="12"/>
          </p:nvPr>
        </p:nvSpPr>
        <p:spPr/>
        <p:txBody>
          <a:bodyPr/>
          <a:lstStyle/>
          <a:p>
            <a:fld id="{27C4F898-628F-45B8-8737-392A56459994}" type="slidenum">
              <a:rPr lang="en-US" altLang="en-US"/>
              <a:pPr/>
              <a:t>11</a:t>
            </a:fld>
            <a:endParaRPr lang="en-US" altLang="en-US" b="0">
              <a:latin typeface="Times New Roman" panose="02020603050405020304" pitchFamily="18" charset="0"/>
            </a:endParaRPr>
          </a:p>
        </p:txBody>
      </p:sp>
      <p:sp>
        <p:nvSpPr>
          <p:cNvPr id="17411" name="Text Box 3"/>
          <p:cNvSpPr txBox="1">
            <a:spLocks noChangeArrowheads="1"/>
          </p:cNvSpPr>
          <p:nvPr/>
        </p:nvSpPr>
        <p:spPr bwMode="auto">
          <a:xfrm>
            <a:off x="2438400" y="4927600"/>
            <a:ext cx="3657600" cy="1462088"/>
          </a:xfrm>
          <a:prstGeom prst="rect">
            <a:avLst/>
          </a:prstGeom>
          <a:noFill/>
          <a:ln w="2857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b="1"/>
              <a:t>DATA step variables</a:t>
            </a:r>
          </a:p>
          <a:p>
            <a:pPr>
              <a:spcBef>
                <a:spcPct val="50000"/>
              </a:spcBef>
            </a:pPr>
            <a:r>
              <a:rPr lang="en-US" altLang="en-US" sz="2200" b="1"/>
              <a:t>DATA step expressions</a:t>
            </a:r>
          </a:p>
          <a:p>
            <a:pPr>
              <a:spcBef>
                <a:spcPct val="50000"/>
              </a:spcBef>
            </a:pPr>
            <a:r>
              <a:rPr lang="en-US" altLang="en-US" sz="2200" b="1"/>
              <a:t>character literals</a:t>
            </a:r>
            <a:endParaRPr lang="en-US" altLang="en-US" b="1"/>
          </a:p>
        </p:txBody>
      </p:sp>
      <p:sp>
        <p:nvSpPr>
          <p:cNvPr id="17412" name="Text Box 4"/>
          <p:cNvSpPr txBox="1">
            <a:spLocks noChangeArrowheads="1"/>
          </p:cNvSpPr>
          <p:nvPr/>
        </p:nvSpPr>
        <p:spPr bwMode="auto">
          <a:xfrm>
            <a:off x="8001000" y="3924300"/>
            <a:ext cx="2133600" cy="369332"/>
          </a:xfrm>
          <a:prstGeom prst="rect">
            <a:avLst/>
          </a:prstGeom>
          <a:noFill/>
          <a:ln w="2857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Symbol Table</a:t>
            </a:r>
          </a:p>
        </p:txBody>
      </p:sp>
      <p:sp>
        <p:nvSpPr>
          <p:cNvPr id="17413" name="Text Box 5"/>
          <p:cNvSpPr txBox="1">
            <a:spLocks noChangeArrowheads="1"/>
          </p:cNvSpPr>
          <p:nvPr/>
        </p:nvSpPr>
        <p:spPr bwMode="auto">
          <a:xfrm>
            <a:off x="8001000" y="4394201"/>
            <a:ext cx="2133600" cy="2011363"/>
          </a:xfrm>
          <a:prstGeom prst="rect">
            <a:avLst/>
          </a:prstGeom>
          <a:noFill/>
          <a:ln w="2857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endParaRPr lang="en-US" altLang="en-US">
              <a:latin typeface="Times New Roman" panose="02020603050405020304" pitchFamily="18" charset="0"/>
            </a:endParaRPr>
          </a:p>
          <a:p>
            <a:pPr>
              <a:spcBef>
                <a:spcPct val="50000"/>
              </a:spcBef>
            </a:pPr>
            <a:endParaRPr lang="en-US" altLang="en-US">
              <a:latin typeface="Times New Roman" panose="02020603050405020304" pitchFamily="18" charset="0"/>
            </a:endParaRPr>
          </a:p>
          <a:p>
            <a:pPr>
              <a:spcBef>
                <a:spcPct val="50000"/>
              </a:spcBef>
            </a:pPr>
            <a:endParaRPr lang="en-US" altLang="en-US">
              <a:latin typeface="Times New Roman" panose="02020603050405020304" pitchFamily="18" charset="0"/>
            </a:endParaRPr>
          </a:p>
          <a:p>
            <a:pPr>
              <a:spcBef>
                <a:spcPct val="50000"/>
              </a:spcBef>
            </a:pPr>
            <a:endParaRPr lang="en-US" altLang="en-US">
              <a:latin typeface="Times New Roman" panose="02020603050405020304" pitchFamily="18" charset="0"/>
            </a:endParaRPr>
          </a:p>
          <a:p>
            <a:pPr>
              <a:spcBef>
                <a:spcPct val="50000"/>
              </a:spcBef>
            </a:pPr>
            <a:endParaRPr lang="en-US" altLang="en-US">
              <a:latin typeface="Times New Roman" panose="02020603050405020304" pitchFamily="18" charset="0"/>
            </a:endParaRPr>
          </a:p>
        </p:txBody>
      </p:sp>
      <p:sp>
        <p:nvSpPr>
          <p:cNvPr id="17414" name="Line 6"/>
          <p:cNvSpPr>
            <a:spLocks noChangeShapeType="1"/>
          </p:cNvSpPr>
          <p:nvPr/>
        </p:nvSpPr>
        <p:spPr bwMode="auto">
          <a:xfrm>
            <a:off x="6096000" y="5689600"/>
            <a:ext cx="1905000" cy="0"/>
          </a:xfrm>
          <a:prstGeom prst="line">
            <a:avLst/>
          </a:prstGeom>
          <a:noFill/>
          <a:ln w="38100">
            <a:solidFill>
              <a:schemeClr val="tx1"/>
            </a:solidFill>
            <a:round/>
            <a:headEnd type="none" w="sm" len="sm"/>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5" name="Text Box 7"/>
          <p:cNvSpPr txBox="1">
            <a:spLocks noChangeArrowheads="1"/>
          </p:cNvSpPr>
          <p:nvPr/>
        </p:nvSpPr>
        <p:spPr bwMode="auto">
          <a:xfrm>
            <a:off x="6172200" y="5232400"/>
            <a:ext cx="109613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a:t>SYMPUTX</a:t>
            </a:r>
          </a:p>
        </p:txBody>
      </p:sp>
    </p:spTree>
    <p:extLst>
      <p:ext uri="{BB962C8B-B14F-4D97-AF65-F5344CB8AC3E}">
        <p14:creationId xmlns:p14="http://schemas.microsoft.com/office/powerpoint/2010/main" val="79038940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The SYMPUTX Routine</a:t>
            </a:r>
          </a:p>
        </p:txBody>
      </p:sp>
      <p:sp>
        <p:nvSpPr>
          <p:cNvPr id="5" name="Slide Number Placeholder 3"/>
          <p:cNvSpPr>
            <a:spLocks noGrp="1"/>
          </p:cNvSpPr>
          <p:nvPr>
            <p:ph type="sldNum" sz="quarter" idx="12"/>
          </p:nvPr>
        </p:nvSpPr>
        <p:spPr/>
        <p:txBody>
          <a:bodyPr/>
          <a:lstStyle/>
          <a:p>
            <a:fld id="{EAF47A37-4664-4720-9B11-498341FE04BF}" type="slidenum">
              <a:rPr lang="en-US" altLang="en-US"/>
              <a:pPr/>
              <a:t>12</a:t>
            </a:fld>
            <a:endParaRPr lang="en-US" altLang="en-US" b="0">
              <a:latin typeface="Times New Roman" panose="02020603050405020304" pitchFamily="18" charset="0"/>
            </a:endParaRPr>
          </a:p>
        </p:txBody>
      </p:sp>
      <p:sp>
        <p:nvSpPr>
          <p:cNvPr id="18442" name="Text Box 10"/>
          <p:cNvSpPr txBox="1">
            <a:spLocks noChangeArrowheads="1"/>
          </p:cNvSpPr>
          <p:nvPr/>
        </p:nvSpPr>
        <p:spPr bwMode="auto">
          <a:xfrm>
            <a:off x="742335" y="1352351"/>
            <a:ext cx="10780881" cy="53501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8900" tIns="88900" rIns="88900" bIns="88900">
            <a:spAutoFit/>
          </a:bodyPr>
          <a:lstStyle/>
          <a:p>
            <a:r>
              <a:rPr lang="en-US" altLang="en-US" sz="2800" dirty="0"/>
              <a:t>The SYMPUTX routine is an </a:t>
            </a:r>
            <a:r>
              <a:rPr lang="en-US" altLang="en-US" sz="2800" b="1" dirty="0"/>
              <a:t>executable </a:t>
            </a:r>
            <a:r>
              <a:rPr lang="en-US" altLang="en-US" sz="2800" dirty="0"/>
              <a:t>DATA step statement.</a:t>
            </a:r>
          </a:p>
          <a:p>
            <a:pPr lvl="1"/>
            <a:endParaRPr lang="en-US" altLang="en-US" sz="2800" dirty="0"/>
          </a:p>
          <a:p>
            <a:r>
              <a:rPr lang="en-US" altLang="en-US" sz="2800" dirty="0"/>
              <a:t> </a:t>
            </a:r>
          </a:p>
          <a:p>
            <a:endParaRPr lang="en-US" altLang="en-US" sz="2800" dirty="0"/>
          </a:p>
          <a:p>
            <a:endParaRPr lang="en-US" altLang="en-US" sz="2800" dirty="0"/>
          </a:p>
          <a:p>
            <a:endParaRPr lang="en-US" altLang="en-US" sz="2800" dirty="0"/>
          </a:p>
          <a:p>
            <a:r>
              <a:rPr lang="en-US" altLang="en-US" sz="2800" i="1" dirty="0"/>
              <a:t>macro-variable </a:t>
            </a:r>
            <a:r>
              <a:rPr lang="en-US" altLang="en-US" sz="2800" dirty="0"/>
              <a:t>is assigned the character value of </a:t>
            </a:r>
            <a:r>
              <a:rPr lang="en-US" altLang="en-US" sz="2800" i="1" dirty="0"/>
              <a:t>text</a:t>
            </a:r>
            <a:r>
              <a:rPr lang="en-US" altLang="en-US" sz="2800" dirty="0"/>
              <a:t>.</a:t>
            </a:r>
          </a:p>
          <a:p>
            <a:endParaRPr lang="en-US" altLang="en-US" sz="2800" dirty="0"/>
          </a:p>
          <a:p>
            <a:r>
              <a:rPr lang="en-US" altLang="en-US" sz="2800" dirty="0"/>
              <a:t>If </a:t>
            </a:r>
            <a:r>
              <a:rPr lang="en-US" altLang="en-US" sz="2800" i="1" dirty="0"/>
              <a:t>macro-variable</a:t>
            </a:r>
            <a:r>
              <a:rPr lang="en-US" altLang="en-US" sz="2800" dirty="0"/>
              <a:t> already exists, its value is replaced.</a:t>
            </a:r>
          </a:p>
          <a:p>
            <a:endParaRPr lang="en-US" altLang="en-US" sz="2800" dirty="0"/>
          </a:p>
          <a:p>
            <a:r>
              <a:rPr lang="en-US" altLang="en-US" sz="2800" dirty="0"/>
              <a:t>Literal values in either argument must be enclosed in quotation marks.</a:t>
            </a:r>
          </a:p>
          <a:p>
            <a:endParaRPr lang="en-US" altLang="en-US" sz="2800" dirty="0"/>
          </a:p>
        </p:txBody>
      </p:sp>
      <p:sp>
        <p:nvSpPr>
          <p:cNvPr id="18438" name="Text Box 6"/>
          <p:cNvSpPr txBox="1">
            <a:spLocks noChangeArrowheads="1"/>
          </p:cNvSpPr>
          <p:nvPr/>
        </p:nvSpPr>
        <p:spPr bwMode="auto">
          <a:xfrm>
            <a:off x="1604871" y="2489395"/>
            <a:ext cx="5702780" cy="73866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r>
              <a:rPr lang="en-US" altLang="en-US" sz="2800" b="1" dirty="0"/>
              <a:t>CALL SYMPUTX(</a:t>
            </a:r>
            <a:r>
              <a:rPr lang="en-US" altLang="en-US" sz="2800" i="1" dirty="0"/>
              <a:t>macro-variable, text</a:t>
            </a:r>
            <a:r>
              <a:rPr lang="en-US" altLang="en-US" sz="2800" b="1" dirty="0"/>
              <a:t>);</a:t>
            </a:r>
          </a:p>
        </p:txBody>
      </p:sp>
    </p:spTree>
    <p:extLst>
      <p:ext uri="{BB962C8B-B14F-4D97-AF65-F5344CB8AC3E}">
        <p14:creationId xmlns:p14="http://schemas.microsoft.com/office/powerpoint/2010/main" val="97769357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t>The SYMPUTX Routine</a:t>
            </a:r>
          </a:p>
        </p:txBody>
      </p:sp>
      <p:sp>
        <p:nvSpPr>
          <p:cNvPr id="11" name="Slide Number Placeholder 3"/>
          <p:cNvSpPr>
            <a:spLocks noGrp="1"/>
          </p:cNvSpPr>
          <p:nvPr>
            <p:ph type="sldNum" sz="quarter" idx="12"/>
          </p:nvPr>
        </p:nvSpPr>
        <p:spPr/>
        <p:txBody>
          <a:bodyPr/>
          <a:lstStyle/>
          <a:p>
            <a:fld id="{89E293F9-E184-4A83-A45A-7663DD23BA60}" type="slidenum">
              <a:rPr lang="en-US" altLang="en-US"/>
              <a:pPr/>
              <a:t>13</a:t>
            </a:fld>
            <a:endParaRPr lang="en-US" altLang="en-US" b="0" dirty="0">
              <a:latin typeface="Times New Roman" panose="02020603050405020304" pitchFamily="18" charset="0"/>
            </a:endParaRPr>
          </a:p>
        </p:txBody>
      </p:sp>
      <p:sp>
        <p:nvSpPr>
          <p:cNvPr id="19467" name="Text Box 11"/>
          <p:cNvSpPr txBox="1">
            <a:spLocks noChangeArrowheads="1"/>
          </p:cNvSpPr>
          <p:nvPr/>
        </p:nvSpPr>
        <p:spPr bwMode="auto">
          <a:xfrm>
            <a:off x="1766888" y="1905001"/>
            <a:ext cx="8515350" cy="4340225"/>
          </a:xfrm>
          <a:prstGeom prst="rect">
            <a:avLst/>
          </a:prstGeom>
          <a:solidFill>
            <a:srgbClr val="FFFFFF"/>
          </a:solidFill>
          <a:ln w="38100">
            <a:solidFill>
              <a:schemeClr val="tx2"/>
            </a:solidFill>
            <a:miter lim="800000"/>
            <a:headEnd type="none" w="med" len="lg"/>
            <a:tailEnd type="non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r>
              <a:rPr lang="en-US" altLang="en-US" b="1" dirty="0">
                <a:latin typeface="Courier New" panose="02070309020205020404" pitchFamily="49" charset="0"/>
              </a:rPr>
              <a:t>%let month=2;</a:t>
            </a:r>
          </a:p>
          <a:p>
            <a:pPr>
              <a:lnSpc>
                <a:spcPct val="85000"/>
              </a:lnSpc>
            </a:pPr>
            <a:r>
              <a:rPr lang="en-US" altLang="en-US" b="1" dirty="0">
                <a:latin typeface="Courier New" panose="02070309020205020404" pitchFamily="49" charset="0"/>
              </a:rPr>
              <a:t>%let year=2007;</a:t>
            </a:r>
          </a:p>
          <a:p>
            <a:pPr>
              <a:lnSpc>
                <a:spcPct val="85000"/>
              </a:lnSpc>
            </a:pPr>
            <a:endParaRPr lang="en-US" altLang="en-US" b="1" dirty="0">
              <a:latin typeface="Courier New" panose="02070309020205020404" pitchFamily="49" charset="0"/>
            </a:endParaRPr>
          </a:p>
          <a:p>
            <a:pPr>
              <a:lnSpc>
                <a:spcPct val="85000"/>
              </a:lnSpc>
            </a:pPr>
            <a:r>
              <a:rPr lang="en-US" altLang="en-US" b="1" dirty="0">
                <a:latin typeface="Courier New" panose="02070309020205020404" pitchFamily="49" charset="0"/>
              </a:rPr>
              <a:t>data orders;</a:t>
            </a:r>
          </a:p>
          <a:p>
            <a:pPr>
              <a:lnSpc>
                <a:spcPct val="85000"/>
              </a:lnSpc>
            </a:pPr>
            <a:r>
              <a:rPr lang="en-US" altLang="en-US" b="1" dirty="0">
                <a:latin typeface="Courier New" panose="02070309020205020404" pitchFamily="49" charset="0"/>
              </a:rPr>
              <a:t>   keep </a:t>
            </a:r>
            <a:r>
              <a:rPr lang="en-US" altLang="en-US" b="1" dirty="0" err="1">
                <a:latin typeface="Courier New" panose="02070309020205020404" pitchFamily="49" charset="0"/>
              </a:rPr>
              <a:t>order_date</a:t>
            </a:r>
            <a:r>
              <a:rPr lang="en-US" altLang="en-US" b="1" dirty="0">
                <a:latin typeface="Courier New" panose="02070309020205020404" pitchFamily="49" charset="0"/>
              </a:rPr>
              <a:t> </a:t>
            </a:r>
            <a:r>
              <a:rPr lang="en-US" altLang="en-US" b="1" dirty="0" err="1">
                <a:latin typeface="Courier New" panose="02070309020205020404" pitchFamily="49" charset="0"/>
              </a:rPr>
              <a:t>order_type</a:t>
            </a:r>
            <a:r>
              <a:rPr lang="en-US" altLang="en-US" b="1" dirty="0">
                <a:latin typeface="Courier New" panose="02070309020205020404" pitchFamily="49" charset="0"/>
              </a:rPr>
              <a:t> quantity </a:t>
            </a:r>
            <a:r>
              <a:rPr lang="en-US" altLang="en-US" b="1" dirty="0" err="1">
                <a:latin typeface="Courier New" panose="02070309020205020404" pitchFamily="49" charset="0"/>
              </a:rPr>
              <a:t>total_retail_price</a:t>
            </a:r>
            <a:r>
              <a:rPr lang="en-US" altLang="en-US" b="1" dirty="0">
                <a:latin typeface="Courier New" panose="02070309020205020404" pitchFamily="49" charset="0"/>
              </a:rPr>
              <a:t>;</a:t>
            </a:r>
          </a:p>
          <a:p>
            <a:pPr>
              <a:lnSpc>
                <a:spcPct val="85000"/>
              </a:lnSpc>
            </a:pPr>
            <a:r>
              <a:rPr lang="en-US" altLang="en-US" b="1" dirty="0">
                <a:latin typeface="Courier New" panose="02070309020205020404" pitchFamily="49" charset="0"/>
              </a:rPr>
              <a:t>   set </a:t>
            </a:r>
            <a:r>
              <a:rPr lang="en-US" altLang="en-US" b="1" dirty="0" err="1">
                <a:latin typeface="Courier New" panose="02070309020205020404" pitchFamily="49" charset="0"/>
              </a:rPr>
              <a:t>orion.order_fact</a:t>
            </a:r>
            <a:r>
              <a:rPr lang="en-US" altLang="en-US" b="1" dirty="0">
                <a:latin typeface="Courier New" panose="02070309020205020404" pitchFamily="49" charset="0"/>
              </a:rPr>
              <a:t> end=final;</a:t>
            </a:r>
          </a:p>
          <a:p>
            <a:pPr>
              <a:lnSpc>
                <a:spcPct val="85000"/>
              </a:lnSpc>
            </a:pPr>
            <a:r>
              <a:rPr lang="en-US" altLang="en-US" b="1" dirty="0">
                <a:latin typeface="Courier New" panose="02070309020205020404" pitchFamily="49" charset="0"/>
              </a:rPr>
              <a:t>   where year(</a:t>
            </a:r>
            <a:r>
              <a:rPr lang="en-US" altLang="en-US" b="1" dirty="0" err="1">
                <a:latin typeface="Courier New" panose="02070309020205020404" pitchFamily="49" charset="0"/>
              </a:rPr>
              <a:t>order_date</a:t>
            </a:r>
            <a:r>
              <a:rPr lang="en-US" altLang="en-US" b="1" dirty="0">
                <a:latin typeface="Courier New" panose="02070309020205020404" pitchFamily="49" charset="0"/>
              </a:rPr>
              <a:t>)=&amp;year and month(</a:t>
            </a:r>
            <a:r>
              <a:rPr lang="en-US" altLang="en-US" b="1" dirty="0" err="1">
                <a:latin typeface="Courier New" panose="02070309020205020404" pitchFamily="49" charset="0"/>
              </a:rPr>
              <a:t>order_date</a:t>
            </a:r>
            <a:r>
              <a:rPr lang="en-US" altLang="en-US" b="1" dirty="0">
                <a:latin typeface="Courier New" panose="02070309020205020404" pitchFamily="49" charset="0"/>
              </a:rPr>
              <a:t>)=&amp;month;</a:t>
            </a:r>
          </a:p>
          <a:p>
            <a:pPr>
              <a:lnSpc>
                <a:spcPct val="85000"/>
              </a:lnSpc>
            </a:pPr>
            <a:r>
              <a:rPr lang="en-US" altLang="en-US" b="1" dirty="0">
                <a:latin typeface="Courier New" panose="02070309020205020404" pitchFamily="49" charset="0"/>
              </a:rPr>
              <a:t>   if </a:t>
            </a:r>
            <a:r>
              <a:rPr lang="en-US" altLang="en-US" b="1" dirty="0" err="1">
                <a:latin typeface="Courier New" panose="02070309020205020404" pitchFamily="49" charset="0"/>
              </a:rPr>
              <a:t>order_type</a:t>
            </a:r>
            <a:r>
              <a:rPr lang="en-US" altLang="en-US" b="1" dirty="0">
                <a:latin typeface="Courier New" panose="02070309020205020404" pitchFamily="49" charset="0"/>
              </a:rPr>
              <a:t>=3 then Number+1;</a:t>
            </a:r>
          </a:p>
          <a:p>
            <a:pPr>
              <a:lnSpc>
                <a:spcPct val="85000"/>
              </a:lnSpc>
            </a:pPr>
            <a:r>
              <a:rPr lang="en-US" altLang="en-US" b="1" dirty="0">
                <a:latin typeface="Courier New" panose="02070309020205020404" pitchFamily="49" charset="0"/>
              </a:rPr>
              <a:t>   if final then do;</a:t>
            </a:r>
          </a:p>
          <a:p>
            <a:pPr>
              <a:lnSpc>
                <a:spcPct val="85000"/>
              </a:lnSpc>
            </a:pPr>
            <a:r>
              <a:rPr lang="en-US" altLang="en-US" b="1" dirty="0">
                <a:latin typeface="Courier New" panose="02070309020205020404" pitchFamily="49" charset="0"/>
              </a:rPr>
              <a:t>      put Number=;</a:t>
            </a:r>
          </a:p>
          <a:p>
            <a:pPr>
              <a:lnSpc>
                <a:spcPct val="85000"/>
              </a:lnSpc>
            </a:pPr>
            <a:r>
              <a:rPr lang="en-US" altLang="en-US" b="1" dirty="0">
                <a:latin typeface="Courier New" panose="02070309020205020404" pitchFamily="49" charset="0"/>
              </a:rPr>
              <a:t>      if Number=0 then do;</a:t>
            </a:r>
          </a:p>
          <a:p>
            <a:pPr>
              <a:lnSpc>
                <a:spcPct val="85000"/>
              </a:lnSpc>
            </a:pPr>
            <a:r>
              <a:rPr lang="en-US" altLang="en-US" b="1" dirty="0">
                <a:latin typeface="Courier New" panose="02070309020205020404" pitchFamily="49" charset="0"/>
              </a:rPr>
              <a:t>         call </a:t>
            </a:r>
            <a:r>
              <a:rPr lang="en-US" altLang="en-US" b="1" dirty="0" err="1">
                <a:latin typeface="Courier New" panose="02070309020205020404" pitchFamily="49" charset="0"/>
              </a:rPr>
              <a:t>symputx</a:t>
            </a:r>
            <a:r>
              <a:rPr lang="en-US" altLang="en-US" b="1" dirty="0">
                <a:latin typeface="Courier New" panose="02070309020205020404" pitchFamily="49" charset="0"/>
              </a:rPr>
              <a:t>('foot', 'No Internet Orders');</a:t>
            </a:r>
          </a:p>
          <a:p>
            <a:pPr>
              <a:lnSpc>
                <a:spcPct val="85000"/>
              </a:lnSpc>
            </a:pPr>
            <a:r>
              <a:rPr lang="en-US" altLang="en-US" b="1" dirty="0">
                <a:latin typeface="Courier New" panose="02070309020205020404" pitchFamily="49" charset="0"/>
              </a:rPr>
              <a:t>      end;</a:t>
            </a:r>
          </a:p>
          <a:p>
            <a:pPr>
              <a:lnSpc>
                <a:spcPct val="85000"/>
              </a:lnSpc>
            </a:pPr>
            <a:r>
              <a:rPr lang="en-US" altLang="en-US" b="1" dirty="0">
                <a:latin typeface="Courier New" panose="02070309020205020404" pitchFamily="49" charset="0"/>
              </a:rPr>
              <a:t>      else do;</a:t>
            </a:r>
          </a:p>
          <a:p>
            <a:pPr>
              <a:lnSpc>
                <a:spcPct val="85000"/>
              </a:lnSpc>
            </a:pPr>
            <a:r>
              <a:rPr lang="en-US" altLang="en-US" b="1" dirty="0">
                <a:latin typeface="Courier New" panose="02070309020205020404" pitchFamily="49" charset="0"/>
              </a:rPr>
              <a:t>         call </a:t>
            </a:r>
            <a:r>
              <a:rPr lang="en-US" altLang="en-US" b="1" dirty="0" err="1">
                <a:latin typeface="Courier New" panose="02070309020205020404" pitchFamily="49" charset="0"/>
              </a:rPr>
              <a:t>symputx</a:t>
            </a:r>
            <a:r>
              <a:rPr lang="en-US" altLang="en-US" b="1" dirty="0">
                <a:latin typeface="Courier New" panose="02070309020205020404" pitchFamily="49" charset="0"/>
              </a:rPr>
              <a:t>('foot', 'Some Internet Orders');</a:t>
            </a:r>
          </a:p>
          <a:p>
            <a:pPr>
              <a:lnSpc>
                <a:spcPct val="85000"/>
              </a:lnSpc>
            </a:pPr>
            <a:r>
              <a:rPr lang="en-US" altLang="en-US" b="1" dirty="0">
                <a:latin typeface="Courier New" panose="02070309020205020404" pitchFamily="49" charset="0"/>
              </a:rPr>
              <a:t>      end;</a:t>
            </a:r>
          </a:p>
          <a:p>
            <a:pPr>
              <a:lnSpc>
                <a:spcPct val="85000"/>
              </a:lnSpc>
            </a:pPr>
            <a:r>
              <a:rPr lang="en-US" altLang="en-US" b="1" dirty="0">
                <a:latin typeface="Courier New" panose="02070309020205020404" pitchFamily="49" charset="0"/>
              </a:rPr>
              <a:t>   end;</a:t>
            </a:r>
          </a:p>
          <a:p>
            <a:pPr>
              <a:lnSpc>
                <a:spcPct val="85000"/>
              </a:lnSpc>
            </a:pPr>
            <a:r>
              <a:rPr lang="en-US" altLang="en-US" b="1" dirty="0">
                <a:latin typeface="Courier New" panose="02070309020205020404" pitchFamily="49" charset="0"/>
              </a:rPr>
              <a:t>run;</a:t>
            </a:r>
          </a:p>
        </p:txBody>
      </p:sp>
      <p:sp>
        <p:nvSpPr>
          <p:cNvPr id="19473" name="AutoShape 17"/>
          <p:cNvSpPr>
            <a:spLocks/>
          </p:cNvSpPr>
          <p:nvPr/>
        </p:nvSpPr>
        <p:spPr bwMode="auto">
          <a:xfrm>
            <a:off x="8201025" y="1801812"/>
            <a:ext cx="2081213" cy="1039813"/>
          </a:xfrm>
          <a:prstGeom prst="borderCallout1">
            <a:avLst>
              <a:gd name="adj1" fmla="val 10991"/>
              <a:gd name="adj2" fmla="val 0"/>
              <a:gd name="adj3" fmla="val 252519"/>
              <a:gd name="adj4" fmla="val -80093"/>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pPr algn="ctr"/>
            <a:r>
              <a:rPr lang="en-US" altLang="en-US" b="1" dirty="0">
                <a:solidFill>
                  <a:srgbClr val="000000"/>
                </a:solidFill>
              </a:rPr>
              <a:t>No macro</a:t>
            </a:r>
          </a:p>
          <a:p>
            <a:pPr algn="ctr"/>
            <a:r>
              <a:rPr lang="en-US" altLang="en-US" b="1" dirty="0">
                <a:solidFill>
                  <a:srgbClr val="000000"/>
                </a:solidFill>
              </a:rPr>
              <a:t>triggers within</a:t>
            </a:r>
          </a:p>
          <a:p>
            <a:pPr algn="ctr"/>
            <a:r>
              <a:rPr lang="en-US" altLang="en-US" b="1" dirty="0">
                <a:solidFill>
                  <a:srgbClr val="000000"/>
                </a:solidFill>
              </a:rPr>
              <a:t>DO groups</a:t>
            </a:r>
          </a:p>
        </p:txBody>
      </p:sp>
      <p:sp>
        <p:nvSpPr>
          <p:cNvPr id="19474" name="AutoShape 18"/>
          <p:cNvSpPr>
            <a:spLocks/>
          </p:cNvSpPr>
          <p:nvPr/>
        </p:nvSpPr>
        <p:spPr bwMode="auto">
          <a:xfrm>
            <a:off x="2925763" y="5835595"/>
            <a:ext cx="1841500" cy="733534"/>
          </a:xfrm>
          <a:prstGeom prst="borderCallout1">
            <a:avLst>
              <a:gd name="adj1" fmla="val 14940"/>
              <a:gd name="adj2" fmla="val 100000"/>
              <a:gd name="adj3" fmla="val -39005"/>
              <a:gd name="adj4" fmla="val 114912"/>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pPr algn="ctr"/>
            <a:r>
              <a:rPr lang="en-US" altLang="en-US" b="1" dirty="0"/>
              <a:t>Fixed macro </a:t>
            </a:r>
          </a:p>
          <a:p>
            <a:pPr algn="ctr"/>
            <a:r>
              <a:rPr lang="en-US" altLang="en-US" b="1" dirty="0"/>
              <a:t>variable name</a:t>
            </a:r>
          </a:p>
        </p:txBody>
      </p:sp>
      <p:sp>
        <p:nvSpPr>
          <p:cNvPr id="19475" name="AutoShape 19"/>
          <p:cNvSpPr>
            <a:spLocks/>
          </p:cNvSpPr>
          <p:nvPr/>
        </p:nvSpPr>
        <p:spPr bwMode="auto">
          <a:xfrm>
            <a:off x="5065713" y="5832420"/>
            <a:ext cx="1841500" cy="733534"/>
          </a:xfrm>
          <a:prstGeom prst="borderCallout1">
            <a:avLst>
              <a:gd name="adj1" fmla="val 14940"/>
              <a:gd name="adj2" fmla="val 100000"/>
              <a:gd name="adj3" fmla="val -41699"/>
              <a:gd name="adj4" fmla="val 110343"/>
            </a:avLst>
          </a:prstGeom>
          <a:solidFill>
            <a:srgbClr val="FFF2BE"/>
          </a:solidFill>
          <a:ln w="38100" algn="ctr">
            <a:solidFill>
              <a:srgbClr val="000000"/>
            </a:solidFill>
            <a:miter lim="800000"/>
            <a:headEnd type="none" w="med" len="lg"/>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pPr algn="ctr"/>
            <a:r>
              <a:rPr lang="en-US" altLang="en-US" b="1" dirty="0"/>
              <a:t>Fixed macro </a:t>
            </a:r>
          </a:p>
          <a:p>
            <a:pPr algn="ctr"/>
            <a:r>
              <a:rPr lang="en-US" altLang="en-US" b="1" dirty="0"/>
              <a:t>variable value</a:t>
            </a:r>
          </a:p>
        </p:txBody>
      </p:sp>
    </p:spTree>
    <p:extLst>
      <p:ext uri="{BB962C8B-B14F-4D97-AF65-F5344CB8AC3E}">
        <p14:creationId xmlns:p14="http://schemas.microsoft.com/office/powerpoint/2010/main" val="112966267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012" y="305631"/>
            <a:ext cx="9081856" cy="6186309"/>
          </a:xfrm>
          <a:prstGeom prst="rect">
            <a:avLst/>
          </a:prstGeom>
        </p:spPr>
        <p:txBody>
          <a:bodyPr wrap="square">
            <a:spAutoFit/>
          </a:bodyPr>
          <a:lstStyle/>
          <a:p>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month=2;</a:t>
            </a:r>
          </a:p>
          <a:p>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year=2007;</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keep</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order_type</a:t>
            </a:r>
            <a:r>
              <a:rPr lang="en-US" dirty="0">
                <a:solidFill>
                  <a:srgbClr val="000000"/>
                </a:solidFill>
                <a:latin typeface="Lucida Console" panose="020B0609040504020204" pitchFamily="49" charset="0"/>
              </a:rPr>
              <a:t> quantity </a:t>
            </a:r>
            <a:r>
              <a:rPr lang="en-US" dirty="0" err="1">
                <a:solidFill>
                  <a:srgbClr val="000000"/>
                </a:solidFill>
                <a:latin typeface="Lucida Console" panose="020B0609040504020204" pitchFamily="49" charset="0"/>
              </a:rPr>
              <a:t>total_retail_price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orion.order_fact</a:t>
            </a:r>
            <a:r>
              <a:rPr lang="en-US" dirty="0">
                <a:solidFill>
                  <a:srgbClr val="000000"/>
                </a:solidFill>
                <a:latin typeface="Lucida Console" panose="020B0609040504020204" pitchFamily="49" charset="0"/>
              </a:rPr>
              <a:t> end=final;</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where</a:t>
            </a:r>
            <a:r>
              <a:rPr lang="en-US" dirty="0">
                <a:solidFill>
                  <a:srgbClr val="000000"/>
                </a:solidFill>
                <a:latin typeface="Lucida Console" panose="020B0609040504020204" pitchFamily="49" charset="0"/>
              </a:rPr>
              <a:t> year(</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)=&amp;year and month(</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)=&amp;month;</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order_type</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3</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Number+</a:t>
            </a:r>
            <a:r>
              <a:rPr lang="en-US" b="1" dirty="0">
                <a:solidFill>
                  <a:srgbClr val="008080"/>
                </a:solidFill>
                <a:latin typeface="Lucida Console" panose="020B0609040504020204" pitchFamily="49" charset="0"/>
              </a:rPr>
              <a:t>1</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final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put</a:t>
            </a:r>
            <a:r>
              <a:rPr lang="en-US" dirty="0">
                <a:solidFill>
                  <a:srgbClr val="000000"/>
                </a:solidFill>
                <a:latin typeface="Lucida Console" panose="020B0609040504020204" pitchFamily="49" charset="0"/>
              </a:rPr>
              <a:t> Number=;</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Number=</a:t>
            </a:r>
            <a:r>
              <a:rPr lang="en-US" b="1" dirty="0">
                <a:solidFill>
                  <a:srgbClr val="008080"/>
                </a:solidFill>
                <a:latin typeface="Lucida Console" panose="020B0609040504020204" pitchFamily="49" charset="0"/>
              </a:rPr>
              <a:t>0</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call</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symputx</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'foot'</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'No Internet Orders'</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else</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call</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symputx</a:t>
            </a:r>
            <a:r>
              <a:rPr lang="en-US" dirty="0">
                <a:solidFill>
                  <a:srgbClr val="000000"/>
                </a:solidFill>
                <a:latin typeface="Lucida Console" panose="020B0609040504020204" pitchFamily="49" charset="0"/>
              </a:rPr>
              <a:t>(</a:t>
            </a:r>
            <a:r>
              <a:rPr lang="en-US" dirty="0">
                <a:solidFill>
                  <a:srgbClr val="800080"/>
                </a:solidFill>
                <a:latin typeface="Lucida Console" panose="020B0609040504020204" pitchFamily="49" charset="0"/>
              </a:rPr>
              <a:t>'foot'</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'Some Internet Orders'</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err="1">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title</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"Orders for &amp;month-&amp;year"</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footnote</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"&amp;foot"</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3770115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09800" y="457200"/>
            <a:ext cx="8458200" cy="533400"/>
          </a:xfrm>
        </p:spPr>
        <p:txBody>
          <a:bodyPr>
            <a:normAutofit fontScale="90000"/>
          </a:bodyPr>
          <a:lstStyle/>
          <a:p>
            <a:r>
              <a:rPr lang="en-US" altLang="en-US"/>
              <a:t>The SYMPUTX Routine</a:t>
            </a:r>
          </a:p>
        </p:txBody>
      </p:sp>
      <p:sp>
        <p:nvSpPr>
          <p:cNvPr id="23555" name="Rectangle 3"/>
          <p:cNvSpPr>
            <a:spLocks noGrp="1" noChangeArrowheads="1"/>
          </p:cNvSpPr>
          <p:nvPr>
            <p:ph idx="1"/>
          </p:nvPr>
        </p:nvSpPr>
        <p:spPr>
          <a:xfrm>
            <a:off x="230820" y="1071563"/>
            <a:ext cx="10056182" cy="4889500"/>
          </a:xfrm>
        </p:spPr>
        <p:txBody>
          <a:bodyPr>
            <a:noAutofit/>
          </a:bodyPr>
          <a:lstStyle/>
          <a:p>
            <a:pPr marL="0" indent="0">
              <a:buNone/>
            </a:pPr>
            <a:r>
              <a:rPr lang="en-US" altLang="en-US" dirty="0"/>
              <a:t>You can copy the current value of a DATA step variable into a macro variable by using the name of a DATA step</a:t>
            </a:r>
            <a:r>
              <a:rPr lang="en-US" altLang="en-US" b="1" dirty="0"/>
              <a:t> </a:t>
            </a:r>
            <a:r>
              <a:rPr lang="en-US" altLang="en-US" dirty="0"/>
              <a:t>variable as the second argument to the SYMPUTX routine.</a:t>
            </a:r>
          </a:p>
          <a:p>
            <a:pPr marL="0" indent="0">
              <a:buNone/>
            </a:pPr>
            <a:endParaRPr lang="en-US" altLang="en-US" dirty="0"/>
          </a:p>
          <a:p>
            <a:pPr marL="0" indent="0">
              <a:buNone/>
            </a:pPr>
            <a:endParaRPr lang="en-US" altLang="en-US" dirty="0"/>
          </a:p>
          <a:p>
            <a:pPr marL="0" indent="0">
              <a:buNone/>
            </a:pPr>
            <a:endParaRPr lang="en-US" altLang="en-US" dirty="0"/>
          </a:p>
          <a:p>
            <a:pPr marL="457200" lvl="1" indent="0">
              <a:buNone/>
            </a:pPr>
            <a:r>
              <a:rPr lang="en-US" altLang="en-US" sz="2800" dirty="0"/>
              <a:t>A maximum of 32,767 characters can be assigned to the receiving macro variable.</a:t>
            </a:r>
          </a:p>
          <a:p>
            <a:pPr marL="457200" lvl="1" indent="0">
              <a:buNone/>
            </a:pPr>
            <a:r>
              <a:rPr lang="en-US" altLang="en-US" sz="2800" dirty="0"/>
              <a:t>Values of numeric variables are automatically converted to character using the BEST12. format.</a:t>
            </a:r>
          </a:p>
          <a:p>
            <a:pPr marL="457200" lvl="1" indent="0">
              <a:buNone/>
            </a:pPr>
            <a:r>
              <a:rPr lang="en-US" altLang="en-US" sz="2800" dirty="0"/>
              <a:t>Leading and trailing blanks are automatically removed from both arguments.</a:t>
            </a:r>
          </a:p>
          <a:p>
            <a:pPr marL="457200" lvl="1" indent="0">
              <a:buNone/>
            </a:pPr>
            <a:endParaRPr lang="en-US" altLang="en-US" sz="2800" dirty="0"/>
          </a:p>
          <a:p>
            <a:pPr marL="0" indent="0">
              <a:buNone/>
            </a:pPr>
            <a:endParaRPr lang="en-US" altLang="en-US" dirty="0"/>
          </a:p>
          <a:p>
            <a:pPr marL="0" indent="0">
              <a:buNone/>
            </a:pPr>
            <a:endParaRPr lang="en-US" altLang="en-US" dirty="0"/>
          </a:p>
        </p:txBody>
      </p:sp>
      <p:sp>
        <p:nvSpPr>
          <p:cNvPr id="6" name="Slide Number Placeholder 3"/>
          <p:cNvSpPr>
            <a:spLocks noGrp="1"/>
          </p:cNvSpPr>
          <p:nvPr>
            <p:ph type="sldNum" sz="quarter" idx="12"/>
          </p:nvPr>
        </p:nvSpPr>
        <p:spPr/>
        <p:txBody>
          <a:bodyPr/>
          <a:lstStyle/>
          <a:p>
            <a:fld id="{FB9DEC45-6F31-43EE-A5C1-A2569554E250}" type="slidenum">
              <a:rPr lang="en-US" altLang="en-US"/>
              <a:pPr/>
              <a:t>15</a:t>
            </a:fld>
            <a:endParaRPr lang="en-US" altLang="en-US" b="0">
              <a:latin typeface="Times New Roman" panose="02020603050405020304" pitchFamily="18" charset="0"/>
            </a:endParaRPr>
          </a:p>
        </p:txBody>
      </p:sp>
      <p:sp>
        <p:nvSpPr>
          <p:cNvPr id="23556" name="Text Box 4"/>
          <p:cNvSpPr txBox="1">
            <a:spLocks noChangeArrowheads="1"/>
          </p:cNvSpPr>
          <p:nvPr/>
        </p:nvSpPr>
        <p:spPr bwMode="auto">
          <a:xfrm>
            <a:off x="2209801" y="1981201"/>
            <a:ext cx="7769225" cy="243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
        <p:nvSpPr>
          <p:cNvPr id="23557" name="Text Box 5"/>
          <p:cNvSpPr txBox="1">
            <a:spLocks noChangeArrowheads="1"/>
          </p:cNvSpPr>
          <p:nvPr/>
        </p:nvSpPr>
        <p:spPr bwMode="auto">
          <a:xfrm>
            <a:off x="565769" y="2565479"/>
            <a:ext cx="8044831" cy="73866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r>
              <a:rPr lang="en-US" altLang="en-US" sz="2800" b="1" dirty="0"/>
              <a:t>CALL SYMPUTX</a:t>
            </a:r>
            <a:r>
              <a:rPr lang="en-US" altLang="en-US" sz="2800" dirty="0"/>
              <a:t>('</a:t>
            </a:r>
            <a:r>
              <a:rPr lang="en-US" altLang="en-US" sz="2800" i="1" dirty="0"/>
              <a:t>macro-variable</a:t>
            </a:r>
            <a:r>
              <a:rPr lang="en-US" altLang="en-US" sz="2800" dirty="0"/>
              <a:t>', </a:t>
            </a:r>
            <a:r>
              <a:rPr lang="en-US" altLang="en-US" sz="2800" i="1" dirty="0"/>
              <a:t>DATA-step-variable</a:t>
            </a:r>
            <a:r>
              <a:rPr lang="en-US" altLang="en-US" sz="2800" dirty="0"/>
              <a:t>);</a:t>
            </a:r>
          </a:p>
        </p:txBody>
      </p:sp>
    </p:spTree>
    <p:extLst>
      <p:ext uri="{BB962C8B-B14F-4D97-AF65-F5344CB8AC3E}">
        <p14:creationId xmlns:p14="http://schemas.microsoft.com/office/powerpoint/2010/main" val="56449203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88332" y="83800"/>
            <a:ext cx="5220810" cy="533400"/>
          </a:xfrm>
        </p:spPr>
        <p:txBody>
          <a:bodyPr>
            <a:normAutofit fontScale="90000"/>
          </a:bodyPr>
          <a:lstStyle/>
          <a:p>
            <a:r>
              <a:rPr lang="en-US" altLang="en-US" dirty="0"/>
              <a:t>The SYMPUTX Routine </a:t>
            </a:r>
          </a:p>
        </p:txBody>
      </p:sp>
      <p:sp>
        <p:nvSpPr>
          <p:cNvPr id="7" name="Slide Number Placeholder 3"/>
          <p:cNvSpPr>
            <a:spLocks noGrp="1"/>
          </p:cNvSpPr>
          <p:nvPr>
            <p:ph type="sldNum" sz="quarter" idx="12"/>
          </p:nvPr>
        </p:nvSpPr>
        <p:spPr/>
        <p:txBody>
          <a:bodyPr/>
          <a:lstStyle/>
          <a:p>
            <a:fld id="{BB8E78C4-C350-4DA8-B132-C1A9156BEF51}" type="slidenum">
              <a:rPr lang="en-US" altLang="en-US"/>
              <a:pPr/>
              <a:t>16</a:t>
            </a:fld>
            <a:endParaRPr lang="en-US" altLang="en-US" b="0">
              <a:latin typeface="Times New Roman" panose="02020603050405020304" pitchFamily="18" charset="0"/>
            </a:endParaRPr>
          </a:p>
        </p:txBody>
      </p:sp>
      <p:sp>
        <p:nvSpPr>
          <p:cNvPr id="2" name="Rectangle 1"/>
          <p:cNvSpPr/>
          <p:nvPr/>
        </p:nvSpPr>
        <p:spPr>
          <a:xfrm>
            <a:off x="683580" y="487025"/>
            <a:ext cx="9889725" cy="6370975"/>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month=1;</a:t>
            </a:r>
          </a:p>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year=2007;</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orders;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keep</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 quantity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end=final;</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)=&amp;year and month(</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)=&amp;month;</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3</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Number+</a:t>
            </a:r>
            <a:r>
              <a:rPr lang="en-US" sz="2400" b="1" dirty="0">
                <a:solidFill>
                  <a:srgbClr val="008080"/>
                </a:solidFill>
                <a:latin typeface="Lucida Console" panose="020B0609040504020204" pitchFamily="49" charset="0"/>
              </a:rPr>
              <a:t>1</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if</a:t>
            </a:r>
            <a:r>
              <a:rPr lang="en-US" sz="2400" dirty="0">
                <a:solidFill>
                  <a:srgbClr val="000000"/>
                </a:solidFill>
                <a:latin typeface="Lucida Console" panose="020B0609040504020204" pitchFamily="49" charset="0"/>
              </a:rPr>
              <a:t> final </a:t>
            </a:r>
            <a:r>
              <a:rPr lang="en-US" sz="2400" dirty="0">
                <a:solidFill>
                  <a:srgbClr val="0000FF"/>
                </a:solidFill>
                <a:latin typeface="Lucida Console" panose="020B0609040504020204" pitchFamily="49" charset="0"/>
              </a:rPr>
              <a:t>then</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call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symputx</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a:t>
            </a:r>
            <a:r>
              <a:rPr lang="en-US" sz="2400" dirty="0" err="1">
                <a:solidFill>
                  <a:srgbClr val="800080"/>
                </a:solidFill>
                <a:latin typeface="Lucida Console" panose="020B0609040504020204" pitchFamily="49" charset="0"/>
              </a:rPr>
              <a:t>num</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 Number);</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=orders;</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"Orders for &amp;month-&amp;year"</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footnote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a:t>
            </a:r>
            <a:r>
              <a:rPr lang="en-US" sz="2400" dirty="0" err="1">
                <a:solidFill>
                  <a:srgbClr val="800080"/>
                </a:solidFill>
                <a:latin typeface="Lucida Console" panose="020B0609040504020204" pitchFamily="49" charset="0"/>
              </a:rPr>
              <a:t>num</a:t>
            </a:r>
            <a:r>
              <a:rPr lang="en-US" sz="2400" dirty="0">
                <a:solidFill>
                  <a:srgbClr val="800080"/>
                </a:solidFill>
                <a:latin typeface="Lucida Console" panose="020B0609040504020204" pitchFamily="49" charset="0"/>
              </a:rPr>
              <a:t> Internet Orders"</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49246606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947738" y="65088"/>
            <a:ext cx="10515600" cy="729585"/>
          </a:xfrm>
        </p:spPr>
        <p:txBody>
          <a:bodyPr/>
          <a:lstStyle/>
          <a:p>
            <a:r>
              <a:rPr lang="en-US" altLang="en-US" dirty="0"/>
              <a:t>Further enhance the footnotes.</a:t>
            </a:r>
          </a:p>
        </p:txBody>
      </p:sp>
      <p:sp>
        <p:nvSpPr>
          <p:cNvPr id="13" name="Slide Number Placeholder 3"/>
          <p:cNvSpPr>
            <a:spLocks noGrp="1"/>
          </p:cNvSpPr>
          <p:nvPr>
            <p:ph type="sldNum" sz="quarter" idx="12"/>
          </p:nvPr>
        </p:nvSpPr>
        <p:spPr/>
        <p:txBody>
          <a:bodyPr/>
          <a:lstStyle/>
          <a:p>
            <a:fld id="{7361B6AD-B3AB-44FA-B589-0734798456C1}" type="slidenum">
              <a:rPr lang="en-US" altLang="en-US"/>
              <a:pPr/>
              <a:t>17</a:t>
            </a:fld>
            <a:endParaRPr lang="en-US" altLang="en-US" b="0">
              <a:latin typeface="Times New Roman" panose="02020603050405020304" pitchFamily="18" charset="0"/>
            </a:endParaRPr>
          </a:p>
        </p:txBody>
      </p:sp>
      <p:pic>
        <p:nvPicPr>
          <p:cNvPr id="2" name="Picture 1"/>
          <p:cNvPicPr>
            <a:picLocks noChangeAspect="1"/>
          </p:cNvPicPr>
          <p:nvPr/>
        </p:nvPicPr>
        <p:blipFill>
          <a:blip r:embed="rId3"/>
          <a:stretch>
            <a:fillRect/>
          </a:stretch>
        </p:blipFill>
        <p:spPr>
          <a:xfrm>
            <a:off x="2016402" y="849875"/>
            <a:ext cx="4819650" cy="5353050"/>
          </a:xfrm>
          <a:prstGeom prst="rect">
            <a:avLst/>
          </a:prstGeom>
        </p:spPr>
      </p:pic>
    </p:spTree>
    <p:extLst>
      <p:ext uri="{BB962C8B-B14F-4D97-AF65-F5344CB8AC3E}">
        <p14:creationId xmlns:p14="http://schemas.microsoft.com/office/powerpoint/2010/main" val="90559896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4" name="Rectangle 6"/>
          <p:cNvSpPr>
            <a:spLocks noGrp="1" noChangeArrowheads="1"/>
          </p:cNvSpPr>
          <p:nvPr>
            <p:ph type="title"/>
          </p:nvPr>
        </p:nvSpPr>
        <p:spPr/>
        <p:txBody>
          <a:bodyPr/>
          <a:lstStyle/>
          <a:p>
            <a:r>
              <a:rPr lang="en-US" altLang="en-US"/>
              <a:t>The SYMPUTX Routine </a:t>
            </a:r>
          </a:p>
        </p:txBody>
      </p:sp>
      <p:sp>
        <p:nvSpPr>
          <p:cNvPr id="145415" name="Rectangle 7"/>
          <p:cNvSpPr>
            <a:spLocks noGrp="1" noChangeArrowheads="1"/>
          </p:cNvSpPr>
          <p:nvPr>
            <p:ph idx="1"/>
          </p:nvPr>
        </p:nvSpPr>
        <p:spPr>
          <a:xfrm>
            <a:off x="762000" y="1752600"/>
            <a:ext cx="11009790" cy="3119437"/>
          </a:xfrm>
        </p:spPr>
        <p:txBody>
          <a:bodyPr>
            <a:normAutofit/>
          </a:bodyPr>
          <a:lstStyle/>
          <a:p>
            <a:pPr marL="0" indent="0">
              <a:buNone/>
            </a:pPr>
            <a:r>
              <a:rPr lang="en-US" altLang="en-US" dirty="0"/>
              <a:t>You can use DATA step functions and expressions in the SYMPUTX routine's second argument to:</a:t>
            </a:r>
          </a:p>
          <a:p>
            <a:pPr marL="457200" lvl="1" indent="0">
              <a:buNone/>
            </a:pPr>
            <a:r>
              <a:rPr lang="en-US" altLang="en-US" sz="2800" dirty="0"/>
              <a:t>format data values</a:t>
            </a:r>
          </a:p>
          <a:p>
            <a:pPr marL="457200" lvl="1" indent="0">
              <a:buNone/>
            </a:pPr>
            <a:r>
              <a:rPr lang="en-US" altLang="en-US" sz="2800" dirty="0"/>
              <a:t>perform arithmetic operations on numeric data</a:t>
            </a:r>
          </a:p>
          <a:p>
            <a:pPr marL="457200" lvl="1" indent="0">
              <a:buNone/>
            </a:pPr>
            <a:r>
              <a:rPr lang="en-US" altLang="en-US" sz="2800" dirty="0"/>
              <a:t>manipulate character data</a:t>
            </a:r>
          </a:p>
        </p:txBody>
      </p:sp>
      <p:sp>
        <p:nvSpPr>
          <p:cNvPr id="9" name="Slide Number Placeholder 3"/>
          <p:cNvSpPr>
            <a:spLocks noGrp="1"/>
          </p:cNvSpPr>
          <p:nvPr>
            <p:ph type="sldNum" sz="quarter" idx="12"/>
          </p:nvPr>
        </p:nvSpPr>
        <p:spPr/>
        <p:txBody>
          <a:bodyPr/>
          <a:lstStyle/>
          <a:p>
            <a:fld id="{19397BA3-E640-46B9-A8C1-2460B5759990}" type="slidenum">
              <a:rPr lang="en-US" altLang="en-US"/>
              <a:pPr/>
              <a:t>18</a:t>
            </a:fld>
            <a:endParaRPr lang="en-US" altLang="en-US" b="0">
              <a:latin typeface="Times New Roman" panose="02020603050405020304" pitchFamily="18" charset="0"/>
            </a:endParaRPr>
          </a:p>
        </p:txBody>
      </p:sp>
      <p:sp>
        <p:nvSpPr>
          <p:cNvPr id="145410" name="Rectangle 2"/>
          <p:cNvSpPr>
            <a:spLocks noChangeArrowheads="1"/>
          </p:cNvSpPr>
          <p:nvPr/>
        </p:nvSpPr>
        <p:spPr bwMode="auto">
          <a:xfrm>
            <a:off x="2209800" y="609600"/>
            <a:ext cx="83121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sz="3200" b="1"/>
          </a:p>
        </p:txBody>
      </p:sp>
      <p:sp>
        <p:nvSpPr>
          <p:cNvPr id="145413" name="Text Box 5"/>
          <p:cNvSpPr txBox="1">
            <a:spLocks noChangeArrowheads="1"/>
          </p:cNvSpPr>
          <p:nvPr/>
        </p:nvSpPr>
        <p:spPr bwMode="auto">
          <a:xfrm>
            <a:off x="2209801" y="4572000"/>
            <a:ext cx="77692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endParaRPr lang="en-US" altLang="en-US"/>
          </a:p>
          <a:p>
            <a:pPr>
              <a:spcBef>
                <a:spcPct val="50000"/>
              </a:spcBef>
            </a:pPr>
            <a:endParaRPr lang="en-US" altLang="en-US"/>
          </a:p>
        </p:txBody>
      </p:sp>
      <p:sp>
        <p:nvSpPr>
          <p:cNvPr id="145416" name="Text Box 8"/>
          <p:cNvSpPr txBox="1">
            <a:spLocks noChangeArrowheads="1"/>
          </p:cNvSpPr>
          <p:nvPr/>
        </p:nvSpPr>
        <p:spPr bwMode="auto">
          <a:xfrm>
            <a:off x="3131831" y="5771575"/>
            <a:ext cx="5810309" cy="67710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r>
              <a:rPr lang="en-US" altLang="en-US" sz="2400" b="1" dirty="0"/>
              <a:t>CALL SYMPUTX</a:t>
            </a:r>
            <a:r>
              <a:rPr lang="en-US" altLang="en-US" sz="2400" dirty="0"/>
              <a:t>('</a:t>
            </a:r>
            <a:r>
              <a:rPr lang="en-US" altLang="en-US" sz="2400" i="1" dirty="0"/>
              <a:t>macro-</a:t>
            </a:r>
            <a:r>
              <a:rPr lang="en-US" altLang="en-US" sz="2400" i="1" dirty="0" err="1"/>
              <a:t>variable</a:t>
            </a:r>
            <a:r>
              <a:rPr lang="en-US" altLang="en-US" sz="2400" dirty="0" err="1"/>
              <a:t>',</a:t>
            </a:r>
            <a:r>
              <a:rPr lang="en-US" altLang="en-US" sz="2400" i="1" dirty="0" err="1"/>
              <a:t>expression</a:t>
            </a:r>
            <a:r>
              <a:rPr lang="en-US" altLang="en-US" sz="2400" dirty="0"/>
              <a:t>);</a:t>
            </a:r>
          </a:p>
        </p:txBody>
      </p:sp>
    </p:spTree>
    <p:extLst>
      <p:ext uri="{BB962C8B-B14F-4D97-AF65-F5344CB8AC3E}">
        <p14:creationId xmlns:p14="http://schemas.microsoft.com/office/powerpoint/2010/main" val="49161410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220" y="117693"/>
            <a:ext cx="11505537" cy="6740307"/>
          </a:xfrm>
          <a:prstGeom prst="rect">
            <a:avLst/>
          </a:prstGeom>
        </p:spPr>
        <p:txBody>
          <a:bodyPr wrap="square">
            <a:spAutoFit/>
          </a:bodyPr>
          <a:lstStyle/>
          <a:p>
            <a:r>
              <a:rPr lang="en-US" sz="1600" dirty="0">
                <a:solidFill>
                  <a:srgbClr val="0000FF"/>
                </a:solidFill>
                <a:latin typeface="Lucida Console" panose="020B0609040504020204" pitchFamily="49" charset="0"/>
              </a:rPr>
              <a:t>%let</a:t>
            </a:r>
            <a:r>
              <a:rPr lang="en-US" sz="1600" dirty="0">
                <a:solidFill>
                  <a:srgbClr val="000000"/>
                </a:solidFill>
                <a:latin typeface="Lucida Console" panose="020B0609040504020204" pitchFamily="49" charset="0"/>
              </a:rPr>
              <a:t> month=1;</a:t>
            </a:r>
          </a:p>
          <a:p>
            <a:r>
              <a:rPr lang="en-US" sz="1600" dirty="0">
                <a:solidFill>
                  <a:srgbClr val="0000FF"/>
                </a:solidFill>
                <a:latin typeface="Lucida Console" panose="020B0609040504020204" pitchFamily="49" charset="0"/>
              </a:rPr>
              <a:t>%let</a:t>
            </a:r>
            <a:r>
              <a:rPr lang="en-US" sz="1600" dirty="0">
                <a:solidFill>
                  <a:srgbClr val="000000"/>
                </a:solidFill>
                <a:latin typeface="Lucida Console" panose="020B0609040504020204" pitchFamily="49" charset="0"/>
              </a:rPr>
              <a:t> year=2007;</a:t>
            </a:r>
          </a:p>
          <a:p>
            <a:endParaRPr lang="en-US" sz="1600" dirty="0">
              <a:solidFill>
                <a:srgbClr val="000000"/>
              </a:solidFill>
              <a:latin typeface="Lucida Console" panose="020B0609040504020204" pitchFamily="49" charset="0"/>
            </a:endParaRPr>
          </a:p>
          <a:p>
            <a:r>
              <a:rPr lang="en-US" sz="1600" b="1" dirty="0">
                <a:solidFill>
                  <a:srgbClr val="000080"/>
                </a:solidFill>
                <a:latin typeface="Lucida Console" panose="020B0609040504020204" pitchFamily="49" charset="0"/>
              </a:rPr>
              <a:t>data</a:t>
            </a:r>
            <a:r>
              <a:rPr lang="en-US" sz="1600" dirty="0">
                <a:solidFill>
                  <a:srgbClr val="000000"/>
                </a:solidFill>
                <a:latin typeface="Lucida Console" panose="020B0609040504020204" pitchFamily="49" charset="0"/>
              </a:rPr>
              <a:t> orders (</a:t>
            </a:r>
            <a:r>
              <a:rPr lang="en-US" sz="1600" dirty="0">
                <a:solidFill>
                  <a:srgbClr val="0000FF"/>
                </a:solidFill>
                <a:latin typeface="Lucida Console" panose="020B0609040504020204" pitchFamily="49" charset="0"/>
              </a:rPr>
              <a:t>drop</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last_order</a:t>
            </a:r>
            <a:r>
              <a:rPr lang="en-US" sz="1600" dirty="0">
                <a:solidFill>
                  <a:srgbClr val="000000"/>
                </a:solidFill>
                <a:latin typeface="Lucida Console" panose="020B0609040504020204" pitchFamily="49" charset="0"/>
              </a:rPr>
              <a:t>); </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retain</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last_order</a:t>
            </a:r>
            <a:r>
              <a:rPr lang="en-US" sz="1600" dirty="0">
                <a:solidFill>
                  <a:srgbClr val="000000"/>
                </a:solidFill>
                <a:latin typeface="Lucida Console" panose="020B0609040504020204" pitchFamily="49" charset="0"/>
              </a:rPr>
              <a:t> </a:t>
            </a:r>
            <a:r>
              <a:rPr lang="en-US" sz="1600" b="1" dirty="0">
                <a:solidFill>
                  <a:srgbClr val="008080"/>
                </a:solidFill>
                <a:latin typeface="Lucida Console" panose="020B0609040504020204" pitchFamily="49" charset="0"/>
              </a:rPr>
              <a:t>0</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keep</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order_type</a:t>
            </a:r>
            <a:r>
              <a:rPr lang="en-US" sz="1600" dirty="0">
                <a:solidFill>
                  <a:srgbClr val="000000"/>
                </a:solidFill>
                <a:latin typeface="Lucida Console" panose="020B0609040504020204" pitchFamily="49" charset="0"/>
              </a:rPr>
              <a:t> quantity </a:t>
            </a:r>
            <a:r>
              <a:rPr lang="en-US" sz="1600" dirty="0" err="1">
                <a:solidFill>
                  <a:srgbClr val="000000"/>
                </a:solidFill>
                <a:latin typeface="Lucida Console" panose="020B0609040504020204" pitchFamily="49" charset="0"/>
              </a:rPr>
              <a:t>total_retail_price</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set</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orion.order_fact</a:t>
            </a:r>
            <a:r>
              <a:rPr lang="en-US" sz="1600" dirty="0">
                <a:solidFill>
                  <a:srgbClr val="000000"/>
                </a:solidFill>
                <a:latin typeface="Lucida Console" panose="020B0609040504020204" pitchFamily="49" charset="0"/>
              </a:rPr>
              <a:t> end=final;</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where</a:t>
            </a:r>
            <a:r>
              <a:rPr lang="en-US" sz="1600" dirty="0">
                <a:solidFill>
                  <a:srgbClr val="000000"/>
                </a:solidFill>
                <a:latin typeface="Lucida Console" panose="020B0609040504020204" pitchFamily="49" charset="0"/>
              </a:rPr>
              <a:t> year(</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)=&amp;year and month(</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)=&amp;month;</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if</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order_type</a:t>
            </a:r>
            <a:r>
              <a:rPr lang="en-US" sz="1600" dirty="0">
                <a:solidFill>
                  <a:srgbClr val="000000"/>
                </a:solidFill>
                <a:latin typeface="Lucida Console" panose="020B0609040504020204" pitchFamily="49" charset="0"/>
              </a:rPr>
              <a:t>=</a:t>
            </a:r>
            <a:r>
              <a:rPr lang="en-US" sz="1600" b="1" dirty="0">
                <a:solidFill>
                  <a:srgbClr val="008080"/>
                </a:solidFill>
                <a:latin typeface="Lucida Console" panose="020B0609040504020204" pitchFamily="49" charset="0"/>
              </a:rPr>
              <a:t>3</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then</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do</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Number+</a:t>
            </a:r>
            <a:r>
              <a:rPr lang="en-US" sz="1600" b="1" dirty="0">
                <a:solidFill>
                  <a:srgbClr val="008080"/>
                </a:solidFill>
                <a:latin typeface="Lucida Console" panose="020B0609040504020204" pitchFamily="49" charset="0"/>
              </a:rPr>
              <a:t>1</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sumprice+total_retail_price</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if</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&gt;</a:t>
            </a:r>
            <a:r>
              <a:rPr lang="en-US" sz="1600" dirty="0" err="1">
                <a:solidFill>
                  <a:srgbClr val="000000"/>
                </a:solidFill>
                <a:latin typeface="Lucida Console" panose="020B0609040504020204" pitchFamily="49" charset="0"/>
              </a:rPr>
              <a:t>last_order</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then</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last_order</a:t>
            </a:r>
            <a:r>
              <a:rPr lang="en-US" sz="1600" dirty="0">
                <a:solidFill>
                  <a:srgbClr val="000000"/>
                </a:solidFill>
                <a:latin typeface="Lucida Console" panose="020B0609040504020204" pitchFamily="49" charset="0"/>
              </a:rPr>
              <a:t>=</a:t>
            </a:r>
            <a:r>
              <a:rPr lang="en-US" sz="1600" dirty="0" err="1">
                <a:solidFill>
                  <a:srgbClr val="000000"/>
                </a:solidFill>
                <a:latin typeface="Lucida Console" panose="020B0609040504020204" pitchFamily="49" charset="0"/>
              </a:rPr>
              <a:t>order_date</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end</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if</a:t>
            </a:r>
            <a:r>
              <a:rPr lang="en-US" sz="1600" dirty="0">
                <a:solidFill>
                  <a:srgbClr val="000000"/>
                </a:solidFill>
                <a:latin typeface="Lucida Console" panose="020B0609040504020204" pitchFamily="49" charset="0"/>
              </a:rPr>
              <a:t> final </a:t>
            </a:r>
            <a:r>
              <a:rPr lang="en-US" sz="1600" dirty="0">
                <a:solidFill>
                  <a:srgbClr val="0000FF"/>
                </a:solidFill>
                <a:latin typeface="Lucida Console" panose="020B0609040504020204" pitchFamily="49" charset="0"/>
              </a:rPr>
              <a:t>then</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do</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call</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symputx</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a:t>
            </a:r>
            <a:r>
              <a:rPr lang="en-US" sz="1600" dirty="0" err="1">
                <a:solidFill>
                  <a:srgbClr val="800080"/>
                </a:solidFill>
                <a:latin typeface="Lucida Console" panose="020B0609040504020204" pitchFamily="49" charset="0"/>
              </a:rPr>
              <a:t>num</a:t>
            </a:r>
            <a:r>
              <a:rPr lang="en-US" sz="1600" dirty="0">
                <a:solidFill>
                  <a:srgbClr val="800080"/>
                </a:solidFill>
                <a:latin typeface="Lucida Console" panose="020B0609040504020204" pitchFamily="49" charset="0"/>
              </a:rPr>
              <a:t>'</a:t>
            </a:r>
            <a:r>
              <a:rPr lang="en-US" sz="1600" dirty="0">
                <a:solidFill>
                  <a:srgbClr val="000000"/>
                </a:solidFill>
                <a:latin typeface="Lucida Console" panose="020B0609040504020204" pitchFamily="49" charset="0"/>
              </a:rPr>
              <a:t>, Number);</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call</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symputx</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a:t>
            </a:r>
            <a:r>
              <a:rPr lang="en-US" sz="1600" dirty="0" err="1">
                <a:solidFill>
                  <a:srgbClr val="800080"/>
                </a:solidFill>
                <a:latin typeface="Lucida Console" panose="020B0609040504020204" pitchFamily="49" charset="0"/>
              </a:rPr>
              <a:t>avg</a:t>
            </a:r>
            <a:r>
              <a:rPr lang="en-US" sz="1600" dirty="0">
                <a:solidFill>
                  <a:srgbClr val="800080"/>
                </a:solidFill>
                <a:latin typeface="Lucida Console" panose="020B0609040504020204" pitchFamily="49" charset="0"/>
              </a:rPr>
              <a:t>'</a:t>
            </a:r>
            <a:r>
              <a:rPr lang="en-US" sz="1600" dirty="0">
                <a:solidFill>
                  <a:srgbClr val="000000"/>
                </a:solidFill>
                <a:latin typeface="Lucida Console" panose="020B0609040504020204" pitchFamily="49" charset="0"/>
              </a:rPr>
              <a:t>,put(</a:t>
            </a:r>
            <a:r>
              <a:rPr lang="en-US" sz="1600" dirty="0" err="1">
                <a:solidFill>
                  <a:srgbClr val="000000"/>
                </a:solidFill>
                <a:latin typeface="Lucida Console" panose="020B0609040504020204" pitchFamily="49" charset="0"/>
              </a:rPr>
              <a:t>sumprice</a:t>
            </a:r>
            <a:r>
              <a:rPr lang="en-US" sz="1600" dirty="0">
                <a:solidFill>
                  <a:srgbClr val="000000"/>
                </a:solidFill>
                <a:latin typeface="Lucida Console" panose="020B0609040504020204" pitchFamily="49" charset="0"/>
              </a:rPr>
              <a:t>/number,</a:t>
            </a:r>
            <a:r>
              <a:rPr lang="en-US" sz="1600" dirty="0">
                <a:solidFill>
                  <a:srgbClr val="008080"/>
                </a:solidFill>
                <a:latin typeface="Lucida Console" panose="020B0609040504020204" pitchFamily="49" charset="0"/>
              </a:rPr>
              <a:t>dollar8.</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call</a:t>
            </a:r>
            <a:r>
              <a:rPr lang="en-US" sz="1600" dirty="0">
                <a:solidFill>
                  <a:srgbClr val="000000"/>
                </a:solidFill>
                <a:latin typeface="Lucida Console" panose="020B0609040504020204" pitchFamily="49" charset="0"/>
              </a:rPr>
              <a:t> </a:t>
            </a:r>
            <a:r>
              <a:rPr lang="en-US" sz="1600" dirty="0" err="1">
                <a:solidFill>
                  <a:srgbClr val="000000"/>
                </a:solidFill>
                <a:latin typeface="Lucida Console" panose="020B0609040504020204" pitchFamily="49" charset="0"/>
              </a:rPr>
              <a:t>symputx</a:t>
            </a:r>
            <a:r>
              <a:rPr lang="en-US" sz="1600" dirty="0">
                <a:solidFill>
                  <a:srgbClr val="000000"/>
                </a:solidFill>
                <a:latin typeface="Lucida Console" panose="020B0609040504020204" pitchFamily="49" charset="0"/>
              </a:rPr>
              <a:t>(</a:t>
            </a:r>
            <a:r>
              <a:rPr lang="en-US" sz="1600" dirty="0">
                <a:solidFill>
                  <a:srgbClr val="800080"/>
                </a:solidFill>
                <a:latin typeface="Lucida Console" panose="020B0609040504020204" pitchFamily="49" charset="0"/>
              </a:rPr>
              <a:t>"</a:t>
            </a:r>
            <a:r>
              <a:rPr lang="en-US" sz="1600" dirty="0" err="1">
                <a:solidFill>
                  <a:srgbClr val="800080"/>
                </a:solidFill>
                <a:latin typeface="Lucida Console" panose="020B0609040504020204" pitchFamily="49" charset="0"/>
              </a:rPr>
              <a:t>last"</a:t>
            </a:r>
            <a:r>
              <a:rPr lang="en-US" sz="1600" dirty="0" err="1">
                <a:solidFill>
                  <a:srgbClr val="000000"/>
                </a:solidFill>
                <a:latin typeface="Lucida Console" panose="020B0609040504020204" pitchFamily="49" charset="0"/>
              </a:rPr>
              <a:t>,put</a:t>
            </a:r>
            <a:r>
              <a:rPr lang="en-US" sz="1600" dirty="0">
                <a:solidFill>
                  <a:srgbClr val="000000"/>
                </a:solidFill>
                <a:latin typeface="Lucida Console" panose="020B0609040504020204" pitchFamily="49" charset="0"/>
              </a:rPr>
              <a:t>(last_order,</a:t>
            </a:r>
            <a:r>
              <a:rPr lang="en-US" sz="1600" dirty="0">
                <a:solidFill>
                  <a:srgbClr val="008080"/>
                </a:solidFill>
                <a:latin typeface="Lucida Console" panose="020B0609040504020204" pitchFamily="49" charset="0"/>
              </a:rPr>
              <a:t>mmddyy8.</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end</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run</a:t>
            </a:r>
            <a:r>
              <a:rPr lang="en-US" sz="1600" dirty="0">
                <a:solidFill>
                  <a:srgbClr val="000000"/>
                </a:solidFill>
                <a:latin typeface="Lucida Console" panose="020B0609040504020204" pitchFamily="49" charset="0"/>
              </a:rPr>
              <a:t>;</a:t>
            </a:r>
          </a:p>
          <a:p>
            <a:endParaRPr lang="en-US" sz="1600" dirty="0">
              <a:solidFill>
                <a:srgbClr val="000000"/>
              </a:solidFill>
              <a:latin typeface="Lucida Console" panose="020B0609040504020204" pitchFamily="49" charset="0"/>
            </a:endParaRPr>
          </a:p>
          <a:p>
            <a:r>
              <a:rPr lang="en-US" sz="1600" b="1" dirty="0" err="1">
                <a:solidFill>
                  <a:srgbClr val="000080"/>
                </a:solidFill>
                <a:latin typeface="Lucida Console" panose="020B0609040504020204" pitchFamily="49" charset="0"/>
              </a:rPr>
              <a:t>proc</a:t>
            </a:r>
            <a:r>
              <a:rPr lang="en-US" sz="1600" dirty="0">
                <a:solidFill>
                  <a:srgbClr val="000000"/>
                </a:solidFill>
                <a:latin typeface="Lucida Console" panose="020B0609040504020204" pitchFamily="49" charset="0"/>
              </a:rPr>
              <a:t> </a:t>
            </a:r>
            <a:r>
              <a:rPr lang="en-US" sz="1600" b="1" dirty="0">
                <a:solidFill>
                  <a:srgbClr val="000080"/>
                </a:solidFill>
                <a:latin typeface="Lucida Console" panose="020B0609040504020204" pitchFamily="49" charset="0"/>
              </a:rPr>
              <a:t>print</a:t>
            </a:r>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data</a:t>
            </a:r>
            <a:r>
              <a:rPr lang="en-US" sz="1600" dirty="0">
                <a:solidFill>
                  <a:srgbClr val="000000"/>
                </a:solidFill>
                <a:latin typeface="Lucida Console" panose="020B0609040504020204" pitchFamily="49" charset="0"/>
              </a:rPr>
              <a:t>=orders;</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title</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"Orders for &amp;month-&amp;year"</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footnote</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"&amp;</a:t>
            </a:r>
            <a:r>
              <a:rPr lang="en-US" sz="1600" dirty="0" err="1">
                <a:solidFill>
                  <a:srgbClr val="800080"/>
                </a:solidFill>
                <a:latin typeface="Lucida Console" panose="020B0609040504020204" pitchFamily="49" charset="0"/>
              </a:rPr>
              <a:t>num</a:t>
            </a:r>
            <a:r>
              <a:rPr lang="en-US" sz="1600" dirty="0">
                <a:solidFill>
                  <a:srgbClr val="800080"/>
                </a:solidFill>
                <a:latin typeface="Lucida Console" panose="020B0609040504020204" pitchFamily="49" charset="0"/>
              </a:rPr>
              <a:t> Internet Orders"</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footnote2</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"Average Internet Order: &amp;</a:t>
            </a:r>
            <a:r>
              <a:rPr lang="en-US" sz="1600" dirty="0" err="1">
                <a:solidFill>
                  <a:srgbClr val="800080"/>
                </a:solidFill>
                <a:latin typeface="Lucida Console" panose="020B0609040504020204" pitchFamily="49" charset="0"/>
              </a:rPr>
              <a:t>avg</a:t>
            </a:r>
            <a:r>
              <a:rPr lang="en-US" sz="1600" dirty="0">
                <a:solidFill>
                  <a:srgbClr val="800080"/>
                </a:solidFill>
                <a:latin typeface="Lucida Console" panose="020B0609040504020204" pitchFamily="49" charset="0"/>
              </a:rPr>
              <a:t>"</a:t>
            </a:r>
            <a:r>
              <a:rPr lang="en-US" sz="1600" dirty="0">
                <a:solidFill>
                  <a:srgbClr val="000000"/>
                </a:solidFill>
                <a:latin typeface="Lucida Console" panose="020B0609040504020204" pitchFamily="49" charset="0"/>
              </a:rPr>
              <a:t>;</a:t>
            </a:r>
          </a:p>
          <a:p>
            <a:r>
              <a:rPr lang="en-US" sz="1600" dirty="0">
                <a:solidFill>
                  <a:srgbClr val="000000"/>
                </a:solidFill>
                <a:latin typeface="Lucida Console" panose="020B0609040504020204" pitchFamily="49" charset="0"/>
              </a:rPr>
              <a:t>   </a:t>
            </a:r>
            <a:r>
              <a:rPr lang="en-US" sz="1600" dirty="0">
                <a:solidFill>
                  <a:srgbClr val="0000FF"/>
                </a:solidFill>
                <a:latin typeface="Lucida Console" panose="020B0609040504020204" pitchFamily="49" charset="0"/>
              </a:rPr>
              <a:t>footnote3</a:t>
            </a:r>
            <a:r>
              <a:rPr lang="en-US" sz="1600" dirty="0">
                <a:solidFill>
                  <a:srgbClr val="000000"/>
                </a:solidFill>
                <a:latin typeface="Lucida Console" panose="020B0609040504020204" pitchFamily="49" charset="0"/>
              </a:rPr>
              <a:t> </a:t>
            </a:r>
            <a:r>
              <a:rPr lang="en-US" sz="1600" dirty="0">
                <a:solidFill>
                  <a:srgbClr val="800080"/>
                </a:solidFill>
                <a:latin typeface="Lucida Console" panose="020B0609040504020204" pitchFamily="49" charset="0"/>
              </a:rPr>
              <a:t>"Last Internet Order: &amp;last"</a:t>
            </a:r>
            <a:r>
              <a:rPr lang="en-US" sz="1600" dirty="0">
                <a:solidFill>
                  <a:srgbClr val="000000"/>
                </a:solidFill>
                <a:latin typeface="Lucida Console" panose="020B0609040504020204" pitchFamily="49" charset="0"/>
              </a:rPr>
              <a:t>;</a:t>
            </a:r>
          </a:p>
          <a:p>
            <a:r>
              <a:rPr lang="en-US" sz="1600" b="1" dirty="0">
                <a:solidFill>
                  <a:srgbClr val="000080"/>
                </a:solidFill>
                <a:latin typeface="Lucida Console" panose="020B0609040504020204" pitchFamily="49" charset="0"/>
              </a:rPr>
              <a:t>run</a:t>
            </a:r>
            <a:r>
              <a:rPr lang="en-US" sz="1600" dirty="0">
                <a:solidFill>
                  <a:srgbClr val="000000"/>
                </a:solidFill>
                <a:latin typeface="Lucida Console" panose="020B0609040504020204" pitchFamily="49" charset="0"/>
              </a:rPr>
              <a:t>;</a:t>
            </a:r>
          </a:p>
          <a:p>
            <a:r>
              <a:rPr lang="en-US" sz="1600" dirty="0" err="1">
                <a:solidFill>
                  <a:srgbClr val="0000FF"/>
                </a:solidFill>
                <a:latin typeface="Lucida Console" panose="020B0609040504020204" pitchFamily="49" charset="0"/>
              </a:rPr>
              <a:t>title</a:t>
            </a:r>
            <a:r>
              <a:rPr lang="en-US" sz="1600" dirty="0" err="1">
                <a:solidFill>
                  <a:srgbClr val="000000"/>
                </a:solidFill>
                <a:latin typeface="Lucida Console" panose="020B0609040504020204" pitchFamily="49" charset="0"/>
              </a:rPr>
              <a:t>;</a:t>
            </a:r>
            <a:r>
              <a:rPr lang="en-US" sz="1600" dirty="0" err="1">
                <a:solidFill>
                  <a:srgbClr val="0000FF"/>
                </a:solidFill>
                <a:latin typeface="Lucida Console" panose="020B0609040504020204" pitchFamily="49" charset="0"/>
              </a:rPr>
              <a:t>footnote</a:t>
            </a:r>
            <a:r>
              <a:rPr lang="en-US" sz="16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4039256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838200" y="1825625"/>
            <a:ext cx="10515600" cy="2183667"/>
          </a:xfrm>
        </p:spPr>
        <p:txBody>
          <a:bodyPr>
            <a:normAutofit/>
          </a:bodyPr>
          <a:lstStyle/>
          <a:p>
            <a:pPr marL="457200" lvl="1" indent="0">
              <a:buNone/>
            </a:pPr>
            <a:r>
              <a:rPr lang="en-US" altLang="en-US" sz="3200" dirty="0"/>
              <a:t>Create macro variables during DATA step execution.</a:t>
            </a:r>
          </a:p>
          <a:p>
            <a:pPr marL="457200" lvl="1" indent="0">
              <a:buNone/>
            </a:pPr>
            <a:endParaRPr lang="en-US" altLang="en-US" sz="3200" dirty="0"/>
          </a:p>
          <a:p>
            <a:pPr marL="457200" lvl="1" indent="0">
              <a:buNone/>
            </a:pPr>
            <a:r>
              <a:rPr lang="en-US" altLang="en-US" sz="3200" dirty="0"/>
              <a:t>Describe the difference between the SYMPUTX routine and the %LET statement.</a:t>
            </a:r>
          </a:p>
        </p:txBody>
      </p:sp>
      <p:sp>
        <p:nvSpPr>
          <p:cNvPr id="4" name="Slide Number Placeholder 3"/>
          <p:cNvSpPr>
            <a:spLocks noGrp="1"/>
          </p:cNvSpPr>
          <p:nvPr>
            <p:ph type="sldNum" sz="quarter" idx="12"/>
          </p:nvPr>
        </p:nvSpPr>
        <p:spPr/>
        <p:txBody>
          <a:bodyPr/>
          <a:lstStyle/>
          <a:p>
            <a:fld id="{CA7F5700-9C03-4768-9D34-A73B1458C1AD}" type="slidenum">
              <a:rPr lang="en-US" altLang="en-US"/>
              <a:pPr/>
              <a:t>2</a:t>
            </a:fld>
            <a:endParaRPr lang="en-US" altLang="en-US" b="0">
              <a:latin typeface="Times New Roman" panose="02020603050405020304" pitchFamily="18" charset="0"/>
            </a:endParaRPr>
          </a:p>
        </p:txBody>
      </p:sp>
    </p:spTree>
    <p:extLst>
      <p:ext uri="{BB962C8B-B14F-4D97-AF65-F5344CB8AC3E}">
        <p14:creationId xmlns:p14="http://schemas.microsoft.com/office/powerpoint/2010/main" val="73479124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p:txBody>
          <a:bodyPr>
            <a:normAutofit fontScale="90000"/>
          </a:bodyPr>
          <a:lstStyle/>
          <a:p>
            <a:r>
              <a:rPr lang="en-US" altLang="en-US"/>
              <a:t>Passing Values between Steps</a:t>
            </a:r>
          </a:p>
        </p:txBody>
      </p:sp>
      <p:sp>
        <p:nvSpPr>
          <p:cNvPr id="39941" name="Rectangle 5"/>
          <p:cNvSpPr>
            <a:spLocks noGrp="1" noChangeArrowheads="1"/>
          </p:cNvSpPr>
          <p:nvPr>
            <p:ph type="body" sz="half" idx="1"/>
          </p:nvPr>
        </p:nvSpPr>
        <p:spPr>
          <a:xfrm>
            <a:off x="711200" y="1071565"/>
            <a:ext cx="11104979" cy="833436"/>
          </a:xfrm>
        </p:spPr>
        <p:txBody>
          <a:bodyPr>
            <a:normAutofit lnSpcReduction="10000"/>
          </a:bodyPr>
          <a:lstStyle/>
          <a:p>
            <a:pPr marL="0" indent="0">
              <a:buNone/>
            </a:pPr>
            <a:r>
              <a:rPr lang="en-US" altLang="en-US" dirty="0"/>
              <a:t>Example:  Based on user-selected time periods, dynamically compute statistics and include in titles.</a:t>
            </a:r>
          </a:p>
        </p:txBody>
      </p:sp>
      <p:sp>
        <p:nvSpPr>
          <p:cNvPr id="7" name="Slide Number Placeholder 4"/>
          <p:cNvSpPr>
            <a:spLocks noGrp="1"/>
          </p:cNvSpPr>
          <p:nvPr>
            <p:ph type="sldNum" sz="quarter" idx="10"/>
          </p:nvPr>
        </p:nvSpPr>
        <p:spPr/>
        <p:txBody>
          <a:bodyPr/>
          <a:lstStyle/>
          <a:p>
            <a:fld id="{02421105-2B69-4EE3-A3E2-987FB8FDD663}" type="slidenum">
              <a:rPr lang="en-US" altLang="en-US"/>
              <a:pPr/>
              <a:t>20</a:t>
            </a:fld>
            <a:endParaRPr lang="en-US" altLang="en-US" b="0">
              <a:latin typeface="Times New Roman" panose="02020603050405020304" pitchFamily="18" charset="0"/>
            </a:endParaRPr>
          </a:p>
        </p:txBody>
      </p:sp>
      <p:sp>
        <p:nvSpPr>
          <p:cNvPr id="39938" name="Rectangle 2"/>
          <p:cNvSpPr>
            <a:spLocks noChangeArrowheads="1"/>
          </p:cNvSpPr>
          <p:nvPr/>
        </p:nvSpPr>
        <p:spPr bwMode="auto">
          <a:xfrm>
            <a:off x="2209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39939" name="Text Box 3"/>
          <p:cNvSpPr txBox="1">
            <a:spLocks noChangeArrowheads="1"/>
          </p:cNvSpPr>
          <p:nvPr/>
        </p:nvSpPr>
        <p:spPr bwMode="auto">
          <a:xfrm>
            <a:off x="2209801" y="1981200"/>
            <a:ext cx="77692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endParaRPr lang="en-US" altLang="en-US"/>
          </a:p>
        </p:txBody>
      </p:sp>
    </p:spTree>
    <p:extLst>
      <p:ext uri="{BB962C8B-B14F-4D97-AF65-F5344CB8AC3E}">
        <p14:creationId xmlns:p14="http://schemas.microsoft.com/office/powerpoint/2010/main" val="329517648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27630" y="1200934"/>
            <a:ext cx="11764370" cy="4832092"/>
          </a:xfrm>
          <a:prstGeom prst="rect">
            <a:avLst/>
          </a:prstGeom>
        </p:spPr>
        <p:txBody>
          <a:bodyPr wrap="square">
            <a:spAutoFit/>
          </a:bodyPr>
          <a:lstStyle/>
          <a:p>
            <a:r>
              <a:rPr lang="en-US" sz="2200" dirty="0">
                <a:solidFill>
                  <a:srgbClr val="0000FF"/>
                </a:solidFill>
                <a:latin typeface="Lucida Console" panose="020B0609040504020204" pitchFamily="49" charset="0"/>
              </a:rPr>
              <a:t>%let</a:t>
            </a:r>
            <a:r>
              <a:rPr lang="en-US" sz="2200" dirty="0">
                <a:solidFill>
                  <a:srgbClr val="000000"/>
                </a:solidFill>
                <a:latin typeface="Lucida Console" panose="020B0609040504020204" pitchFamily="49" charset="0"/>
              </a:rPr>
              <a:t> start=01Jan2007;</a:t>
            </a:r>
          </a:p>
          <a:p>
            <a:r>
              <a:rPr lang="en-US" sz="2200" dirty="0">
                <a:solidFill>
                  <a:srgbClr val="0000FF"/>
                </a:solidFill>
                <a:latin typeface="Lucida Console" panose="020B0609040504020204" pitchFamily="49" charset="0"/>
              </a:rPr>
              <a:t>%let</a:t>
            </a:r>
            <a:r>
              <a:rPr lang="en-US" sz="2200" dirty="0">
                <a:solidFill>
                  <a:srgbClr val="000000"/>
                </a:solidFill>
                <a:latin typeface="Lucida Console" panose="020B0609040504020204" pitchFamily="49" charset="0"/>
              </a:rPr>
              <a:t> stop=31Dec2007;</a:t>
            </a:r>
          </a:p>
          <a:p>
            <a:r>
              <a:rPr lang="en-US" sz="2200" b="1" dirty="0" err="1">
                <a:solidFill>
                  <a:srgbClr val="000080"/>
                </a:solidFill>
                <a:latin typeface="Lucida Console" panose="020B0609040504020204" pitchFamily="49" charset="0"/>
              </a:rPr>
              <a:t>proc</a:t>
            </a:r>
            <a:r>
              <a:rPr lang="en-US" sz="2200" dirty="0">
                <a:solidFill>
                  <a:srgbClr val="000000"/>
                </a:solidFill>
                <a:latin typeface="Lucida Console" panose="020B0609040504020204" pitchFamily="49" charset="0"/>
              </a:rPr>
              <a:t> </a:t>
            </a:r>
            <a:r>
              <a:rPr lang="en-US" sz="2200" b="1" dirty="0">
                <a:solidFill>
                  <a:srgbClr val="000080"/>
                </a:solidFill>
                <a:latin typeface="Lucida Console" panose="020B0609040504020204" pitchFamily="49" charset="0"/>
              </a:rPr>
              <a:t>means</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data</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orion.order_fact</a:t>
            </a:r>
            <a:r>
              <a:rPr lang="en-US" sz="2200" dirty="0">
                <a:solidFill>
                  <a:srgbClr val="000000"/>
                </a:solidFill>
                <a:latin typeface="Lucida Console" panose="020B0609040504020204" pitchFamily="49" charset="0"/>
              </a:rPr>
              <a:t> </a:t>
            </a:r>
            <a:r>
              <a:rPr lang="en-US" sz="2200" dirty="0" err="1">
                <a:solidFill>
                  <a:srgbClr val="0000FF"/>
                </a:solidFill>
                <a:latin typeface="Lucida Console" panose="020B0609040504020204" pitchFamily="49" charset="0"/>
              </a:rPr>
              <a:t>noprint</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where</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order_date</a:t>
            </a:r>
            <a:r>
              <a:rPr lang="en-US" sz="2200" dirty="0">
                <a:solidFill>
                  <a:srgbClr val="000000"/>
                </a:solidFill>
                <a:latin typeface="Lucida Console" panose="020B0609040504020204" pitchFamily="49" charset="0"/>
              </a:rPr>
              <a:t> between </a:t>
            </a:r>
            <a:r>
              <a:rPr lang="en-US" sz="2200" b="1" dirty="0">
                <a:solidFill>
                  <a:srgbClr val="008080"/>
                </a:solidFill>
                <a:latin typeface="Lucida Console" panose="020B0609040504020204" pitchFamily="49" charset="0"/>
              </a:rPr>
              <a:t>"&amp;</a:t>
            </a:r>
            <a:r>
              <a:rPr lang="en-US" sz="2200" b="1" dirty="0" err="1">
                <a:solidFill>
                  <a:srgbClr val="008080"/>
                </a:solidFill>
                <a:latin typeface="Lucida Console" panose="020B0609040504020204" pitchFamily="49" charset="0"/>
              </a:rPr>
              <a:t>start"d</a:t>
            </a:r>
            <a:r>
              <a:rPr lang="en-US" sz="2200" dirty="0">
                <a:solidFill>
                  <a:srgbClr val="000000"/>
                </a:solidFill>
                <a:latin typeface="Lucida Console" panose="020B0609040504020204" pitchFamily="49" charset="0"/>
              </a:rPr>
              <a:t> and </a:t>
            </a:r>
            <a:r>
              <a:rPr lang="en-US" sz="2200" b="1" dirty="0">
                <a:solidFill>
                  <a:srgbClr val="008080"/>
                </a:solidFill>
                <a:latin typeface="Lucida Console" panose="020B0609040504020204" pitchFamily="49" charset="0"/>
              </a:rPr>
              <a:t>"&amp;</a:t>
            </a:r>
            <a:r>
              <a:rPr lang="en-US" sz="2200" b="1" dirty="0" err="1">
                <a:solidFill>
                  <a:srgbClr val="008080"/>
                </a:solidFill>
                <a:latin typeface="Lucida Console" panose="020B0609040504020204" pitchFamily="49" charset="0"/>
              </a:rPr>
              <a:t>stop"d</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err="1">
                <a:solidFill>
                  <a:srgbClr val="0000FF"/>
                </a:solidFill>
                <a:latin typeface="Lucida Console" panose="020B0609040504020204" pitchFamily="49" charset="0"/>
              </a:rPr>
              <a:t>var</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total_retail_price</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output</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out</a:t>
            </a:r>
            <a:r>
              <a:rPr lang="en-US" sz="2200" dirty="0">
                <a:solidFill>
                  <a:srgbClr val="000000"/>
                </a:solidFill>
                <a:latin typeface="Lucida Console" panose="020B0609040504020204" pitchFamily="49" charset="0"/>
              </a:rPr>
              <a:t>=stats </a:t>
            </a:r>
            <a:r>
              <a:rPr lang="en-US" sz="2200" dirty="0">
                <a:solidFill>
                  <a:srgbClr val="0000FF"/>
                </a:solidFill>
                <a:latin typeface="Lucida Console" panose="020B0609040504020204" pitchFamily="49" charset="0"/>
              </a:rPr>
              <a:t>n</a:t>
            </a:r>
            <a:r>
              <a:rPr lang="en-US" sz="2200" dirty="0">
                <a:solidFill>
                  <a:srgbClr val="000000"/>
                </a:solidFill>
                <a:latin typeface="Lucida Console" panose="020B0609040504020204" pitchFamily="49" charset="0"/>
              </a:rPr>
              <a:t>=count </a:t>
            </a:r>
            <a:r>
              <a:rPr lang="en-US" sz="2200" dirty="0">
                <a:solidFill>
                  <a:srgbClr val="0000FF"/>
                </a:solidFill>
                <a:latin typeface="Lucida Console" panose="020B0609040504020204" pitchFamily="49" charset="0"/>
              </a:rPr>
              <a:t>mean</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avg</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b="1" dirty="0">
                <a:solidFill>
                  <a:srgbClr val="000080"/>
                </a:solidFill>
                <a:latin typeface="Lucida Console" panose="020B0609040504020204" pitchFamily="49" charset="0"/>
              </a:rPr>
              <a:t>run</a:t>
            </a:r>
            <a:r>
              <a:rPr lang="en-US" sz="2200" dirty="0">
                <a:solidFill>
                  <a:srgbClr val="000000"/>
                </a:solidFill>
                <a:latin typeface="Lucida Console" panose="020B0609040504020204" pitchFamily="49" charset="0"/>
              </a:rPr>
              <a:t>;</a:t>
            </a:r>
          </a:p>
          <a:p>
            <a:r>
              <a:rPr lang="en-US" sz="2200" b="1" dirty="0">
                <a:solidFill>
                  <a:srgbClr val="000080"/>
                </a:solidFill>
                <a:latin typeface="Lucida Console" panose="020B0609040504020204" pitchFamily="49" charset="0"/>
              </a:rPr>
              <a:t>data</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_null_</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set</a:t>
            </a:r>
            <a:r>
              <a:rPr lang="en-US" sz="2200" dirty="0">
                <a:solidFill>
                  <a:srgbClr val="000000"/>
                </a:solidFill>
                <a:latin typeface="Lucida Console" panose="020B0609040504020204" pitchFamily="49" charset="0"/>
              </a:rPr>
              <a:t> stats;</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call</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symputx</a:t>
            </a:r>
            <a:r>
              <a:rPr lang="en-US" sz="2200" dirty="0">
                <a:solidFill>
                  <a:srgbClr val="000000"/>
                </a:solidFill>
                <a:latin typeface="Lucida Console" panose="020B0609040504020204" pitchFamily="49" charset="0"/>
              </a:rPr>
              <a:t>(</a:t>
            </a:r>
            <a:r>
              <a:rPr lang="en-US" sz="2200" dirty="0">
                <a:solidFill>
                  <a:srgbClr val="800080"/>
                </a:solidFill>
                <a:latin typeface="Lucida Console" panose="020B0609040504020204" pitchFamily="49" charset="0"/>
              </a:rPr>
              <a:t>'</a:t>
            </a:r>
            <a:r>
              <a:rPr lang="en-US" sz="2200" dirty="0" err="1">
                <a:solidFill>
                  <a:srgbClr val="800080"/>
                </a:solidFill>
                <a:latin typeface="Lucida Console" panose="020B0609040504020204" pitchFamily="49" charset="0"/>
              </a:rPr>
              <a:t>num_orders'</a:t>
            </a:r>
            <a:r>
              <a:rPr lang="en-US" sz="2200" dirty="0" err="1">
                <a:solidFill>
                  <a:srgbClr val="000000"/>
                </a:solidFill>
                <a:latin typeface="Lucida Console" panose="020B0609040504020204" pitchFamily="49" charset="0"/>
              </a:rPr>
              <a:t>,count</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call</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symputx</a:t>
            </a:r>
            <a:r>
              <a:rPr lang="en-US" sz="2200" dirty="0">
                <a:solidFill>
                  <a:srgbClr val="000000"/>
                </a:solidFill>
                <a:latin typeface="Lucida Console" panose="020B0609040504020204" pitchFamily="49" charset="0"/>
              </a:rPr>
              <a:t>(</a:t>
            </a:r>
            <a:r>
              <a:rPr lang="en-US" sz="2200" dirty="0">
                <a:solidFill>
                  <a:srgbClr val="800080"/>
                </a:solidFill>
                <a:latin typeface="Lucida Console" panose="020B0609040504020204" pitchFamily="49" charset="0"/>
              </a:rPr>
              <a:t>'</a:t>
            </a:r>
            <a:r>
              <a:rPr lang="en-US" sz="2200" dirty="0" err="1">
                <a:solidFill>
                  <a:srgbClr val="800080"/>
                </a:solidFill>
                <a:latin typeface="Lucida Console" panose="020B0609040504020204" pitchFamily="49" charset="0"/>
              </a:rPr>
              <a:t>avg_order'</a:t>
            </a:r>
            <a:r>
              <a:rPr lang="en-US" sz="2200" dirty="0" err="1">
                <a:solidFill>
                  <a:srgbClr val="000000"/>
                </a:solidFill>
                <a:latin typeface="Lucida Console" panose="020B0609040504020204" pitchFamily="49" charset="0"/>
              </a:rPr>
              <a:t>,put</a:t>
            </a:r>
            <a:r>
              <a:rPr lang="en-US" sz="2200" dirty="0">
                <a:solidFill>
                  <a:srgbClr val="000000"/>
                </a:solidFill>
                <a:latin typeface="Lucida Console" panose="020B0609040504020204" pitchFamily="49" charset="0"/>
              </a:rPr>
              <a:t>(avg,</a:t>
            </a:r>
            <a:r>
              <a:rPr lang="en-US" sz="2200" dirty="0">
                <a:solidFill>
                  <a:srgbClr val="008080"/>
                </a:solidFill>
                <a:latin typeface="Lucida Console" panose="020B0609040504020204" pitchFamily="49" charset="0"/>
              </a:rPr>
              <a:t>dollar8.2</a:t>
            </a:r>
            <a:r>
              <a:rPr lang="en-US" sz="2200" dirty="0">
                <a:solidFill>
                  <a:srgbClr val="000000"/>
                </a:solidFill>
                <a:latin typeface="Lucida Console" panose="020B0609040504020204" pitchFamily="49" charset="0"/>
              </a:rPr>
              <a:t>));</a:t>
            </a:r>
          </a:p>
          <a:p>
            <a:r>
              <a:rPr lang="en-US" sz="2200" b="1" dirty="0">
                <a:solidFill>
                  <a:srgbClr val="000080"/>
                </a:solidFill>
                <a:latin typeface="Lucida Console" panose="020B0609040504020204" pitchFamily="49" charset="0"/>
              </a:rPr>
              <a:t>run</a:t>
            </a:r>
            <a:r>
              <a:rPr lang="en-US" sz="2200" dirty="0">
                <a:solidFill>
                  <a:srgbClr val="000000"/>
                </a:solidFill>
                <a:latin typeface="Lucida Console" panose="020B0609040504020204" pitchFamily="49" charset="0"/>
              </a:rPr>
              <a:t>;</a:t>
            </a:r>
          </a:p>
          <a:p>
            <a:r>
              <a:rPr lang="en-US" sz="2200" dirty="0">
                <a:solidFill>
                  <a:srgbClr val="0000FF"/>
                </a:solidFill>
                <a:latin typeface="Lucida Console" panose="020B0609040504020204" pitchFamily="49" charset="0"/>
              </a:rPr>
              <a:t>%put</a:t>
            </a:r>
            <a:r>
              <a:rPr lang="en-US" sz="2200" dirty="0">
                <a:solidFill>
                  <a:srgbClr val="000000"/>
                </a:solidFill>
                <a:latin typeface="Lucida Console" panose="020B0609040504020204" pitchFamily="49" charset="0"/>
              </a:rPr>
              <a:t> Number of orders:  &amp;</a:t>
            </a:r>
            <a:r>
              <a:rPr lang="en-US" sz="2200" dirty="0" err="1">
                <a:solidFill>
                  <a:srgbClr val="000000"/>
                </a:solidFill>
                <a:latin typeface="Lucida Console" panose="020B0609040504020204" pitchFamily="49" charset="0"/>
              </a:rPr>
              <a:t>num_orders</a:t>
            </a:r>
            <a:r>
              <a:rPr lang="en-US" sz="2200" dirty="0">
                <a:solidFill>
                  <a:srgbClr val="000000"/>
                </a:solidFill>
                <a:latin typeface="Lucida Console" panose="020B0609040504020204" pitchFamily="49" charset="0"/>
              </a:rPr>
              <a:t>;</a:t>
            </a:r>
          </a:p>
          <a:p>
            <a:r>
              <a:rPr lang="en-US" sz="2200" dirty="0">
                <a:solidFill>
                  <a:srgbClr val="0000FF"/>
                </a:solidFill>
                <a:latin typeface="Lucida Console" panose="020B0609040504020204" pitchFamily="49" charset="0"/>
              </a:rPr>
              <a:t>%put</a:t>
            </a:r>
            <a:r>
              <a:rPr lang="en-US" sz="2200" dirty="0">
                <a:solidFill>
                  <a:srgbClr val="000000"/>
                </a:solidFill>
                <a:latin typeface="Lucida Console" panose="020B0609040504020204" pitchFamily="49" charset="0"/>
              </a:rPr>
              <a:t> Average price of orders: &amp;</a:t>
            </a:r>
            <a:r>
              <a:rPr lang="en-US" sz="2200" dirty="0" err="1">
                <a:solidFill>
                  <a:srgbClr val="000000"/>
                </a:solidFill>
                <a:latin typeface="Lucida Console" panose="020B0609040504020204" pitchFamily="49" charset="0"/>
              </a:rPr>
              <a:t>avg_order</a:t>
            </a:r>
            <a:r>
              <a:rPr lang="en-US" sz="22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297383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135189" y="41277"/>
            <a:ext cx="8458200" cy="533400"/>
          </a:xfrm>
        </p:spPr>
        <p:txBody>
          <a:bodyPr>
            <a:normAutofit fontScale="90000"/>
          </a:bodyPr>
          <a:lstStyle/>
          <a:p>
            <a:r>
              <a:rPr lang="en-US" altLang="en-US" dirty="0"/>
              <a:t>Passing Values between Steps </a:t>
            </a:r>
          </a:p>
        </p:txBody>
      </p:sp>
      <p:sp>
        <p:nvSpPr>
          <p:cNvPr id="15" name="Slide Number Placeholder 3"/>
          <p:cNvSpPr>
            <a:spLocks noGrp="1"/>
          </p:cNvSpPr>
          <p:nvPr>
            <p:ph type="sldNum" sz="quarter" idx="12"/>
          </p:nvPr>
        </p:nvSpPr>
        <p:spPr/>
        <p:txBody>
          <a:bodyPr/>
          <a:lstStyle/>
          <a:p>
            <a:fld id="{E243AF88-1506-4157-B226-1F9CFCCE9D91}" type="slidenum">
              <a:rPr lang="en-US" altLang="en-US"/>
              <a:pPr/>
              <a:t>22</a:t>
            </a:fld>
            <a:endParaRPr lang="en-US" altLang="en-US" b="0">
              <a:latin typeface="Times New Roman" panose="02020603050405020304" pitchFamily="18" charset="0"/>
            </a:endParaRPr>
          </a:p>
        </p:txBody>
      </p:sp>
      <p:sp>
        <p:nvSpPr>
          <p:cNvPr id="40973" name="Text Box 13"/>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40975" name="Text Box 15"/>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40978" name="Text Box 18"/>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3" name="Rectangle 2"/>
          <p:cNvSpPr/>
          <p:nvPr/>
        </p:nvSpPr>
        <p:spPr>
          <a:xfrm>
            <a:off x="464024" y="1393622"/>
            <a:ext cx="11354938" cy="4832092"/>
          </a:xfrm>
          <a:prstGeom prst="rect">
            <a:avLst/>
          </a:prstGeom>
        </p:spPr>
        <p:txBody>
          <a:bodyPr wrap="square">
            <a:spAutoFit/>
          </a:bodyPr>
          <a:lstStyle/>
          <a:p>
            <a:r>
              <a:rPr lang="en-US" sz="2200" dirty="0">
                <a:solidFill>
                  <a:srgbClr val="0000FF"/>
                </a:solidFill>
                <a:latin typeface="Lucida Console" panose="020B0609040504020204" pitchFamily="49" charset="0"/>
              </a:rPr>
              <a:t>%let</a:t>
            </a:r>
            <a:r>
              <a:rPr lang="en-US" sz="2200" dirty="0">
                <a:solidFill>
                  <a:srgbClr val="000000"/>
                </a:solidFill>
                <a:latin typeface="Lucida Console" panose="020B0609040504020204" pitchFamily="49" charset="0"/>
              </a:rPr>
              <a:t> start=01Jan2007;</a:t>
            </a:r>
          </a:p>
          <a:p>
            <a:r>
              <a:rPr lang="en-US" sz="2200" dirty="0">
                <a:solidFill>
                  <a:srgbClr val="0000FF"/>
                </a:solidFill>
                <a:latin typeface="Lucida Console" panose="020B0609040504020204" pitchFamily="49" charset="0"/>
              </a:rPr>
              <a:t>%let</a:t>
            </a:r>
            <a:r>
              <a:rPr lang="en-US" sz="2200" dirty="0">
                <a:solidFill>
                  <a:srgbClr val="000000"/>
                </a:solidFill>
                <a:latin typeface="Lucida Console" panose="020B0609040504020204" pitchFamily="49" charset="0"/>
              </a:rPr>
              <a:t> stop=31Dec2007;</a:t>
            </a:r>
          </a:p>
          <a:p>
            <a:r>
              <a:rPr lang="en-US" sz="2200" b="1" dirty="0" err="1">
                <a:solidFill>
                  <a:srgbClr val="000080"/>
                </a:solidFill>
                <a:latin typeface="Lucida Console" panose="020B0609040504020204" pitchFamily="49" charset="0"/>
              </a:rPr>
              <a:t>proc</a:t>
            </a:r>
            <a:r>
              <a:rPr lang="en-US" sz="2200" dirty="0">
                <a:solidFill>
                  <a:srgbClr val="000000"/>
                </a:solidFill>
                <a:latin typeface="Lucida Console" panose="020B0609040504020204" pitchFamily="49" charset="0"/>
              </a:rPr>
              <a:t> </a:t>
            </a:r>
            <a:r>
              <a:rPr lang="en-US" sz="2200" b="1" dirty="0">
                <a:solidFill>
                  <a:srgbClr val="000080"/>
                </a:solidFill>
                <a:latin typeface="Lucida Console" panose="020B0609040504020204" pitchFamily="49" charset="0"/>
              </a:rPr>
              <a:t>means</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data</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orion.order_fact</a:t>
            </a:r>
            <a:r>
              <a:rPr lang="en-US" sz="2200" dirty="0">
                <a:solidFill>
                  <a:srgbClr val="000000"/>
                </a:solidFill>
                <a:latin typeface="Lucida Console" panose="020B0609040504020204" pitchFamily="49" charset="0"/>
              </a:rPr>
              <a:t> </a:t>
            </a:r>
            <a:r>
              <a:rPr lang="en-US" sz="2200" dirty="0" err="1">
                <a:solidFill>
                  <a:srgbClr val="0000FF"/>
                </a:solidFill>
                <a:latin typeface="Lucida Console" panose="020B0609040504020204" pitchFamily="49" charset="0"/>
              </a:rPr>
              <a:t>noprint</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where</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order_date</a:t>
            </a:r>
            <a:r>
              <a:rPr lang="en-US" sz="2200" dirty="0">
                <a:solidFill>
                  <a:srgbClr val="000000"/>
                </a:solidFill>
                <a:latin typeface="Lucida Console" panose="020B0609040504020204" pitchFamily="49" charset="0"/>
              </a:rPr>
              <a:t> between </a:t>
            </a:r>
            <a:r>
              <a:rPr lang="en-US" sz="2200" b="1" dirty="0">
                <a:solidFill>
                  <a:srgbClr val="008080"/>
                </a:solidFill>
                <a:latin typeface="Lucida Console" panose="020B0609040504020204" pitchFamily="49" charset="0"/>
              </a:rPr>
              <a:t>"&amp;</a:t>
            </a:r>
            <a:r>
              <a:rPr lang="en-US" sz="2200" b="1" dirty="0" err="1">
                <a:solidFill>
                  <a:srgbClr val="008080"/>
                </a:solidFill>
                <a:latin typeface="Lucida Console" panose="020B0609040504020204" pitchFamily="49" charset="0"/>
              </a:rPr>
              <a:t>start"d</a:t>
            </a:r>
            <a:r>
              <a:rPr lang="en-US" sz="2200" dirty="0">
                <a:solidFill>
                  <a:srgbClr val="000000"/>
                </a:solidFill>
                <a:latin typeface="Lucida Console" panose="020B0609040504020204" pitchFamily="49" charset="0"/>
              </a:rPr>
              <a:t> and </a:t>
            </a:r>
            <a:r>
              <a:rPr lang="en-US" sz="2200" b="1" dirty="0">
                <a:solidFill>
                  <a:srgbClr val="008080"/>
                </a:solidFill>
                <a:latin typeface="Lucida Console" panose="020B0609040504020204" pitchFamily="49" charset="0"/>
              </a:rPr>
              <a:t>"&amp;</a:t>
            </a:r>
            <a:r>
              <a:rPr lang="en-US" sz="2200" b="1" dirty="0" err="1">
                <a:solidFill>
                  <a:srgbClr val="008080"/>
                </a:solidFill>
                <a:latin typeface="Lucida Console" panose="020B0609040504020204" pitchFamily="49" charset="0"/>
              </a:rPr>
              <a:t>stop"d</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err="1">
                <a:solidFill>
                  <a:srgbClr val="0000FF"/>
                </a:solidFill>
                <a:latin typeface="Lucida Console" panose="020B0609040504020204" pitchFamily="49" charset="0"/>
              </a:rPr>
              <a:t>var</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total_retail_price</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output</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out</a:t>
            </a:r>
            <a:r>
              <a:rPr lang="en-US" sz="2200" dirty="0">
                <a:solidFill>
                  <a:srgbClr val="000000"/>
                </a:solidFill>
                <a:latin typeface="Lucida Console" panose="020B0609040504020204" pitchFamily="49" charset="0"/>
              </a:rPr>
              <a:t>=stats </a:t>
            </a:r>
            <a:r>
              <a:rPr lang="en-US" sz="2200" dirty="0">
                <a:solidFill>
                  <a:srgbClr val="0000FF"/>
                </a:solidFill>
                <a:latin typeface="Lucida Console" panose="020B0609040504020204" pitchFamily="49" charset="0"/>
              </a:rPr>
              <a:t>n</a:t>
            </a:r>
            <a:r>
              <a:rPr lang="en-US" sz="2200" dirty="0">
                <a:solidFill>
                  <a:srgbClr val="000000"/>
                </a:solidFill>
                <a:latin typeface="Lucida Console" panose="020B0609040504020204" pitchFamily="49" charset="0"/>
              </a:rPr>
              <a:t>=count </a:t>
            </a:r>
            <a:r>
              <a:rPr lang="en-US" sz="2200" dirty="0">
                <a:solidFill>
                  <a:srgbClr val="0000FF"/>
                </a:solidFill>
                <a:latin typeface="Lucida Console" panose="020B0609040504020204" pitchFamily="49" charset="0"/>
              </a:rPr>
              <a:t>mean</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avg</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b="1" dirty="0">
                <a:solidFill>
                  <a:srgbClr val="000080"/>
                </a:solidFill>
                <a:latin typeface="Lucida Console" panose="020B0609040504020204" pitchFamily="49" charset="0"/>
              </a:rPr>
              <a:t>run</a:t>
            </a:r>
            <a:r>
              <a:rPr lang="en-US" sz="2200" dirty="0">
                <a:solidFill>
                  <a:srgbClr val="000000"/>
                </a:solidFill>
                <a:latin typeface="Lucida Console" panose="020B0609040504020204" pitchFamily="49" charset="0"/>
              </a:rPr>
              <a:t>;</a:t>
            </a:r>
          </a:p>
          <a:p>
            <a:r>
              <a:rPr lang="en-US" sz="2200" b="1" dirty="0">
                <a:solidFill>
                  <a:srgbClr val="000080"/>
                </a:solidFill>
                <a:latin typeface="Lucida Console" panose="020B0609040504020204" pitchFamily="49" charset="0"/>
              </a:rPr>
              <a:t>data</a:t>
            </a:r>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_null_</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set</a:t>
            </a:r>
            <a:r>
              <a:rPr lang="en-US" sz="2200" dirty="0">
                <a:solidFill>
                  <a:srgbClr val="000000"/>
                </a:solidFill>
                <a:latin typeface="Lucida Console" panose="020B0609040504020204" pitchFamily="49" charset="0"/>
              </a:rPr>
              <a:t> stats;</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call</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symputx</a:t>
            </a:r>
            <a:r>
              <a:rPr lang="en-US" sz="2200" dirty="0">
                <a:solidFill>
                  <a:srgbClr val="000000"/>
                </a:solidFill>
                <a:latin typeface="Lucida Console" panose="020B0609040504020204" pitchFamily="49" charset="0"/>
              </a:rPr>
              <a:t>(</a:t>
            </a:r>
            <a:r>
              <a:rPr lang="en-US" sz="2200" dirty="0">
                <a:solidFill>
                  <a:srgbClr val="800080"/>
                </a:solidFill>
                <a:latin typeface="Lucida Console" panose="020B0609040504020204" pitchFamily="49" charset="0"/>
              </a:rPr>
              <a:t>'</a:t>
            </a:r>
            <a:r>
              <a:rPr lang="en-US" sz="2200" dirty="0" err="1">
                <a:solidFill>
                  <a:srgbClr val="800080"/>
                </a:solidFill>
                <a:latin typeface="Lucida Console" panose="020B0609040504020204" pitchFamily="49" charset="0"/>
              </a:rPr>
              <a:t>Num_orders'</a:t>
            </a:r>
            <a:r>
              <a:rPr lang="en-US" sz="2200" dirty="0" err="1">
                <a:solidFill>
                  <a:srgbClr val="000000"/>
                </a:solidFill>
                <a:latin typeface="Lucida Console" panose="020B0609040504020204" pitchFamily="49" charset="0"/>
              </a:rPr>
              <a:t>,count</a:t>
            </a:r>
            <a:r>
              <a:rPr lang="en-US" sz="2200" dirty="0">
                <a:solidFill>
                  <a:srgbClr val="000000"/>
                </a:solidFill>
                <a:latin typeface="Lucida Console" panose="020B0609040504020204" pitchFamily="49" charset="0"/>
              </a:rPr>
              <a:t>);</a:t>
            </a:r>
          </a:p>
          <a:p>
            <a:r>
              <a:rPr lang="en-US" sz="2200" dirty="0">
                <a:solidFill>
                  <a:srgbClr val="000000"/>
                </a:solidFill>
                <a:latin typeface="Lucida Console" panose="020B0609040504020204" pitchFamily="49" charset="0"/>
              </a:rPr>
              <a:t>   </a:t>
            </a:r>
            <a:r>
              <a:rPr lang="en-US" sz="2200" dirty="0">
                <a:solidFill>
                  <a:srgbClr val="0000FF"/>
                </a:solidFill>
                <a:latin typeface="Lucida Console" panose="020B0609040504020204" pitchFamily="49" charset="0"/>
              </a:rPr>
              <a:t>call</a:t>
            </a:r>
            <a:r>
              <a:rPr lang="en-US" sz="2200" dirty="0">
                <a:solidFill>
                  <a:srgbClr val="000000"/>
                </a:solidFill>
                <a:latin typeface="Lucida Console" panose="020B0609040504020204" pitchFamily="49" charset="0"/>
              </a:rPr>
              <a:t> </a:t>
            </a:r>
            <a:r>
              <a:rPr lang="en-US" sz="2200" dirty="0" err="1">
                <a:solidFill>
                  <a:srgbClr val="000000"/>
                </a:solidFill>
                <a:latin typeface="Lucida Console" panose="020B0609040504020204" pitchFamily="49" charset="0"/>
              </a:rPr>
              <a:t>symputx</a:t>
            </a:r>
            <a:r>
              <a:rPr lang="en-US" sz="2200" dirty="0">
                <a:solidFill>
                  <a:srgbClr val="000000"/>
                </a:solidFill>
                <a:latin typeface="Lucida Console" panose="020B0609040504020204" pitchFamily="49" charset="0"/>
              </a:rPr>
              <a:t>(</a:t>
            </a:r>
            <a:r>
              <a:rPr lang="en-US" sz="2200" dirty="0">
                <a:solidFill>
                  <a:srgbClr val="800080"/>
                </a:solidFill>
                <a:latin typeface="Lucida Console" panose="020B0609040504020204" pitchFamily="49" charset="0"/>
              </a:rPr>
              <a:t>'Avg_order'</a:t>
            </a:r>
            <a:r>
              <a:rPr lang="en-US" sz="2200" dirty="0">
                <a:solidFill>
                  <a:srgbClr val="000000"/>
                </a:solidFill>
                <a:latin typeface="Lucida Console" panose="020B0609040504020204" pitchFamily="49" charset="0"/>
              </a:rPr>
              <a:t>,</a:t>
            </a:r>
            <a:r>
              <a:rPr lang="en-US" sz="2200" dirty="0" err="1">
                <a:solidFill>
                  <a:srgbClr val="000000"/>
                </a:solidFill>
                <a:latin typeface="Lucida Console" panose="020B0609040504020204" pitchFamily="49" charset="0"/>
              </a:rPr>
              <a:t>avg</a:t>
            </a:r>
            <a:r>
              <a:rPr lang="en-US" sz="2200" dirty="0">
                <a:solidFill>
                  <a:srgbClr val="000000"/>
                </a:solidFill>
                <a:latin typeface="Lucida Console" panose="020B0609040504020204" pitchFamily="49" charset="0"/>
              </a:rPr>
              <a:t>);</a:t>
            </a:r>
          </a:p>
          <a:p>
            <a:r>
              <a:rPr lang="en-US" sz="2200" b="1" dirty="0">
                <a:solidFill>
                  <a:srgbClr val="000080"/>
                </a:solidFill>
                <a:latin typeface="Lucida Console" panose="020B0609040504020204" pitchFamily="49" charset="0"/>
              </a:rPr>
              <a:t>run</a:t>
            </a:r>
            <a:r>
              <a:rPr lang="en-US" sz="2200" dirty="0">
                <a:solidFill>
                  <a:srgbClr val="000000"/>
                </a:solidFill>
                <a:latin typeface="Lucida Console" panose="020B0609040504020204" pitchFamily="49" charset="0"/>
              </a:rPr>
              <a:t>;</a:t>
            </a:r>
          </a:p>
          <a:p>
            <a:r>
              <a:rPr lang="en-US" sz="2200" dirty="0">
                <a:solidFill>
                  <a:srgbClr val="0000FF"/>
                </a:solidFill>
                <a:latin typeface="Lucida Console" panose="020B0609040504020204" pitchFamily="49" charset="0"/>
              </a:rPr>
              <a:t>%put</a:t>
            </a:r>
            <a:r>
              <a:rPr lang="en-US" sz="2200" dirty="0">
                <a:solidFill>
                  <a:srgbClr val="000000"/>
                </a:solidFill>
                <a:latin typeface="Lucida Console" panose="020B0609040504020204" pitchFamily="49" charset="0"/>
              </a:rPr>
              <a:t> Number of orders: &amp;</a:t>
            </a:r>
            <a:r>
              <a:rPr lang="en-US" sz="2200" dirty="0" err="1">
                <a:solidFill>
                  <a:srgbClr val="000000"/>
                </a:solidFill>
                <a:latin typeface="Lucida Console" panose="020B0609040504020204" pitchFamily="49" charset="0"/>
              </a:rPr>
              <a:t>num_orders</a:t>
            </a:r>
            <a:r>
              <a:rPr lang="en-US" sz="2200" dirty="0">
                <a:solidFill>
                  <a:srgbClr val="000000"/>
                </a:solidFill>
                <a:latin typeface="Lucida Console" panose="020B0609040504020204" pitchFamily="49" charset="0"/>
              </a:rPr>
              <a:t>;</a:t>
            </a:r>
          </a:p>
          <a:p>
            <a:r>
              <a:rPr lang="en-US" sz="2200" dirty="0">
                <a:solidFill>
                  <a:srgbClr val="0000FF"/>
                </a:solidFill>
                <a:latin typeface="Lucida Console" panose="020B0609040504020204" pitchFamily="49" charset="0"/>
              </a:rPr>
              <a:t>%put</a:t>
            </a:r>
            <a:r>
              <a:rPr lang="en-US" sz="2200" dirty="0">
                <a:solidFill>
                  <a:srgbClr val="000000"/>
                </a:solidFill>
                <a:latin typeface="Lucida Console" panose="020B0609040504020204" pitchFamily="49" charset="0"/>
              </a:rPr>
              <a:t> Average order price: &amp;</a:t>
            </a:r>
            <a:r>
              <a:rPr lang="en-US" sz="2200" dirty="0" err="1">
                <a:solidFill>
                  <a:srgbClr val="000000"/>
                </a:solidFill>
                <a:latin typeface="Lucida Console" panose="020B0609040504020204" pitchFamily="49" charset="0"/>
              </a:rPr>
              <a:t>avg_order</a:t>
            </a:r>
            <a:r>
              <a:rPr lang="en-US" sz="22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348485258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899" y="1012954"/>
            <a:ext cx="11996382" cy="3046988"/>
          </a:xfrm>
          <a:prstGeom prst="rect">
            <a:avLst/>
          </a:prstGeom>
        </p:spPr>
        <p:txBody>
          <a:bodyPr wrap="square">
            <a:spAutoFit/>
          </a:bodyPr>
          <a:lstStyle/>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"All orders between &amp;start and &amp;stop"</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title2</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"Number of orders: &amp;</a:t>
            </a:r>
            <a:r>
              <a:rPr lang="en-US" sz="2400" dirty="0" err="1">
                <a:solidFill>
                  <a:srgbClr val="800080"/>
                </a:solidFill>
                <a:latin typeface="Lucida Console" panose="020B0609040504020204" pitchFamily="49" charset="0"/>
              </a:rPr>
              <a:t>num_orders</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title3</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"Average order:  &amp;</a:t>
            </a:r>
            <a:r>
              <a:rPr lang="en-US" sz="2400" dirty="0" err="1">
                <a:solidFill>
                  <a:srgbClr val="800080"/>
                </a:solidFill>
                <a:latin typeface="Lucida Console" panose="020B0609040504020204" pitchFamily="49" charset="0"/>
              </a:rPr>
              <a:t>avg_order</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orion.order_fact</a:t>
            </a:r>
            <a:r>
              <a:rPr lang="en-US" sz="2400" dirty="0">
                <a:solidFill>
                  <a:srgbClr val="000000"/>
                </a:solidFill>
                <a:latin typeface="Lucida Console" panose="020B0609040504020204" pitchFamily="49" charset="0"/>
              </a:rPr>
              <a:t> ;</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between </a:t>
            </a:r>
            <a:r>
              <a:rPr lang="en-US" sz="2400" b="1" dirty="0">
                <a:solidFill>
                  <a:srgbClr val="008080"/>
                </a:solidFill>
                <a:latin typeface="Lucida Console" panose="020B0609040504020204" pitchFamily="49" charset="0"/>
              </a:rPr>
              <a:t>"&amp;</a:t>
            </a:r>
            <a:r>
              <a:rPr lang="en-US" sz="2400" b="1" dirty="0" err="1">
                <a:solidFill>
                  <a:srgbClr val="008080"/>
                </a:solidFill>
                <a:latin typeface="Lucida Console" panose="020B0609040504020204" pitchFamily="49" charset="0"/>
              </a:rPr>
              <a:t>start"d</a:t>
            </a:r>
            <a:r>
              <a:rPr lang="en-US" sz="2400" dirty="0">
                <a:solidFill>
                  <a:srgbClr val="000000"/>
                </a:solidFill>
                <a:latin typeface="Lucida Console" panose="020B0609040504020204" pitchFamily="49" charset="0"/>
              </a:rPr>
              <a:t> and </a:t>
            </a:r>
            <a:r>
              <a:rPr lang="en-US" sz="2400" b="1" dirty="0">
                <a:solidFill>
                  <a:srgbClr val="008080"/>
                </a:solidFill>
                <a:latin typeface="Lucida Console" panose="020B0609040504020204" pitchFamily="49" charset="0"/>
              </a:rPr>
              <a:t>"&amp;</a:t>
            </a:r>
            <a:r>
              <a:rPr lang="en-US" sz="2400" b="1" dirty="0" err="1">
                <a:solidFill>
                  <a:srgbClr val="008080"/>
                </a:solidFill>
                <a:latin typeface="Lucida Console" panose="020B0609040504020204" pitchFamily="49" charset="0"/>
              </a:rPr>
              <a:t>stop"d</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var</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customer_id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order_id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182541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108201" y="82998"/>
            <a:ext cx="8420100" cy="457200"/>
          </a:xfrm>
        </p:spPr>
        <p:txBody>
          <a:bodyPr>
            <a:normAutofit fontScale="90000"/>
          </a:bodyPr>
          <a:lstStyle/>
          <a:p>
            <a:r>
              <a:rPr lang="en-US" altLang="en-US" dirty="0"/>
              <a:t>The DATA Step Interface </a:t>
            </a:r>
            <a:endParaRPr lang="en-US" altLang="en-US" sz="2800" dirty="0"/>
          </a:p>
        </p:txBody>
      </p:sp>
      <p:sp>
        <p:nvSpPr>
          <p:cNvPr id="5" name="Slide Number Placeholder 3"/>
          <p:cNvSpPr>
            <a:spLocks noGrp="1"/>
          </p:cNvSpPr>
          <p:nvPr>
            <p:ph type="sldNum" sz="quarter" idx="12"/>
          </p:nvPr>
        </p:nvSpPr>
        <p:spPr/>
        <p:txBody>
          <a:bodyPr/>
          <a:lstStyle/>
          <a:p>
            <a:fld id="{AFEFB273-1920-4D0F-8661-7A2EE803913B}" type="slidenum">
              <a:rPr lang="en-US" altLang="en-US"/>
              <a:pPr/>
              <a:t>3</a:t>
            </a:fld>
            <a:endParaRPr lang="en-US" altLang="en-US" b="0">
              <a:latin typeface="Times New Roman" panose="02020603050405020304" pitchFamily="18" charset="0"/>
            </a:endParaRPr>
          </a:p>
        </p:txBody>
      </p:sp>
      <p:sp>
        <p:nvSpPr>
          <p:cNvPr id="9219" name="Text Box 3"/>
          <p:cNvSpPr txBox="1">
            <a:spLocks noChangeArrowheads="1"/>
          </p:cNvSpPr>
          <p:nvPr/>
        </p:nvSpPr>
        <p:spPr bwMode="auto">
          <a:xfrm>
            <a:off x="580293" y="1025525"/>
            <a:ext cx="11016762"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431925" indent="-1431925">
              <a:defRPr>
                <a:solidFill>
                  <a:schemeClr val="tx1"/>
                </a:solidFill>
                <a:latin typeface="Arial" panose="020B0604020202020204" pitchFamily="34" charset="0"/>
              </a:defRPr>
            </a:lvl1pPr>
            <a:lvl2pPr marL="1546225">
              <a:defRPr>
                <a:solidFill>
                  <a:schemeClr val="tx1"/>
                </a:solidFill>
                <a:latin typeface="Arial" panose="020B0604020202020204" pitchFamily="34" charset="0"/>
              </a:defRPr>
            </a:lvl2pPr>
            <a:lvl3pPr marL="1660525">
              <a:defRPr>
                <a:solidFill>
                  <a:schemeClr val="tx1"/>
                </a:solidFill>
                <a:latin typeface="Arial" panose="020B0604020202020204" pitchFamily="34" charset="0"/>
              </a:defRPr>
            </a:lvl3pPr>
            <a:lvl4pPr marL="1774825">
              <a:defRPr>
                <a:solidFill>
                  <a:schemeClr val="tx1"/>
                </a:solidFill>
                <a:latin typeface="Arial" panose="020B0604020202020204" pitchFamily="34" charset="0"/>
              </a:defRPr>
            </a:lvl4pPr>
            <a:lvl5pPr marL="1889125">
              <a:defRPr>
                <a:solidFill>
                  <a:schemeClr val="tx1"/>
                </a:solidFill>
                <a:latin typeface="Arial" panose="020B0604020202020204" pitchFamily="34" charset="0"/>
              </a:defRPr>
            </a:lvl5pPr>
            <a:lvl6pPr marL="2346325" fontAlgn="base">
              <a:spcBef>
                <a:spcPct val="0"/>
              </a:spcBef>
              <a:spcAft>
                <a:spcPct val="0"/>
              </a:spcAft>
              <a:defRPr>
                <a:solidFill>
                  <a:schemeClr val="tx1"/>
                </a:solidFill>
                <a:latin typeface="Arial" panose="020B0604020202020204" pitchFamily="34" charset="0"/>
              </a:defRPr>
            </a:lvl6pPr>
            <a:lvl7pPr marL="2803525" fontAlgn="base">
              <a:spcBef>
                <a:spcPct val="0"/>
              </a:spcBef>
              <a:spcAft>
                <a:spcPct val="0"/>
              </a:spcAft>
              <a:defRPr>
                <a:solidFill>
                  <a:schemeClr val="tx1"/>
                </a:solidFill>
                <a:latin typeface="Arial" panose="020B0604020202020204" pitchFamily="34" charset="0"/>
              </a:defRPr>
            </a:lvl7pPr>
            <a:lvl8pPr marL="3260725" fontAlgn="base">
              <a:spcBef>
                <a:spcPct val="0"/>
              </a:spcBef>
              <a:spcAft>
                <a:spcPct val="0"/>
              </a:spcAft>
              <a:defRPr>
                <a:solidFill>
                  <a:schemeClr val="tx1"/>
                </a:solidFill>
                <a:latin typeface="Arial" panose="020B0604020202020204" pitchFamily="34" charset="0"/>
              </a:defRPr>
            </a:lvl8pPr>
            <a:lvl9pPr marL="3717925" fontAlgn="base">
              <a:spcBef>
                <a:spcPct val="0"/>
              </a:spcBef>
              <a:spcAft>
                <a:spcPct val="0"/>
              </a:spcAft>
              <a:defRPr>
                <a:solidFill>
                  <a:schemeClr val="tx1"/>
                </a:solidFill>
                <a:latin typeface="Arial" panose="020B0604020202020204" pitchFamily="34" charset="0"/>
              </a:defRPr>
            </a:lvl9pPr>
          </a:lstStyle>
          <a:p>
            <a:pPr marL="0" indent="0">
              <a:spcBef>
                <a:spcPct val="20000"/>
              </a:spcBef>
            </a:pPr>
            <a:r>
              <a:rPr lang="en-US" altLang="en-US" dirty="0"/>
              <a:t>Automate production of the report below, with the footnote indicating the number of internet orders. Internet orders have an </a:t>
            </a:r>
            <a:r>
              <a:rPr lang="en-US" altLang="en-US" sz="2800" b="1" dirty="0" err="1">
                <a:latin typeface="Courier New" panose="02070309020205020404" pitchFamily="49" charset="0"/>
              </a:rPr>
              <a:t>Order_Type</a:t>
            </a:r>
            <a:r>
              <a:rPr lang="en-US" altLang="en-US" b="1" dirty="0"/>
              <a:t> </a:t>
            </a:r>
            <a:r>
              <a:rPr lang="en-US" altLang="en-US" dirty="0"/>
              <a:t>of </a:t>
            </a:r>
            <a:r>
              <a:rPr lang="en-US" altLang="en-US" sz="2800" b="1" dirty="0">
                <a:latin typeface="Courier New" panose="02070309020205020404" pitchFamily="49" charset="0"/>
              </a:rPr>
              <a:t>3</a:t>
            </a:r>
            <a:r>
              <a:rPr lang="en-US" altLang="en-US" dirty="0"/>
              <a:t>.</a:t>
            </a:r>
          </a:p>
        </p:txBody>
      </p:sp>
      <p:pic>
        <p:nvPicPr>
          <p:cNvPr id="2" name="Picture 1"/>
          <p:cNvPicPr>
            <a:picLocks noChangeAspect="1"/>
          </p:cNvPicPr>
          <p:nvPr/>
        </p:nvPicPr>
        <p:blipFill>
          <a:blip r:embed="rId2"/>
          <a:stretch>
            <a:fillRect/>
          </a:stretch>
        </p:blipFill>
        <p:spPr>
          <a:xfrm>
            <a:off x="3876675" y="2835606"/>
            <a:ext cx="4733925" cy="2933700"/>
          </a:xfrm>
          <a:prstGeom prst="rect">
            <a:avLst/>
          </a:prstGeom>
        </p:spPr>
      </p:pic>
    </p:spTree>
    <p:extLst>
      <p:ext uri="{BB962C8B-B14F-4D97-AF65-F5344CB8AC3E}">
        <p14:creationId xmlns:p14="http://schemas.microsoft.com/office/powerpoint/2010/main" val="38605288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217329" y="256514"/>
            <a:ext cx="5539666" cy="457200"/>
          </a:xfrm>
        </p:spPr>
        <p:txBody>
          <a:bodyPr>
            <a:normAutofit fontScale="90000"/>
          </a:bodyPr>
          <a:lstStyle/>
          <a:p>
            <a:r>
              <a:rPr lang="en-US" altLang="en-US" dirty="0"/>
              <a:t>The DATA Step Interface, First Try </a:t>
            </a:r>
            <a:endParaRPr lang="en-US" altLang="en-US" sz="2800" dirty="0"/>
          </a:p>
        </p:txBody>
      </p:sp>
      <p:sp>
        <p:nvSpPr>
          <p:cNvPr id="5" name="Slide Number Placeholder 3"/>
          <p:cNvSpPr>
            <a:spLocks noGrp="1"/>
          </p:cNvSpPr>
          <p:nvPr>
            <p:ph type="sldNum" sz="quarter" idx="12"/>
          </p:nvPr>
        </p:nvSpPr>
        <p:spPr/>
        <p:txBody>
          <a:bodyPr/>
          <a:lstStyle/>
          <a:p>
            <a:fld id="{4912315F-608C-47F2-87C5-1C7954E29ACF}" type="slidenum">
              <a:rPr lang="en-US" altLang="en-US"/>
              <a:pPr/>
              <a:t>4</a:t>
            </a:fld>
            <a:endParaRPr lang="en-US" altLang="en-US" b="0">
              <a:latin typeface="Times New Roman" panose="02020603050405020304" pitchFamily="18" charset="0"/>
            </a:endParaRPr>
          </a:p>
        </p:txBody>
      </p:sp>
      <p:sp>
        <p:nvSpPr>
          <p:cNvPr id="2" name="Rectangle 1"/>
          <p:cNvSpPr/>
          <p:nvPr/>
        </p:nvSpPr>
        <p:spPr>
          <a:xfrm>
            <a:off x="177554" y="0"/>
            <a:ext cx="8664606" cy="6463308"/>
          </a:xfrm>
          <a:prstGeom prst="rect">
            <a:avLst/>
          </a:prstGeom>
        </p:spPr>
        <p:txBody>
          <a:bodyPr wrap="square">
            <a:spAutoFit/>
          </a:bodyPr>
          <a:lstStyle/>
          <a:p>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month=2;</a:t>
            </a:r>
          </a:p>
          <a:p>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year=2007;</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keep</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order_type</a:t>
            </a:r>
            <a:r>
              <a:rPr lang="en-US" dirty="0">
                <a:solidFill>
                  <a:srgbClr val="000000"/>
                </a:solidFill>
                <a:latin typeface="Lucida Console" panose="020B0609040504020204" pitchFamily="49" charset="0"/>
              </a:rPr>
              <a:t> quantity </a:t>
            </a:r>
            <a:r>
              <a:rPr lang="en-US" dirty="0" err="1">
                <a:solidFill>
                  <a:srgbClr val="000000"/>
                </a:solidFill>
                <a:latin typeface="Lucida Console" panose="020B0609040504020204" pitchFamily="49" charset="0"/>
              </a:rPr>
              <a:t>total_retail_price</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orion.order_fact</a:t>
            </a:r>
            <a:r>
              <a:rPr lang="en-US" dirty="0">
                <a:solidFill>
                  <a:srgbClr val="000000"/>
                </a:solidFill>
                <a:latin typeface="Lucida Console" panose="020B0609040504020204" pitchFamily="49" charset="0"/>
              </a:rPr>
              <a:t> end=final;</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where</a:t>
            </a:r>
            <a:r>
              <a:rPr lang="en-US" dirty="0">
                <a:solidFill>
                  <a:srgbClr val="000000"/>
                </a:solidFill>
                <a:latin typeface="Lucida Console" panose="020B0609040504020204" pitchFamily="49" charset="0"/>
              </a:rPr>
              <a:t> year(</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)=&amp;year and month(</a:t>
            </a:r>
            <a:r>
              <a:rPr lang="en-US" dirty="0" err="1">
                <a:solidFill>
                  <a:srgbClr val="000000"/>
                </a:solidFill>
                <a:latin typeface="Lucida Console" panose="020B0609040504020204" pitchFamily="49" charset="0"/>
              </a:rPr>
              <a:t>order_date</a:t>
            </a:r>
            <a:r>
              <a:rPr lang="en-US" dirty="0">
                <a:solidFill>
                  <a:srgbClr val="000000"/>
                </a:solidFill>
                <a:latin typeface="Lucida Console" panose="020B0609040504020204" pitchFamily="49" charset="0"/>
              </a:rPr>
              <a:t>)=&amp;month;</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order_type</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3</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Number+</a:t>
            </a:r>
            <a:r>
              <a:rPr lang="en-US" b="1" dirty="0">
                <a:solidFill>
                  <a:srgbClr val="008080"/>
                </a:solidFill>
                <a:latin typeface="Lucida Console" panose="020B0609040504020204" pitchFamily="49" charset="0"/>
              </a:rPr>
              <a:t>1</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final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put</a:t>
            </a:r>
            <a:r>
              <a:rPr lang="en-US" dirty="0">
                <a:solidFill>
                  <a:srgbClr val="000000"/>
                </a:solidFill>
                <a:latin typeface="Lucida Console" panose="020B0609040504020204" pitchFamily="49" charset="0"/>
              </a:rPr>
              <a:t> Number=;</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Number=</a:t>
            </a:r>
            <a:r>
              <a:rPr lang="en-US" b="1" dirty="0">
                <a:solidFill>
                  <a:srgbClr val="008080"/>
                </a:solidFill>
                <a:latin typeface="Lucida Console" panose="020B0609040504020204" pitchFamily="49" charset="0"/>
              </a:rPr>
              <a:t>0</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then</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foot=No Internet 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else</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%let</a:t>
            </a:r>
            <a:r>
              <a:rPr lang="en-US" dirty="0">
                <a:solidFill>
                  <a:srgbClr val="000000"/>
                </a:solidFill>
                <a:latin typeface="Lucida Console" panose="020B0609040504020204" pitchFamily="49" charset="0"/>
              </a:rPr>
              <a:t> foot=Some Internet 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err="1">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=orders;</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title</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"Orders for &amp;month-&amp;year"</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footnote</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"&amp;foot"</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63220523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09800" y="457200"/>
            <a:ext cx="6897688" cy="457200"/>
          </a:xfrm>
        </p:spPr>
        <p:txBody>
          <a:bodyPr>
            <a:normAutofit fontScale="90000"/>
          </a:bodyPr>
          <a:lstStyle/>
          <a:p>
            <a:r>
              <a:rPr lang="en-US" altLang="en-US" dirty="0"/>
              <a:t>The DATA Step Interface</a:t>
            </a:r>
          </a:p>
        </p:txBody>
      </p:sp>
      <p:sp>
        <p:nvSpPr>
          <p:cNvPr id="32" name="Slide Number Placeholder 3"/>
          <p:cNvSpPr>
            <a:spLocks noGrp="1"/>
          </p:cNvSpPr>
          <p:nvPr>
            <p:ph type="sldNum" sz="quarter" idx="12"/>
          </p:nvPr>
        </p:nvSpPr>
        <p:spPr/>
        <p:txBody>
          <a:bodyPr/>
          <a:lstStyle/>
          <a:p>
            <a:fld id="{EDD50411-16BC-4F45-85BA-177C3B5BE361}" type="slidenum">
              <a:rPr lang="en-US" altLang="en-US"/>
              <a:pPr/>
              <a:t>5</a:t>
            </a:fld>
            <a:endParaRPr lang="en-US" altLang="en-US" b="0">
              <a:latin typeface="Times New Roman" panose="02020603050405020304" pitchFamily="18" charset="0"/>
            </a:endParaRPr>
          </a:p>
        </p:txBody>
      </p:sp>
      <p:sp>
        <p:nvSpPr>
          <p:cNvPr id="12292" name="Text Box 4"/>
          <p:cNvSpPr txBox="1">
            <a:spLocks noChangeArrowheads="1"/>
          </p:cNvSpPr>
          <p:nvPr/>
        </p:nvSpPr>
        <p:spPr bwMode="auto">
          <a:xfrm>
            <a:off x="8353425" y="1981200"/>
            <a:ext cx="1479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	      </a:t>
            </a:r>
          </a:p>
          <a:p>
            <a:r>
              <a:rPr lang="en-US" altLang="en-US" b="1"/>
              <a:t>	      </a:t>
            </a:r>
          </a:p>
        </p:txBody>
      </p:sp>
      <p:sp>
        <p:nvSpPr>
          <p:cNvPr id="12293" name="Text Box 5"/>
          <p:cNvSpPr txBox="1">
            <a:spLocks noChangeArrowheads="1"/>
          </p:cNvSpPr>
          <p:nvPr/>
        </p:nvSpPr>
        <p:spPr bwMode="auto">
          <a:xfrm>
            <a:off x="1692275" y="1676401"/>
            <a:ext cx="8891588" cy="4462463"/>
          </a:xfrm>
          <a:prstGeom prst="rect">
            <a:avLst/>
          </a:prstGeom>
          <a:solidFill>
            <a:srgbClr val="FFFFFF"/>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r>
              <a:rPr lang="en-US" altLang="en-US" sz="2000" b="1">
                <a:latin typeface="Courier New" panose="02070309020205020404" pitchFamily="49" charset="0"/>
              </a:rPr>
              <a:t>%let month=2;</a:t>
            </a:r>
          </a:p>
          <a:p>
            <a:pPr>
              <a:lnSpc>
                <a:spcPct val="85000"/>
              </a:lnSpc>
            </a:pPr>
            <a:r>
              <a:rPr lang="en-US" altLang="en-US" sz="2000" b="1">
                <a:latin typeface="Courier New" panose="02070309020205020404" pitchFamily="49" charset="0"/>
              </a:rPr>
              <a:t>%let year=2007;</a:t>
            </a:r>
          </a:p>
          <a:p>
            <a:pPr>
              <a:lnSpc>
                <a:spcPct val="85000"/>
              </a:lnSpc>
            </a:pPr>
            <a:r>
              <a:rPr lang="en-US" altLang="en-US" sz="2000" b="1">
                <a:latin typeface="Courier New" panose="02070309020205020404" pitchFamily="49" charset="0"/>
              </a:rPr>
              <a:t>data orders;</a:t>
            </a:r>
          </a:p>
          <a:p>
            <a:pPr>
              <a:lnSpc>
                <a:spcPct val="85000"/>
              </a:lnSpc>
            </a:pPr>
            <a:r>
              <a:rPr lang="en-US" altLang="en-US" b="1">
                <a:latin typeface="Courier New" panose="02070309020205020404" pitchFamily="49" charset="0"/>
              </a:rPr>
              <a:t>   keep order_date order_type quantity total_retail_price;</a:t>
            </a:r>
          </a:p>
          <a:p>
            <a:pPr>
              <a:lnSpc>
                <a:spcPct val="85000"/>
              </a:lnSpc>
            </a:pPr>
            <a:r>
              <a:rPr lang="en-US" altLang="en-US" b="1">
                <a:latin typeface="Courier New" panose="02070309020205020404" pitchFamily="49" charset="0"/>
              </a:rPr>
              <a:t>   set orion.order_fact end=final;</a:t>
            </a:r>
          </a:p>
          <a:p>
            <a:pPr>
              <a:lnSpc>
                <a:spcPct val="85000"/>
              </a:lnSpc>
            </a:pPr>
            <a:r>
              <a:rPr lang="en-US" altLang="en-US" b="1">
                <a:latin typeface="Courier New" panose="02070309020205020404" pitchFamily="49" charset="0"/>
              </a:rPr>
              <a:t>   where year(order_date)=&amp;year and month(order_date)=&amp;month;</a:t>
            </a:r>
          </a:p>
          <a:p>
            <a:pPr>
              <a:lnSpc>
                <a:spcPct val="85000"/>
              </a:lnSpc>
            </a:pPr>
            <a:r>
              <a:rPr lang="en-US" altLang="en-US" sz="2000" b="1">
                <a:latin typeface="Courier New" panose="02070309020205020404" pitchFamily="49" charset="0"/>
              </a:rPr>
              <a:t>   if order_type=3 then Number+1;</a:t>
            </a:r>
          </a:p>
          <a:p>
            <a:pPr>
              <a:lnSpc>
                <a:spcPct val="85000"/>
              </a:lnSpc>
            </a:pPr>
            <a:r>
              <a:rPr lang="en-US" altLang="en-US" sz="2000" b="1">
                <a:latin typeface="Courier New" panose="02070309020205020404" pitchFamily="49" charset="0"/>
              </a:rPr>
              <a:t>   if final then do;</a:t>
            </a:r>
          </a:p>
          <a:p>
            <a:pPr>
              <a:lnSpc>
                <a:spcPct val="85000"/>
              </a:lnSpc>
            </a:pPr>
            <a:r>
              <a:rPr lang="en-US" altLang="en-US" sz="2000" b="1">
                <a:latin typeface="Courier New" panose="02070309020205020404" pitchFamily="49" charset="0"/>
              </a:rPr>
              <a:t>      put Number=;</a:t>
            </a:r>
          </a:p>
          <a:p>
            <a:pPr>
              <a:lnSpc>
                <a:spcPct val="85000"/>
              </a:lnSpc>
            </a:pPr>
            <a:r>
              <a:rPr lang="en-US" altLang="en-US" sz="2000" b="1">
                <a:latin typeface="Courier New" panose="02070309020205020404" pitchFamily="49" charset="0"/>
              </a:rPr>
              <a:t>      if Number=0 then do;</a:t>
            </a:r>
          </a:p>
          <a:p>
            <a:pPr>
              <a:lnSpc>
                <a:spcPct val="85000"/>
              </a:lnSpc>
            </a:pPr>
            <a:r>
              <a:rPr lang="en-US" altLang="en-US" sz="2000" b="1">
                <a:latin typeface="Courier New" panose="02070309020205020404" pitchFamily="49" charset="0"/>
              </a:rPr>
              <a:t>         %let foot=No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else do;</a:t>
            </a:r>
          </a:p>
          <a:p>
            <a:pPr>
              <a:lnSpc>
                <a:spcPct val="85000"/>
              </a:lnSpc>
            </a:pPr>
            <a:r>
              <a:rPr lang="en-US" altLang="en-US" sz="2000" b="1">
                <a:latin typeface="Courier New" panose="02070309020205020404" pitchFamily="49" charset="0"/>
              </a:rPr>
              <a:t>         %let foot=Some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run;</a:t>
            </a:r>
          </a:p>
        </p:txBody>
      </p:sp>
      <p:sp>
        <p:nvSpPr>
          <p:cNvPr id="12294" name="Line 6"/>
          <p:cNvSpPr>
            <a:spLocks noChangeShapeType="1"/>
          </p:cNvSpPr>
          <p:nvPr/>
        </p:nvSpPr>
        <p:spPr bwMode="auto">
          <a:xfrm flipV="1">
            <a:off x="4102099" y="855662"/>
            <a:ext cx="5730875" cy="1144590"/>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5" name="Text Box 7"/>
          <p:cNvSpPr txBox="1">
            <a:spLocks noChangeArrowheads="1"/>
          </p:cNvSpPr>
          <p:nvPr/>
        </p:nvSpPr>
        <p:spPr bwMode="auto">
          <a:xfrm>
            <a:off x="455721" y="897237"/>
            <a:ext cx="798353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dirty="0"/>
              <a:t>Word scanning begins. Macro triggers are encountered.</a:t>
            </a:r>
          </a:p>
        </p:txBody>
      </p:sp>
      <p:sp>
        <p:nvSpPr>
          <p:cNvPr id="12432" name="Rectangle 144"/>
          <p:cNvSpPr>
            <a:spLocks noChangeArrowheads="1"/>
          </p:cNvSpPr>
          <p:nvPr>
            <p:custDataLst>
              <p:tags r:id="rId1"/>
            </p:custDataLst>
          </p:nvPr>
        </p:nvSpPr>
        <p:spPr bwMode="auto">
          <a:xfrm>
            <a:off x="1736726" y="1634665"/>
            <a:ext cx="179601" cy="456535"/>
          </a:xfrm>
          <a:prstGeom prst="rect">
            <a:avLst/>
          </a:prstGeom>
          <a:solidFill>
            <a:srgbClr val="99CCFF">
              <a:alpha val="50000"/>
            </a:srgbClr>
          </a:solidFill>
          <a:ln>
            <a:noFill/>
          </a:ln>
          <a:effectLst/>
          <a:extLs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endParaRPr lang="en-US"/>
          </a:p>
        </p:txBody>
      </p:sp>
      <p:sp>
        <p:nvSpPr>
          <p:cNvPr id="12433" name="Rectangle 145"/>
          <p:cNvSpPr>
            <a:spLocks noChangeArrowheads="1"/>
          </p:cNvSpPr>
          <p:nvPr>
            <p:custDataLst>
              <p:tags r:id="rId2"/>
            </p:custDataLst>
          </p:nvPr>
        </p:nvSpPr>
        <p:spPr bwMode="auto">
          <a:xfrm>
            <a:off x="1736726" y="1893428"/>
            <a:ext cx="179601" cy="456535"/>
          </a:xfrm>
          <a:prstGeom prst="rect">
            <a:avLst/>
          </a:prstGeom>
          <a:solidFill>
            <a:srgbClr val="99CCFF">
              <a:alpha val="50000"/>
            </a:srgbClr>
          </a:solidFill>
          <a:ln>
            <a:noFill/>
          </a:ln>
          <a:effectLst/>
          <a:extLs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endParaRPr lang="en-US"/>
          </a:p>
        </p:txBody>
      </p:sp>
      <p:sp>
        <p:nvSpPr>
          <p:cNvPr id="12437" name="Animation Flag"/>
          <p:cNvSpPr txBox="1">
            <a:spLocks noChangeArrowheads="1"/>
          </p:cNvSpPr>
          <p:nvPr/>
        </p:nvSpPr>
        <p:spPr bwMode="auto">
          <a:xfrm>
            <a:off x="10096501" y="6451601"/>
            <a:ext cx="460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latin typeface="Verdana" panose="020B0604030504040204" pitchFamily="34" charset="0"/>
              </a:rPr>
              <a:t>...</a:t>
            </a:r>
          </a:p>
        </p:txBody>
      </p:sp>
      <p:sp>
        <p:nvSpPr>
          <p:cNvPr id="12441" name="Text Box 153"/>
          <p:cNvSpPr txBox="1">
            <a:spLocks noChangeArrowheads="1"/>
          </p:cNvSpPr>
          <p:nvPr/>
        </p:nvSpPr>
        <p:spPr bwMode="auto">
          <a:xfrm>
            <a:off x="9832975" y="153987"/>
            <a:ext cx="21209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u="sng" dirty="0"/>
              <a:t>Symbol Table</a:t>
            </a:r>
            <a:endParaRPr lang="en-US" altLang="en-US" sz="2000" u="sng" dirty="0">
              <a:latin typeface="Times New Roman" panose="02020603050405020304" pitchFamily="18" charset="0"/>
            </a:endParaRPr>
          </a:p>
        </p:txBody>
      </p:sp>
      <p:graphicFrame>
        <p:nvGraphicFramePr>
          <p:cNvPr id="12475" name="Group 187"/>
          <p:cNvGraphicFramePr>
            <a:graphicFrameLocks noGrp="1"/>
          </p:cNvGraphicFramePr>
          <p:nvPr>
            <p:extLst>
              <p:ext uri="{D42A27DB-BD31-4B8C-83A1-F6EECF244321}">
                <p14:modId xmlns:p14="http://schemas.microsoft.com/office/powerpoint/2010/main" val="2742259005"/>
              </p:ext>
            </p:extLst>
          </p:nvPr>
        </p:nvGraphicFramePr>
        <p:xfrm>
          <a:off x="9848851" y="561973"/>
          <a:ext cx="2105025" cy="782320"/>
        </p:xfrm>
        <a:graphic>
          <a:graphicData uri="http://schemas.openxmlformats.org/drawingml/2006/table">
            <a:tbl>
              <a:tblPr/>
              <a:tblGrid>
                <a:gridCol w="962025">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21748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21748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4292775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US" altLang="en-US"/>
              <a:t>The DATA Step Interface</a:t>
            </a:r>
          </a:p>
        </p:txBody>
      </p:sp>
      <p:graphicFrame>
        <p:nvGraphicFramePr>
          <p:cNvPr id="13385" name="Group 73"/>
          <p:cNvGraphicFramePr>
            <a:graphicFrameLocks noGrp="1"/>
          </p:cNvGraphicFramePr>
          <p:nvPr>
            <p:ph type="tbl" idx="1"/>
          </p:nvPr>
        </p:nvGraphicFramePr>
        <p:xfrm>
          <a:off x="8380414" y="3984625"/>
          <a:ext cx="2105025" cy="782320"/>
        </p:xfrm>
        <a:graphic>
          <a:graphicData uri="http://schemas.openxmlformats.org/drawingml/2006/table">
            <a:tbl>
              <a:tblPr/>
              <a:tblGrid>
                <a:gridCol w="962025">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21748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21748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bl>
          </a:graphicData>
        </a:graphic>
      </p:graphicFrame>
      <p:sp>
        <p:nvSpPr>
          <p:cNvPr id="31" name="Slide Number Placeholder 3"/>
          <p:cNvSpPr>
            <a:spLocks noGrp="1"/>
          </p:cNvSpPr>
          <p:nvPr>
            <p:ph type="sldNum" sz="quarter" idx="10"/>
          </p:nvPr>
        </p:nvSpPr>
        <p:spPr/>
        <p:txBody>
          <a:bodyPr/>
          <a:lstStyle/>
          <a:p>
            <a:fld id="{7F6F9407-5873-4E42-888F-36463F92D8B9}" type="slidenum">
              <a:rPr lang="en-US" altLang="en-US"/>
              <a:pPr/>
              <a:t>6</a:t>
            </a:fld>
            <a:endParaRPr lang="en-US" altLang="en-US" b="0">
              <a:latin typeface="Times New Roman" panose="02020603050405020304" pitchFamily="18" charset="0"/>
            </a:endParaRPr>
          </a:p>
        </p:txBody>
      </p:sp>
      <p:sp>
        <p:nvSpPr>
          <p:cNvPr id="13317" name="Text Box 5"/>
          <p:cNvSpPr txBox="1">
            <a:spLocks noChangeArrowheads="1"/>
          </p:cNvSpPr>
          <p:nvPr/>
        </p:nvSpPr>
        <p:spPr bwMode="auto">
          <a:xfrm>
            <a:off x="1692275" y="1685925"/>
            <a:ext cx="8891588" cy="4203700"/>
          </a:xfrm>
          <a:prstGeom prst="rect">
            <a:avLst/>
          </a:prstGeom>
          <a:solidFill>
            <a:srgbClr val="FFFFFF"/>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endParaRPr lang="en-US" altLang="en-US" sz="2000" b="1" dirty="0">
              <a:latin typeface="Courier New" panose="02070309020205020404" pitchFamily="49" charset="0"/>
            </a:endParaRPr>
          </a:p>
          <a:p>
            <a:pPr>
              <a:lnSpc>
                <a:spcPct val="85000"/>
              </a:lnSpc>
            </a:pPr>
            <a:r>
              <a:rPr lang="en-US" altLang="en-US" sz="2000" b="1" dirty="0">
                <a:latin typeface="Courier New" panose="02070309020205020404" pitchFamily="49" charset="0"/>
              </a:rPr>
              <a:t>data orders;</a:t>
            </a:r>
          </a:p>
          <a:p>
            <a:pPr>
              <a:lnSpc>
                <a:spcPct val="85000"/>
              </a:lnSpc>
            </a:pPr>
            <a:r>
              <a:rPr lang="en-US" altLang="en-US" b="1" dirty="0">
                <a:latin typeface="Courier New" panose="02070309020205020404" pitchFamily="49" charset="0"/>
              </a:rPr>
              <a:t>   keep </a:t>
            </a:r>
            <a:r>
              <a:rPr lang="en-US" altLang="en-US" b="1" dirty="0" err="1">
                <a:latin typeface="Courier New" panose="02070309020205020404" pitchFamily="49" charset="0"/>
              </a:rPr>
              <a:t>order_date</a:t>
            </a:r>
            <a:r>
              <a:rPr lang="en-US" altLang="en-US" b="1" dirty="0">
                <a:latin typeface="Courier New" panose="02070309020205020404" pitchFamily="49" charset="0"/>
              </a:rPr>
              <a:t> </a:t>
            </a:r>
            <a:r>
              <a:rPr lang="en-US" altLang="en-US" b="1" dirty="0" err="1">
                <a:latin typeface="Courier New" panose="02070309020205020404" pitchFamily="49" charset="0"/>
              </a:rPr>
              <a:t>order_type</a:t>
            </a:r>
            <a:r>
              <a:rPr lang="en-US" altLang="en-US" b="1" dirty="0">
                <a:latin typeface="Courier New" panose="02070309020205020404" pitchFamily="49" charset="0"/>
              </a:rPr>
              <a:t> quantity </a:t>
            </a:r>
            <a:r>
              <a:rPr lang="en-US" altLang="en-US" b="1" dirty="0" err="1">
                <a:latin typeface="Courier New" panose="02070309020205020404" pitchFamily="49" charset="0"/>
              </a:rPr>
              <a:t>total_retail_price</a:t>
            </a:r>
            <a:r>
              <a:rPr lang="en-US" altLang="en-US" b="1" dirty="0">
                <a:latin typeface="Courier New" panose="02070309020205020404" pitchFamily="49" charset="0"/>
              </a:rPr>
              <a:t>;</a:t>
            </a:r>
          </a:p>
          <a:p>
            <a:pPr>
              <a:lnSpc>
                <a:spcPct val="85000"/>
              </a:lnSpc>
            </a:pPr>
            <a:r>
              <a:rPr lang="en-US" altLang="en-US" b="1" dirty="0">
                <a:latin typeface="Courier New" panose="02070309020205020404" pitchFamily="49" charset="0"/>
              </a:rPr>
              <a:t>   set </a:t>
            </a:r>
            <a:r>
              <a:rPr lang="en-US" altLang="en-US" b="1" dirty="0" err="1">
                <a:latin typeface="Courier New" panose="02070309020205020404" pitchFamily="49" charset="0"/>
              </a:rPr>
              <a:t>orion.order_fact</a:t>
            </a:r>
            <a:r>
              <a:rPr lang="en-US" altLang="en-US" b="1" dirty="0">
                <a:latin typeface="Courier New" panose="02070309020205020404" pitchFamily="49" charset="0"/>
              </a:rPr>
              <a:t> end=final;</a:t>
            </a:r>
          </a:p>
          <a:p>
            <a:pPr>
              <a:lnSpc>
                <a:spcPct val="85000"/>
              </a:lnSpc>
            </a:pPr>
            <a:r>
              <a:rPr lang="en-US" altLang="en-US" b="1" dirty="0">
                <a:latin typeface="Courier New" panose="02070309020205020404" pitchFamily="49" charset="0"/>
              </a:rPr>
              <a:t>   where year(</a:t>
            </a:r>
            <a:r>
              <a:rPr lang="en-US" altLang="en-US" b="1" dirty="0" err="1">
                <a:latin typeface="Courier New" panose="02070309020205020404" pitchFamily="49" charset="0"/>
              </a:rPr>
              <a:t>order_date</a:t>
            </a:r>
            <a:r>
              <a:rPr lang="en-US" altLang="en-US" b="1" dirty="0">
                <a:latin typeface="Courier New" panose="02070309020205020404" pitchFamily="49" charset="0"/>
              </a:rPr>
              <a:t>)=2007 and month(</a:t>
            </a:r>
            <a:r>
              <a:rPr lang="en-US" altLang="en-US" b="1" dirty="0" err="1">
                <a:latin typeface="Courier New" panose="02070309020205020404" pitchFamily="49" charset="0"/>
              </a:rPr>
              <a:t>order_date</a:t>
            </a:r>
            <a:r>
              <a:rPr lang="en-US" altLang="en-US" b="1" dirty="0">
                <a:latin typeface="Courier New" panose="02070309020205020404" pitchFamily="49" charset="0"/>
              </a:rPr>
              <a:t>)=2;</a:t>
            </a:r>
          </a:p>
          <a:p>
            <a:pPr>
              <a:lnSpc>
                <a:spcPct val="85000"/>
              </a:lnSpc>
            </a:pPr>
            <a:r>
              <a:rPr lang="en-US" altLang="en-US" sz="2000" b="1" dirty="0">
                <a:latin typeface="Courier New" panose="02070309020205020404" pitchFamily="49" charset="0"/>
              </a:rPr>
              <a:t>   if </a:t>
            </a:r>
            <a:r>
              <a:rPr lang="en-US" altLang="en-US" sz="2000" b="1" dirty="0" err="1">
                <a:latin typeface="Courier New" panose="02070309020205020404" pitchFamily="49" charset="0"/>
              </a:rPr>
              <a:t>order_type</a:t>
            </a:r>
            <a:r>
              <a:rPr lang="en-US" altLang="en-US" sz="2000" b="1" dirty="0">
                <a:latin typeface="Courier New" panose="02070309020205020404" pitchFamily="49" charset="0"/>
              </a:rPr>
              <a:t>=3 then Number+1;</a:t>
            </a:r>
          </a:p>
          <a:p>
            <a:pPr>
              <a:lnSpc>
                <a:spcPct val="85000"/>
              </a:lnSpc>
            </a:pPr>
            <a:r>
              <a:rPr lang="en-US" altLang="en-US" sz="2000" b="1" dirty="0">
                <a:latin typeface="Courier New" panose="02070309020205020404" pitchFamily="49" charset="0"/>
              </a:rPr>
              <a:t>   if final then do;</a:t>
            </a:r>
          </a:p>
          <a:p>
            <a:pPr>
              <a:lnSpc>
                <a:spcPct val="85000"/>
              </a:lnSpc>
            </a:pPr>
            <a:r>
              <a:rPr lang="en-US" altLang="en-US" sz="2000" b="1" dirty="0">
                <a:latin typeface="Courier New" panose="02070309020205020404" pitchFamily="49" charset="0"/>
              </a:rPr>
              <a:t>      put Number=;</a:t>
            </a:r>
          </a:p>
          <a:p>
            <a:pPr>
              <a:lnSpc>
                <a:spcPct val="85000"/>
              </a:lnSpc>
            </a:pPr>
            <a:r>
              <a:rPr lang="en-US" altLang="en-US" sz="2000" b="1" dirty="0">
                <a:latin typeface="Courier New" panose="02070309020205020404" pitchFamily="49" charset="0"/>
              </a:rPr>
              <a:t>      if Number=0 then do;</a:t>
            </a:r>
          </a:p>
          <a:p>
            <a:pPr>
              <a:lnSpc>
                <a:spcPct val="85000"/>
              </a:lnSpc>
            </a:pPr>
            <a:r>
              <a:rPr lang="en-US" altLang="en-US" sz="2000" b="1" dirty="0">
                <a:latin typeface="Courier New" panose="02070309020205020404" pitchFamily="49" charset="0"/>
              </a:rPr>
              <a:t>         %let foot=No Internet Orders;</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      else do;</a:t>
            </a:r>
          </a:p>
          <a:p>
            <a:pPr>
              <a:lnSpc>
                <a:spcPct val="85000"/>
              </a:lnSpc>
            </a:pPr>
            <a:r>
              <a:rPr lang="en-US" altLang="en-US" sz="2000" b="1" dirty="0">
                <a:latin typeface="Courier New" panose="02070309020205020404" pitchFamily="49" charset="0"/>
              </a:rPr>
              <a:t>         %let foot=Some Internet Orders;</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      end;</a:t>
            </a:r>
          </a:p>
          <a:p>
            <a:pPr>
              <a:lnSpc>
                <a:spcPct val="85000"/>
              </a:lnSpc>
            </a:pPr>
            <a:r>
              <a:rPr lang="en-US" altLang="en-US" sz="2000" b="1" dirty="0">
                <a:latin typeface="Courier New" panose="02070309020205020404" pitchFamily="49" charset="0"/>
              </a:rPr>
              <a:t>run;</a:t>
            </a:r>
          </a:p>
        </p:txBody>
      </p:sp>
      <p:sp>
        <p:nvSpPr>
          <p:cNvPr id="13318" name="Line 6"/>
          <p:cNvSpPr>
            <a:spLocks noChangeShapeType="1"/>
          </p:cNvSpPr>
          <p:nvPr/>
        </p:nvSpPr>
        <p:spPr bwMode="auto">
          <a:xfrm flipH="1" flipV="1">
            <a:off x="9167813" y="3062289"/>
            <a:ext cx="265112" cy="555625"/>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Text Box 7"/>
          <p:cNvSpPr txBox="1">
            <a:spLocks noChangeArrowheads="1"/>
          </p:cNvSpPr>
          <p:nvPr/>
        </p:nvSpPr>
        <p:spPr bwMode="auto">
          <a:xfrm>
            <a:off x="2124076" y="1019175"/>
            <a:ext cx="739927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dirty="0"/>
              <a:t>Compiling begins. Macro variable references are resolved.</a:t>
            </a:r>
          </a:p>
        </p:txBody>
      </p:sp>
      <p:sp>
        <p:nvSpPr>
          <p:cNvPr id="13367" name="Animation Flag"/>
          <p:cNvSpPr txBox="1">
            <a:spLocks noChangeArrowheads="1"/>
          </p:cNvSpPr>
          <p:nvPr/>
        </p:nvSpPr>
        <p:spPr bwMode="auto">
          <a:xfrm>
            <a:off x="10096501" y="6451601"/>
            <a:ext cx="460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latin typeface="Verdana" panose="020B0604030504040204" pitchFamily="34" charset="0"/>
              </a:rPr>
              <a:t>...</a:t>
            </a:r>
          </a:p>
        </p:txBody>
      </p:sp>
      <p:sp>
        <p:nvSpPr>
          <p:cNvPr id="13369" name="Rectangle 57"/>
          <p:cNvSpPr>
            <a:spLocks noChangeArrowheads="1"/>
          </p:cNvSpPr>
          <p:nvPr>
            <p:custDataLst>
              <p:tags r:id="rId1"/>
            </p:custDataLst>
          </p:nvPr>
        </p:nvSpPr>
        <p:spPr bwMode="auto">
          <a:xfrm>
            <a:off x="8986839" y="2628440"/>
            <a:ext cx="179601" cy="456535"/>
          </a:xfrm>
          <a:prstGeom prst="rect">
            <a:avLst/>
          </a:prstGeom>
          <a:solidFill>
            <a:srgbClr val="99CCFF">
              <a:alpha val="50000"/>
            </a:srgbClr>
          </a:solidFill>
          <a:ln>
            <a:noFill/>
          </a:ln>
          <a:effectLst/>
          <a:extLs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endParaRPr lang="en-US"/>
          </a:p>
        </p:txBody>
      </p:sp>
      <p:sp>
        <p:nvSpPr>
          <p:cNvPr id="13370" name="Rectangle 58"/>
          <p:cNvSpPr>
            <a:spLocks noChangeArrowheads="1"/>
          </p:cNvSpPr>
          <p:nvPr>
            <p:custDataLst>
              <p:tags r:id="rId2"/>
            </p:custDataLst>
          </p:nvPr>
        </p:nvSpPr>
        <p:spPr bwMode="auto">
          <a:xfrm>
            <a:off x="5302250" y="2628440"/>
            <a:ext cx="566738" cy="456535"/>
          </a:xfrm>
          <a:prstGeom prst="rect">
            <a:avLst/>
          </a:prstGeom>
          <a:solidFill>
            <a:srgbClr val="99CCFF">
              <a:alpha val="50000"/>
            </a:srgbClr>
          </a:solidFill>
          <a:ln>
            <a:noFill/>
          </a:ln>
          <a:effectLst/>
          <a:extLs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00" tIns="88900" rIns="88900" bIns="88900" anchor="ctr">
            <a:spAutoFit/>
          </a:bodyPr>
          <a:lstStyle/>
          <a:p>
            <a:endParaRPr lang="en-US"/>
          </a:p>
        </p:txBody>
      </p:sp>
      <p:sp>
        <p:nvSpPr>
          <p:cNvPr id="13315" name="Text Box 3"/>
          <p:cNvSpPr txBox="1">
            <a:spLocks noChangeArrowheads="1"/>
          </p:cNvSpPr>
          <p:nvPr/>
        </p:nvSpPr>
        <p:spPr bwMode="auto">
          <a:xfrm>
            <a:off x="8364538" y="3576639"/>
            <a:ext cx="21209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u="sng"/>
              <a:t>Symbol Table</a:t>
            </a:r>
            <a:endParaRPr lang="en-US" altLang="en-US" sz="2000" u="sng">
              <a:latin typeface="Times New Roman" panose="02020603050405020304" pitchFamily="18" charset="0"/>
            </a:endParaRPr>
          </a:p>
        </p:txBody>
      </p:sp>
    </p:spTree>
    <p:extLst>
      <p:ext uri="{BB962C8B-B14F-4D97-AF65-F5344CB8AC3E}">
        <p14:creationId xmlns:p14="http://schemas.microsoft.com/office/powerpoint/2010/main" val="315192241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n-US" altLang="en-US"/>
              <a:t>The DATA Step Interface</a:t>
            </a:r>
          </a:p>
        </p:txBody>
      </p:sp>
      <p:sp>
        <p:nvSpPr>
          <p:cNvPr id="40" name="Slide Number Placeholder 3"/>
          <p:cNvSpPr>
            <a:spLocks noGrp="1"/>
          </p:cNvSpPr>
          <p:nvPr>
            <p:ph type="sldNum" sz="quarter" idx="10"/>
          </p:nvPr>
        </p:nvSpPr>
        <p:spPr/>
        <p:txBody>
          <a:bodyPr/>
          <a:lstStyle/>
          <a:p>
            <a:fld id="{BEFB1E7D-9C35-4088-AE32-9989B66BCC2D}" type="slidenum">
              <a:rPr lang="en-US" altLang="en-US"/>
              <a:pPr/>
              <a:t>7</a:t>
            </a:fld>
            <a:endParaRPr lang="en-US" altLang="en-US" b="0">
              <a:latin typeface="Times New Roman" panose="02020603050405020304" pitchFamily="18" charset="0"/>
            </a:endParaRPr>
          </a:p>
        </p:txBody>
      </p:sp>
      <p:sp>
        <p:nvSpPr>
          <p:cNvPr id="14340" name="Text Box 4"/>
          <p:cNvSpPr txBox="1">
            <a:spLocks noChangeArrowheads="1"/>
          </p:cNvSpPr>
          <p:nvPr/>
        </p:nvSpPr>
        <p:spPr bwMode="auto">
          <a:xfrm>
            <a:off x="9186863" y="26622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altLang="en-US">
              <a:solidFill>
                <a:srgbClr val="FF0000"/>
              </a:solidFill>
            </a:endParaRPr>
          </a:p>
        </p:txBody>
      </p:sp>
      <p:sp>
        <p:nvSpPr>
          <p:cNvPr id="14341" name="Text Box 5"/>
          <p:cNvSpPr txBox="1">
            <a:spLocks noChangeArrowheads="1"/>
          </p:cNvSpPr>
          <p:nvPr/>
        </p:nvSpPr>
        <p:spPr bwMode="auto">
          <a:xfrm>
            <a:off x="1692275" y="1685925"/>
            <a:ext cx="8891588" cy="4203700"/>
          </a:xfrm>
          <a:prstGeom prst="rect">
            <a:avLst/>
          </a:prstGeom>
          <a:solidFill>
            <a:srgbClr val="FFFFFF"/>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endParaRPr lang="en-US" altLang="en-US" sz="2000" b="1">
              <a:latin typeface="Courier New" panose="02070309020205020404" pitchFamily="49" charset="0"/>
            </a:endParaRPr>
          </a:p>
          <a:p>
            <a:pPr>
              <a:lnSpc>
                <a:spcPct val="85000"/>
              </a:lnSpc>
            </a:pPr>
            <a:r>
              <a:rPr lang="en-US" altLang="en-US" sz="2000" b="1">
                <a:latin typeface="Courier New" panose="02070309020205020404" pitchFamily="49" charset="0"/>
              </a:rPr>
              <a:t>data orders;</a:t>
            </a:r>
          </a:p>
          <a:p>
            <a:pPr>
              <a:lnSpc>
                <a:spcPct val="85000"/>
              </a:lnSpc>
            </a:pPr>
            <a:r>
              <a:rPr lang="en-US" altLang="en-US" b="1">
                <a:latin typeface="Courier New" panose="02070309020205020404" pitchFamily="49" charset="0"/>
              </a:rPr>
              <a:t>   keep order_date order_type quantity total_retail_price;</a:t>
            </a:r>
          </a:p>
          <a:p>
            <a:pPr>
              <a:lnSpc>
                <a:spcPct val="85000"/>
              </a:lnSpc>
            </a:pPr>
            <a:r>
              <a:rPr lang="en-US" altLang="en-US" b="1">
                <a:latin typeface="Courier New" panose="02070309020205020404" pitchFamily="49" charset="0"/>
              </a:rPr>
              <a:t>   set orion.order_fact end=final;</a:t>
            </a:r>
          </a:p>
          <a:p>
            <a:pPr>
              <a:lnSpc>
                <a:spcPct val="85000"/>
              </a:lnSpc>
            </a:pPr>
            <a:r>
              <a:rPr lang="en-US" altLang="en-US" b="1">
                <a:latin typeface="Courier New" panose="02070309020205020404" pitchFamily="49" charset="0"/>
              </a:rPr>
              <a:t>   where year(order_date)=2007 and month(order_date)=2;</a:t>
            </a:r>
          </a:p>
          <a:p>
            <a:pPr>
              <a:lnSpc>
                <a:spcPct val="85000"/>
              </a:lnSpc>
            </a:pPr>
            <a:r>
              <a:rPr lang="en-US" altLang="en-US" sz="2000" b="1">
                <a:latin typeface="Courier New" panose="02070309020205020404" pitchFamily="49" charset="0"/>
              </a:rPr>
              <a:t>   if order_type=3 then Number+1;</a:t>
            </a:r>
          </a:p>
          <a:p>
            <a:pPr>
              <a:lnSpc>
                <a:spcPct val="85000"/>
              </a:lnSpc>
            </a:pPr>
            <a:r>
              <a:rPr lang="en-US" altLang="en-US" sz="2000" b="1">
                <a:latin typeface="Courier New" panose="02070309020205020404" pitchFamily="49" charset="0"/>
              </a:rPr>
              <a:t>   if final then do;</a:t>
            </a:r>
          </a:p>
          <a:p>
            <a:pPr>
              <a:lnSpc>
                <a:spcPct val="85000"/>
              </a:lnSpc>
            </a:pPr>
            <a:r>
              <a:rPr lang="en-US" altLang="en-US" sz="2000" b="1">
                <a:latin typeface="Courier New" panose="02070309020205020404" pitchFamily="49" charset="0"/>
              </a:rPr>
              <a:t>      put Number=;</a:t>
            </a:r>
          </a:p>
          <a:p>
            <a:pPr>
              <a:lnSpc>
                <a:spcPct val="85000"/>
              </a:lnSpc>
            </a:pPr>
            <a:r>
              <a:rPr lang="en-US" altLang="en-US" sz="2000" b="1">
                <a:latin typeface="Courier New" panose="02070309020205020404" pitchFamily="49" charset="0"/>
              </a:rPr>
              <a:t>      if Number=0 then do;</a:t>
            </a:r>
          </a:p>
          <a:p>
            <a:pPr>
              <a:lnSpc>
                <a:spcPct val="85000"/>
              </a:lnSpc>
            </a:pPr>
            <a:r>
              <a:rPr lang="en-US" altLang="en-US" sz="2000" b="1">
                <a:latin typeface="Courier New" panose="02070309020205020404" pitchFamily="49" charset="0"/>
              </a:rPr>
              <a:t>         %let foot=No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else do;</a:t>
            </a:r>
          </a:p>
          <a:p>
            <a:pPr>
              <a:lnSpc>
                <a:spcPct val="85000"/>
              </a:lnSpc>
            </a:pPr>
            <a:r>
              <a:rPr lang="en-US" altLang="en-US" sz="2000" b="1">
                <a:latin typeface="Courier New" panose="02070309020205020404" pitchFamily="49" charset="0"/>
              </a:rPr>
              <a:t>         %let foot=Some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run;</a:t>
            </a:r>
          </a:p>
        </p:txBody>
      </p:sp>
      <p:sp>
        <p:nvSpPr>
          <p:cNvPr id="14342" name="Line 6"/>
          <p:cNvSpPr>
            <a:spLocks noChangeShapeType="1"/>
          </p:cNvSpPr>
          <p:nvPr/>
        </p:nvSpPr>
        <p:spPr bwMode="auto">
          <a:xfrm flipV="1">
            <a:off x="7529155" y="1685925"/>
            <a:ext cx="3674233" cy="2495550"/>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3" name="Text Box 7"/>
          <p:cNvSpPr txBox="1">
            <a:spLocks noChangeArrowheads="1"/>
          </p:cNvSpPr>
          <p:nvPr/>
        </p:nvSpPr>
        <p:spPr bwMode="auto">
          <a:xfrm>
            <a:off x="2105026" y="1019175"/>
            <a:ext cx="660911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dirty="0"/>
              <a:t>The macro trigger is passed to the macro processor.</a:t>
            </a:r>
          </a:p>
        </p:txBody>
      </p:sp>
      <p:sp>
        <p:nvSpPr>
          <p:cNvPr id="14344" name="Rectangle 8"/>
          <p:cNvSpPr>
            <a:spLocks noChangeArrowheads="1"/>
          </p:cNvSpPr>
          <p:nvPr>
            <p:custDataLst>
              <p:tags r:id="rId1"/>
            </p:custDataLst>
          </p:nvPr>
        </p:nvSpPr>
        <p:spPr bwMode="auto">
          <a:xfrm>
            <a:off x="3116263" y="4008438"/>
            <a:ext cx="4445000" cy="284162"/>
          </a:xfrm>
          <a:prstGeom prst="rect">
            <a:avLst/>
          </a:prstGeom>
          <a:solidFill>
            <a:srgbClr val="99CCFF">
              <a:alpha val="50000"/>
            </a:srgbClr>
          </a:solidFill>
          <a:ln>
            <a:noFill/>
          </a:ln>
          <a:effectLst/>
          <a:extLst>
            <a:ext uri="{91240B29-F687-4F45-9708-019B960494DF}">
              <a14:hiddenLine xmlns:a14="http://schemas.microsoft.com/office/drawing/2010/main" w="38100">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lstStyle/>
          <a:p>
            <a:endParaRPr lang="en-US"/>
          </a:p>
        </p:txBody>
      </p:sp>
      <p:sp>
        <p:nvSpPr>
          <p:cNvPr id="14345" name="Text Box 9"/>
          <p:cNvSpPr txBox="1">
            <a:spLocks noChangeArrowheads="1"/>
          </p:cNvSpPr>
          <p:nvPr/>
        </p:nvSpPr>
        <p:spPr bwMode="auto">
          <a:xfrm>
            <a:off x="9438711" y="60325"/>
            <a:ext cx="2549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u="sng" dirty="0"/>
              <a:t>Symbol Table</a:t>
            </a:r>
            <a:endParaRPr lang="en-US" altLang="en-US" sz="2000" u="sng" dirty="0">
              <a:latin typeface="Times New Roman" panose="02020603050405020304" pitchFamily="18" charset="0"/>
            </a:endParaRPr>
          </a:p>
        </p:txBody>
      </p:sp>
      <p:graphicFrame>
        <p:nvGraphicFramePr>
          <p:cNvPr id="14599" name="Group 263"/>
          <p:cNvGraphicFramePr>
            <a:graphicFrameLocks noGrp="1"/>
          </p:cNvGraphicFramePr>
          <p:nvPr>
            <p:extLst>
              <p:ext uri="{D42A27DB-BD31-4B8C-83A1-F6EECF244321}">
                <p14:modId xmlns:p14="http://schemas.microsoft.com/office/powerpoint/2010/main" val="2213037750"/>
              </p:ext>
            </p:extLst>
          </p:nvPr>
        </p:nvGraphicFramePr>
        <p:xfrm>
          <a:off x="9451410" y="482600"/>
          <a:ext cx="2519362" cy="1173480"/>
        </p:xfrm>
        <a:graphic>
          <a:graphicData uri="http://schemas.openxmlformats.org/drawingml/2006/table">
            <a:tbl>
              <a:tblPr/>
              <a:tblGrid>
                <a:gridCol w="765175">
                  <a:extLst>
                    <a:ext uri="{9D8B030D-6E8A-4147-A177-3AD203B41FA5}">
                      <a16:colId xmlns:a16="http://schemas.microsoft.com/office/drawing/2014/main" val="20000"/>
                    </a:ext>
                  </a:extLst>
                </a:gridCol>
                <a:gridCol w="1754187">
                  <a:extLst>
                    <a:ext uri="{9D8B030D-6E8A-4147-A177-3AD203B41FA5}">
                      <a16:colId xmlns:a16="http://schemas.microsoft.com/office/drawing/2014/main" val="20001"/>
                    </a:ext>
                  </a:extLst>
                </a:gridCol>
              </a:tblGrid>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31273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foot</a:t>
                      </a:r>
                      <a:r>
                        <a:rPr kumimoji="0" lang="en-US" altLang="en-US" sz="1400" b="1" i="0" u="none" strike="noStrike" cap="none" normalizeH="0" baseline="0">
                          <a:ln>
                            <a:noFill/>
                          </a:ln>
                          <a:solidFill>
                            <a:schemeClr val="tx1"/>
                          </a:solidFill>
                          <a:effectLst/>
                          <a:latin typeface="Arial" panose="020B0604020202020204" pitchFamily="34" charset="0"/>
                        </a:rPr>
                        <a:t> </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No Internet Orders</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2"/>
                  </a:ext>
                </a:extLst>
              </a:tr>
            </a:tbl>
          </a:graphicData>
        </a:graphic>
      </p:graphicFrame>
      <p:sp>
        <p:nvSpPr>
          <p:cNvPr id="14553" name="Animation Flag"/>
          <p:cNvSpPr txBox="1">
            <a:spLocks noChangeArrowheads="1"/>
          </p:cNvSpPr>
          <p:nvPr/>
        </p:nvSpPr>
        <p:spPr bwMode="auto">
          <a:xfrm>
            <a:off x="10096501" y="6451601"/>
            <a:ext cx="460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latin typeface="Verdana" panose="020B0604030504040204" pitchFamily="34" charset="0"/>
              </a:rPr>
              <a:t>...</a:t>
            </a:r>
          </a:p>
        </p:txBody>
      </p:sp>
    </p:spTree>
    <p:extLst>
      <p:ext uri="{BB962C8B-B14F-4D97-AF65-F5344CB8AC3E}">
        <p14:creationId xmlns:p14="http://schemas.microsoft.com/office/powerpoint/2010/main" val="383455303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normAutofit fontScale="90000"/>
          </a:bodyPr>
          <a:lstStyle/>
          <a:p>
            <a:r>
              <a:rPr lang="en-US" altLang="en-US"/>
              <a:t>The DATA Step Interface</a:t>
            </a:r>
          </a:p>
        </p:txBody>
      </p:sp>
      <p:sp>
        <p:nvSpPr>
          <p:cNvPr id="38" name="Slide Number Placeholder 3"/>
          <p:cNvSpPr>
            <a:spLocks noGrp="1"/>
          </p:cNvSpPr>
          <p:nvPr>
            <p:ph type="sldNum" sz="quarter" idx="10"/>
          </p:nvPr>
        </p:nvSpPr>
        <p:spPr/>
        <p:txBody>
          <a:bodyPr/>
          <a:lstStyle/>
          <a:p>
            <a:fld id="{172ADC36-37A6-4B89-8E98-B9DE92C78C67}" type="slidenum">
              <a:rPr lang="en-US" altLang="en-US"/>
              <a:pPr/>
              <a:t>8</a:t>
            </a:fld>
            <a:endParaRPr lang="en-US" altLang="en-US" b="0">
              <a:latin typeface="Times New Roman" panose="02020603050405020304" pitchFamily="18" charset="0"/>
            </a:endParaRPr>
          </a:p>
        </p:txBody>
      </p:sp>
      <p:sp>
        <p:nvSpPr>
          <p:cNvPr id="274435" name="Text Box 3"/>
          <p:cNvSpPr txBox="1">
            <a:spLocks noChangeArrowheads="1"/>
          </p:cNvSpPr>
          <p:nvPr/>
        </p:nvSpPr>
        <p:spPr bwMode="auto">
          <a:xfrm>
            <a:off x="9186863" y="26622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altLang="en-US">
              <a:solidFill>
                <a:srgbClr val="FF0000"/>
              </a:solidFill>
            </a:endParaRPr>
          </a:p>
        </p:txBody>
      </p:sp>
      <p:sp>
        <p:nvSpPr>
          <p:cNvPr id="274436" name="Text Box 4"/>
          <p:cNvSpPr txBox="1">
            <a:spLocks noChangeArrowheads="1"/>
          </p:cNvSpPr>
          <p:nvPr/>
        </p:nvSpPr>
        <p:spPr bwMode="auto">
          <a:xfrm>
            <a:off x="1692275" y="1685925"/>
            <a:ext cx="8891588" cy="4203700"/>
          </a:xfrm>
          <a:prstGeom prst="rect">
            <a:avLst/>
          </a:prstGeom>
          <a:solidFill>
            <a:srgbClr val="FFFFFF"/>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endParaRPr lang="en-US" altLang="en-US" sz="2000" b="1">
              <a:latin typeface="Courier New" panose="02070309020205020404" pitchFamily="49" charset="0"/>
            </a:endParaRPr>
          </a:p>
          <a:p>
            <a:pPr>
              <a:lnSpc>
                <a:spcPct val="85000"/>
              </a:lnSpc>
            </a:pPr>
            <a:r>
              <a:rPr lang="en-US" altLang="en-US" sz="2000" b="1">
                <a:latin typeface="Courier New" panose="02070309020205020404" pitchFamily="49" charset="0"/>
              </a:rPr>
              <a:t>data orders;</a:t>
            </a:r>
          </a:p>
          <a:p>
            <a:pPr>
              <a:lnSpc>
                <a:spcPct val="85000"/>
              </a:lnSpc>
            </a:pPr>
            <a:r>
              <a:rPr lang="en-US" altLang="en-US" b="1">
                <a:latin typeface="Courier New" panose="02070309020205020404" pitchFamily="49" charset="0"/>
              </a:rPr>
              <a:t>   keep order_date order_type quantity total_retail_price;</a:t>
            </a:r>
          </a:p>
          <a:p>
            <a:pPr>
              <a:lnSpc>
                <a:spcPct val="85000"/>
              </a:lnSpc>
            </a:pPr>
            <a:r>
              <a:rPr lang="en-US" altLang="en-US" b="1">
                <a:latin typeface="Courier New" panose="02070309020205020404" pitchFamily="49" charset="0"/>
              </a:rPr>
              <a:t>   set orion.order_fact end=final;</a:t>
            </a:r>
          </a:p>
          <a:p>
            <a:pPr>
              <a:lnSpc>
                <a:spcPct val="85000"/>
              </a:lnSpc>
            </a:pPr>
            <a:r>
              <a:rPr lang="en-US" altLang="en-US" b="1">
                <a:latin typeface="Courier New" panose="02070309020205020404" pitchFamily="49" charset="0"/>
              </a:rPr>
              <a:t>   where year(order_date)=2007 and month(order_date)=2;</a:t>
            </a:r>
          </a:p>
          <a:p>
            <a:pPr>
              <a:lnSpc>
                <a:spcPct val="85000"/>
              </a:lnSpc>
            </a:pPr>
            <a:r>
              <a:rPr lang="en-US" altLang="en-US" sz="2000" b="1">
                <a:latin typeface="Courier New" panose="02070309020205020404" pitchFamily="49" charset="0"/>
              </a:rPr>
              <a:t>   if order_type=3 then Number+1;</a:t>
            </a:r>
          </a:p>
          <a:p>
            <a:pPr>
              <a:lnSpc>
                <a:spcPct val="85000"/>
              </a:lnSpc>
            </a:pPr>
            <a:r>
              <a:rPr lang="en-US" altLang="en-US" sz="2000" b="1">
                <a:latin typeface="Courier New" panose="02070309020205020404" pitchFamily="49" charset="0"/>
              </a:rPr>
              <a:t>   if final then do;</a:t>
            </a:r>
          </a:p>
          <a:p>
            <a:pPr>
              <a:lnSpc>
                <a:spcPct val="85000"/>
              </a:lnSpc>
            </a:pPr>
            <a:r>
              <a:rPr lang="en-US" altLang="en-US" sz="2000" b="1">
                <a:latin typeface="Courier New" panose="02070309020205020404" pitchFamily="49" charset="0"/>
              </a:rPr>
              <a:t>      put Number=;</a:t>
            </a:r>
          </a:p>
          <a:p>
            <a:pPr>
              <a:lnSpc>
                <a:spcPct val="85000"/>
              </a:lnSpc>
            </a:pPr>
            <a:r>
              <a:rPr lang="en-US" altLang="en-US" sz="2000" b="1">
                <a:latin typeface="Courier New" panose="02070309020205020404" pitchFamily="49" charset="0"/>
              </a:rPr>
              <a:t>      if Number=0 then do;</a:t>
            </a:r>
          </a:p>
          <a:p>
            <a:pPr>
              <a:lnSpc>
                <a:spcPct val="85000"/>
              </a:lnSpc>
            </a:pPr>
            <a:r>
              <a:rPr lang="en-US" altLang="en-US" sz="2000" b="1">
                <a:latin typeface="Courier New" panose="02070309020205020404" pitchFamily="49" charset="0"/>
              </a:rPr>
              <a:t>         </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else do;</a:t>
            </a:r>
          </a:p>
          <a:p>
            <a:pPr>
              <a:lnSpc>
                <a:spcPct val="85000"/>
              </a:lnSpc>
            </a:pPr>
            <a:r>
              <a:rPr lang="en-US" altLang="en-US" sz="2000" b="1">
                <a:latin typeface="Courier New" panose="02070309020205020404" pitchFamily="49" charset="0"/>
              </a:rPr>
              <a:t>         %let foot=Some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run;</a:t>
            </a:r>
          </a:p>
        </p:txBody>
      </p:sp>
      <p:sp>
        <p:nvSpPr>
          <p:cNvPr id="274438" name="Text Box 6"/>
          <p:cNvSpPr txBox="1">
            <a:spLocks noChangeArrowheads="1"/>
          </p:cNvSpPr>
          <p:nvPr/>
        </p:nvSpPr>
        <p:spPr bwMode="auto">
          <a:xfrm>
            <a:off x="2105026" y="1019175"/>
            <a:ext cx="48129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en-US" altLang="en-US" sz="2400" dirty="0"/>
              <a:t>The macro variable FOOT is assigned.</a:t>
            </a:r>
          </a:p>
        </p:txBody>
      </p:sp>
      <p:sp>
        <p:nvSpPr>
          <p:cNvPr id="274440" name="Text Box 8"/>
          <p:cNvSpPr txBox="1">
            <a:spLocks noChangeArrowheads="1"/>
          </p:cNvSpPr>
          <p:nvPr/>
        </p:nvSpPr>
        <p:spPr bwMode="auto">
          <a:xfrm>
            <a:off x="9462564" y="-64354"/>
            <a:ext cx="2549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u="sng"/>
              <a:t>Symbol Table</a:t>
            </a:r>
            <a:endParaRPr lang="en-US" altLang="en-US" sz="2000" u="sng">
              <a:latin typeface="Times New Roman" panose="02020603050405020304" pitchFamily="18" charset="0"/>
            </a:endParaRPr>
          </a:p>
        </p:txBody>
      </p:sp>
      <p:graphicFrame>
        <p:nvGraphicFramePr>
          <p:cNvPr id="274478" name="Group 46"/>
          <p:cNvGraphicFramePr>
            <a:graphicFrameLocks noGrp="1"/>
          </p:cNvGraphicFramePr>
          <p:nvPr>
            <p:extLst>
              <p:ext uri="{D42A27DB-BD31-4B8C-83A1-F6EECF244321}">
                <p14:modId xmlns:p14="http://schemas.microsoft.com/office/powerpoint/2010/main" val="1444148267"/>
              </p:ext>
            </p:extLst>
          </p:nvPr>
        </p:nvGraphicFramePr>
        <p:xfrm>
          <a:off x="9475263" y="357921"/>
          <a:ext cx="2519362" cy="1173480"/>
        </p:xfrm>
        <a:graphic>
          <a:graphicData uri="http://schemas.openxmlformats.org/drawingml/2006/table">
            <a:tbl>
              <a:tblPr/>
              <a:tblGrid>
                <a:gridCol w="765175">
                  <a:extLst>
                    <a:ext uri="{9D8B030D-6E8A-4147-A177-3AD203B41FA5}">
                      <a16:colId xmlns:a16="http://schemas.microsoft.com/office/drawing/2014/main" val="20000"/>
                    </a:ext>
                  </a:extLst>
                </a:gridCol>
                <a:gridCol w="1754187">
                  <a:extLst>
                    <a:ext uri="{9D8B030D-6E8A-4147-A177-3AD203B41FA5}">
                      <a16:colId xmlns:a16="http://schemas.microsoft.com/office/drawing/2014/main" val="20001"/>
                    </a:ext>
                  </a:extLst>
                </a:gridCol>
              </a:tblGrid>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31273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foot</a:t>
                      </a:r>
                      <a:r>
                        <a:rPr kumimoji="0" lang="en-US" altLang="en-US" sz="1400" b="1" i="0" u="none" strike="noStrike" cap="none" normalizeH="0" baseline="0">
                          <a:ln>
                            <a:noFill/>
                          </a:ln>
                          <a:solidFill>
                            <a:schemeClr val="tx1"/>
                          </a:solidFill>
                          <a:effectLst/>
                          <a:latin typeface="Arial" panose="020B0604020202020204" pitchFamily="34" charset="0"/>
                        </a:rPr>
                        <a:t> </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No Internet Orders</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2"/>
                  </a:ext>
                </a:extLst>
              </a:tr>
            </a:tbl>
          </a:graphicData>
        </a:graphic>
      </p:graphicFrame>
      <p:sp>
        <p:nvSpPr>
          <p:cNvPr id="274471" name="Animation Flag"/>
          <p:cNvSpPr txBox="1">
            <a:spLocks noChangeArrowheads="1"/>
          </p:cNvSpPr>
          <p:nvPr/>
        </p:nvSpPr>
        <p:spPr bwMode="auto">
          <a:xfrm>
            <a:off x="10096501" y="6451601"/>
            <a:ext cx="460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latin typeface="Verdana" panose="020B0604030504040204" pitchFamily="34" charset="0"/>
              </a:rPr>
              <a:t>...</a:t>
            </a:r>
          </a:p>
        </p:txBody>
      </p:sp>
    </p:spTree>
    <p:extLst>
      <p:ext uri="{BB962C8B-B14F-4D97-AF65-F5344CB8AC3E}">
        <p14:creationId xmlns:p14="http://schemas.microsoft.com/office/powerpoint/2010/main" val="137613724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altLang="en-US"/>
              <a:t>The DATA Step Interface</a:t>
            </a:r>
          </a:p>
        </p:txBody>
      </p:sp>
      <p:graphicFrame>
        <p:nvGraphicFramePr>
          <p:cNvPr id="15444" name="Group 84"/>
          <p:cNvGraphicFramePr>
            <a:graphicFrameLocks noGrp="1"/>
          </p:cNvGraphicFramePr>
          <p:nvPr>
            <p:ph type="tbl" idx="1"/>
          </p:nvPr>
        </p:nvGraphicFramePr>
        <p:xfrm>
          <a:off x="7739064" y="3594101"/>
          <a:ext cx="2746375" cy="1173480"/>
        </p:xfrm>
        <a:graphic>
          <a:graphicData uri="http://schemas.openxmlformats.org/drawingml/2006/table">
            <a:tbl>
              <a:tblPr/>
              <a:tblGrid>
                <a:gridCol w="742950">
                  <a:extLst>
                    <a:ext uri="{9D8B030D-6E8A-4147-A177-3AD203B41FA5}">
                      <a16:colId xmlns:a16="http://schemas.microsoft.com/office/drawing/2014/main" val="20000"/>
                    </a:ext>
                  </a:extLst>
                </a:gridCol>
                <a:gridCol w="2003425">
                  <a:extLst>
                    <a:ext uri="{9D8B030D-6E8A-4147-A177-3AD203B41FA5}">
                      <a16:colId xmlns:a16="http://schemas.microsoft.com/office/drawing/2014/main" val="20001"/>
                    </a:ext>
                  </a:extLst>
                </a:gridCol>
              </a:tblGrid>
              <a:tr h="285750">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28733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r h="285750">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foot</a:t>
                      </a:r>
                      <a:r>
                        <a:rPr kumimoji="0" lang="en-US" altLang="en-US" sz="1400" b="1" i="0" u="none" strike="noStrike" cap="none" normalizeH="0" baseline="0">
                          <a:ln>
                            <a:noFill/>
                          </a:ln>
                          <a:solidFill>
                            <a:schemeClr val="tx1"/>
                          </a:solidFill>
                          <a:effectLst/>
                          <a:latin typeface="Arial" panose="020B0604020202020204" pitchFamily="34" charset="0"/>
                        </a:rPr>
                        <a:t> </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Some Internet Orders</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2"/>
                  </a:ext>
                </a:extLst>
              </a:tr>
            </a:tbl>
          </a:graphicData>
        </a:graphic>
      </p:graphicFrame>
      <p:sp>
        <p:nvSpPr>
          <p:cNvPr id="40" name="Slide Number Placeholder 3"/>
          <p:cNvSpPr>
            <a:spLocks noGrp="1"/>
          </p:cNvSpPr>
          <p:nvPr>
            <p:ph type="sldNum" sz="quarter" idx="10"/>
          </p:nvPr>
        </p:nvSpPr>
        <p:spPr/>
        <p:txBody>
          <a:bodyPr/>
          <a:lstStyle/>
          <a:p>
            <a:fld id="{AFFBFBE8-FDA9-41EC-B6C5-2435D2446807}" type="slidenum">
              <a:rPr lang="en-US" altLang="en-US"/>
              <a:pPr/>
              <a:t>9</a:t>
            </a:fld>
            <a:endParaRPr lang="en-US" altLang="en-US" b="0">
              <a:latin typeface="Times New Roman" panose="02020603050405020304" pitchFamily="18" charset="0"/>
            </a:endParaRPr>
          </a:p>
        </p:txBody>
      </p:sp>
      <p:sp>
        <p:nvSpPr>
          <p:cNvPr id="15365" name="Text Box 5"/>
          <p:cNvSpPr txBox="1">
            <a:spLocks noChangeArrowheads="1"/>
          </p:cNvSpPr>
          <p:nvPr/>
        </p:nvSpPr>
        <p:spPr bwMode="auto">
          <a:xfrm>
            <a:off x="1692275" y="1685925"/>
            <a:ext cx="8891588" cy="4203700"/>
          </a:xfrm>
          <a:prstGeom prst="rect">
            <a:avLst/>
          </a:prstGeom>
          <a:solidFill>
            <a:srgbClr val="FFFFFF"/>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800" tIns="50800" rIns="50800" bIns="50800">
            <a:spAutoFit/>
          </a:bodyPr>
          <a:lstStyle/>
          <a:p>
            <a:pPr>
              <a:lnSpc>
                <a:spcPct val="85000"/>
              </a:lnSpc>
            </a:pPr>
            <a:endParaRPr lang="en-US" altLang="en-US" sz="2000" b="1">
              <a:latin typeface="Courier New" panose="02070309020205020404" pitchFamily="49" charset="0"/>
            </a:endParaRPr>
          </a:p>
          <a:p>
            <a:pPr>
              <a:lnSpc>
                <a:spcPct val="85000"/>
              </a:lnSpc>
            </a:pPr>
            <a:r>
              <a:rPr lang="en-US" altLang="en-US" sz="2000" b="1">
                <a:latin typeface="Courier New" panose="02070309020205020404" pitchFamily="49" charset="0"/>
              </a:rPr>
              <a:t>data orders;</a:t>
            </a:r>
          </a:p>
          <a:p>
            <a:pPr>
              <a:lnSpc>
                <a:spcPct val="85000"/>
              </a:lnSpc>
            </a:pPr>
            <a:r>
              <a:rPr lang="en-US" altLang="en-US" b="1">
                <a:latin typeface="Courier New" panose="02070309020205020404" pitchFamily="49" charset="0"/>
              </a:rPr>
              <a:t>   keep order_date order_type quantity total_retail_price;</a:t>
            </a:r>
          </a:p>
          <a:p>
            <a:pPr>
              <a:lnSpc>
                <a:spcPct val="85000"/>
              </a:lnSpc>
            </a:pPr>
            <a:r>
              <a:rPr lang="en-US" altLang="en-US" b="1">
                <a:latin typeface="Courier New" panose="02070309020205020404" pitchFamily="49" charset="0"/>
              </a:rPr>
              <a:t>   set orion.order_fact end=final;</a:t>
            </a:r>
          </a:p>
          <a:p>
            <a:pPr>
              <a:lnSpc>
                <a:spcPct val="85000"/>
              </a:lnSpc>
            </a:pPr>
            <a:r>
              <a:rPr lang="en-US" altLang="en-US" b="1">
                <a:latin typeface="Courier New" panose="02070309020205020404" pitchFamily="49" charset="0"/>
              </a:rPr>
              <a:t>   where year(order_date)=2007 and month(order_date)=2;</a:t>
            </a:r>
          </a:p>
          <a:p>
            <a:pPr>
              <a:lnSpc>
                <a:spcPct val="85000"/>
              </a:lnSpc>
            </a:pPr>
            <a:r>
              <a:rPr lang="en-US" altLang="en-US" sz="2000" b="1">
                <a:latin typeface="Courier New" panose="02070309020205020404" pitchFamily="49" charset="0"/>
              </a:rPr>
              <a:t>   if order_type=3 then Number+1;</a:t>
            </a:r>
          </a:p>
          <a:p>
            <a:pPr>
              <a:lnSpc>
                <a:spcPct val="85000"/>
              </a:lnSpc>
            </a:pPr>
            <a:r>
              <a:rPr lang="en-US" altLang="en-US" sz="2000" b="1">
                <a:latin typeface="Courier New" panose="02070309020205020404" pitchFamily="49" charset="0"/>
              </a:rPr>
              <a:t>   if final then do;</a:t>
            </a:r>
          </a:p>
          <a:p>
            <a:pPr>
              <a:lnSpc>
                <a:spcPct val="85000"/>
              </a:lnSpc>
            </a:pPr>
            <a:r>
              <a:rPr lang="en-US" altLang="en-US" sz="2000" b="1">
                <a:latin typeface="Courier New" panose="02070309020205020404" pitchFamily="49" charset="0"/>
              </a:rPr>
              <a:t>      put Number=;</a:t>
            </a:r>
          </a:p>
          <a:p>
            <a:pPr>
              <a:lnSpc>
                <a:spcPct val="85000"/>
              </a:lnSpc>
            </a:pPr>
            <a:r>
              <a:rPr lang="en-US" altLang="en-US" sz="2000" b="1">
                <a:latin typeface="Courier New" panose="02070309020205020404" pitchFamily="49" charset="0"/>
              </a:rPr>
              <a:t>      if Number=0 then do;</a:t>
            </a:r>
          </a:p>
          <a:p>
            <a:pPr>
              <a:lnSpc>
                <a:spcPct val="85000"/>
              </a:lnSpc>
            </a:pPr>
            <a:r>
              <a:rPr lang="en-US" altLang="en-US" sz="2000" b="1">
                <a:latin typeface="Courier New" panose="02070309020205020404" pitchFamily="49" charset="0"/>
              </a:rPr>
              <a:t>         </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else do;</a:t>
            </a:r>
          </a:p>
          <a:p>
            <a:pPr>
              <a:lnSpc>
                <a:spcPct val="85000"/>
              </a:lnSpc>
            </a:pPr>
            <a:r>
              <a:rPr lang="en-US" altLang="en-US" sz="2000" b="1">
                <a:latin typeface="Courier New" panose="02070309020205020404" pitchFamily="49" charset="0"/>
              </a:rPr>
              <a:t>         %let foot=Some Internet Orders;</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      end;</a:t>
            </a:r>
          </a:p>
          <a:p>
            <a:pPr>
              <a:lnSpc>
                <a:spcPct val="85000"/>
              </a:lnSpc>
            </a:pPr>
            <a:r>
              <a:rPr lang="en-US" altLang="en-US" sz="2000" b="1">
                <a:latin typeface="Courier New" panose="02070309020205020404" pitchFamily="49" charset="0"/>
              </a:rPr>
              <a:t>run;</a:t>
            </a:r>
          </a:p>
        </p:txBody>
      </p:sp>
      <p:sp>
        <p:nvSpPr>
          <p:cNvPr id="15366" name="Line 6"/>
          <p:cNvSpPr>
            <a:spLocks noChangeShapeType="1"/>
          </p:cNvSpPr>
          <p:nvPr/>
        </p:nvSpPr>
        <p:spPr bwMode="auto">
          <a:xfrm flipV="1">
            <a:off x="6583364" y="1812896"/>
            <a:ext cx="4683634" cy="2946428"/>
          </a:xfrm>
          <a:prstGeom prst="line">
            <a:avLst/>
          </a:prstGeom>
          <a:noFill/>
          <a:ln w="38100">
            <a:solidFill>
              <a:schemeClr val="tx1"/>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7" name="Text Box 7"/>
          <p:cNvSpPr txBox="1">
            <a:spLocks noChangeArrowheads="1"/>
          </p:cNvSpPr>
          <p:nvPr/>
        </p:nvSpPr>
        <p:spPr bwMode="auto">
          <a:xfrm>
            <a:off x="2108201" y="1025525"/>
            <a:ext cx="62490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dirty="0"/>
              <a:t>The macro trigger overwrites the previous value.</a:t>
            </a:r>
          </a:p>
        </p:txBody>
      </p:sp>
      <p:sp>
        <p:nvSpPr>
          <p:cNvPr id="15368" name="Rectangle 8"/>
          <p:cNvSpPr>
            <a:spLocks noChangeArrowheads="1"/>
          </p:cNvSpPr>
          <p:nvPr>
            <p:custDataLst>
              <p:tags r:id="rId1"/>
            </p:custDataLst>
          </p:nvPr>
        </p:nvSpPr>
        <p:spPr bwMode="auto">
          <a:xfrm>
            <a:off x="3116263" y="4797426"/>
            <a:ext cx="4749800" cy="284163"/>
          </a:xfrm>
          <a:prstGeom prst="rect">
            <a:avLst/>
          </a:prstGeom>
          <a:solidFill>
            <a:srgbClr val="99CCFF">
              <a:alpha val="50000"/>
            </a:srgbClr>
          </a:solidFill>
          <a:ln>
            <a:noFill/>
          </a:ln>
          <a:effectLst/>
          <a:extLst>
            <a:ext uri="{91240B29-F687-4F45-9708-019B960494DF}">
              <a14:hiddenLine xmlns:a14="http://schemas.microsoft.com/office/drawing/2010/main" w="38100">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lstStyle/>
          <a:p>
            <a:endParaRPr lang="en-US"/>
          </a:p>
        </p:txBody>
      </p:sp>
      <p:sp>
        <p:nvSpPr>
          <p:cNvPr id="15369" name="Text Box 9"/>
          <p:cNvSpPr txBox="1">
            <a:spLocks noChangeArrowheads="1"/>
          </p:cNvSpPr>
          <p:nvPr/>
        </p:nvSpPr>
        <p:spPr bwMode="auto">
          <a:xfrm>
            <a:off x="9186863" y="26622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altLang="en-US">
              <a:solidFill>
                <a:srgbClr val="FF0000"/>
              </a:solidFill>
            </a:endParaRPr>
          </a:p>
        </p:txBody>
      </p:sp>
      <p:sp>
        <p:nvSpPr>
          <p:cNvPr id="15427" name="Animation Flag"/>
          <p:cNvSpPr txBox="1">
            <a:spLocks noChangeArrowheads="1"/>
          </p:cNvSpPr>
          <p:nvPr/>
        </p:nvSpPr>
        <p:spPr bwMode="auto">
          <a:xfrm>
            <a:off x="10096501" y="6451601"/>
            <a:ext cx="460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latin typeface="Verdana" panose="020B0604030504040204" pitchFamily="34" charset="0"/>
              </a:rPr>
              <a:t>...</a:t>
            </a:r>
          </a:p>
        </p:txBody>
      </p:sp>
      <p:sp>
        <p:nvSpPr>
          <p:cNvPr id="12" name="Text Box 8"/>
          <p:cNvSpPr txBox="1">
            <a:spLocks noChangeArrowheads="1"/>
          </p:cNvSpPr>
          <p:nvPr/>
        </p:nvSpPr>
        <p:spPr bwMode="auto">
          <a:xfrm>
            <a:off x="9486418" y="0"/>
            <a:ext cx="2549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u="sng"/>
              <a:t>Symbol Table</a:t>
            </a:r>
            <a:endParaRPr lang="en-US" altLang="en-US" sz="2000" u="sng">
              <a:latin typeface="Times New Roman" panose="02020603050405020304" pitchFamily="18" charset="0"/>
            </a:endParaRPr>
          </a:p>
        </p:txBody>
      </p:sp>
      <p:graphicFrame>
        <p:nvGraphicFramePr>
          <p:cNvPr id="13" name="Group 46"/>
          <p:cNvGraphicFramePr>
            <a:graphicFrameLocks noGrp="1"/>
          </p:cNvGraphicFramePr>
          <p:nvPr>
            <p:extLst>
              <p:ext uri="{D42A27DB-BD31-4B8C-83A1-F6EECF244321}">
                <p14:modId xmlns:p14="http://schemas.microsoft.com/office/powerpoint/2010/main" val="128367360"/>
              </p:ext>
            </p:extLst>
          </p:nvPr>
        </p:nvGraphicFramePr>
        <p:xfrm>
          <a:off x="9499116" y="422275"/>
          <a:ext cx="2692883" cy="1386840"/>
        </p:xfrm>
        <a:graphic>
          <a:graphicData uri="http://schemas.openxmlformats.org/drawingml/2006/table">
            <a:tbl>
              <a:tblPr/>
              <a:tblGrid>
                <a:gridCol w="678554">
                  <a:extLst>
                    <a:ext uri="{9D8B030D-6E8A-4147-A177-3AD203B41FA5}">
                      <a16:colId xmlns:a16="http://schemas.microsoft.com/office/drawing/2014/main" val="20000"/>
                    </a:ext>
                  </a:extLst>
                </a:gridCol>
                <a:gridCol w="2014329">
                  <a:extLst>
                    <a:ext uri="{9D8B030D-6E8A-4147-A177-3AD203B41FA5}">
                      <a16:colId xmlns:a16="http://schemas.microsoft.com/office/drawing/2014/main" val="20001"/>
                    </a:ext>
                  </a:extLst>
                </a:gridCol>
              </a:tblGrid>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chemeClr val="tx1"/>
                          </a:solidFill>
                          <a:effectLst/>
                          <a:latin typeface="Arial" panose="020B0604020202020204" pitchFamily="34" charset="0"/>
                        </a:rPr>
                        <a:t>month</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r h="312738">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chemeClr val="tx1"/>
                          </a:solidFill>
                          <a:effectLst/>
                          <a:latin typeface="Arial" panose="020B0604020202020204" pitchFamily="34" charset="0"/>
                        </a:rPr>
                        <a:t>year</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CCCCCC"/>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chemeClr val="tx1"/>
                          </a:solidFill>
                          <a:effectLst/>
                          <a:latin typeface="Arial" panose="020B0604020202020204" pitchFamily="34" charset="0"/>
                        </a:rPr>
                        <a:t>2007</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CCCCCC"/>
                    </a:solidFill>
                  </a:tcPr>
                </a:tc>
                <a:extLst>
                  <a:ext uri="{0D108BD9-81ED-4DB2-BD59-A6C34878D82A}">
                    <a16:rowId xmlns:a16="http://schemas.microsoft.com/office/drawing/2014/main" val="10001"/>
                  </a:ext>
                </a:extLst>
              </a:tr>
              <a:tr h="314325">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a:ln>
                            <a:noFill/>
                          </a:ln>
                          <a:solidFill>
                            <a:srgbClr val="FF0000"/>
                          </a:solidFill>
                          <a:effectLst/>
                          <a:latin typeface="Arial" panose="020B0604020202020204" pitchFamily="34" charset="0"/>
                        </a:rPr>
                        <a:t>foot</a:t>
                      </a:r>
                      <a:r>
                        <a:rPr kumimoji="0" lang="en-US" altLang="en-US" sz="1400" b="1" i="0" u="none" strike="noStrike" cap="none" normalizeH="0" baseline="0">
                          <a:ln>
                            <a:noFill/>
                          </a:ln>
                          <a:solidFill>
                            <a:schemeClr val="tx1"/>
                          </a:solidFill>
                          <a:effectLst/>
                          <a:latin typeface="Arial" panose="020B0604020202020204" pitchFamily="34" charset="0"/>
                        </a:rPr>
                        <a:t> </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cap="flat">
                      <a:noFill/>
                    </a:lnTlToBr>
                    <a:lnBlToTr cap="flat">
                      <a:noFill/>
                    </a:lnBlToTr>
                    <a:solidFill>
                      <a:srgbClr val="F2F2F2"/>
                    </a:solidFill>
                  </a:tcPr>
                </a:tc>
                <a:tc>
                  <a:txBody>
                    <a:bodyPr/>
                    <a:lstStyle>
                      <a:lvl1pPr>
                        <a:spcBef>
                          <a:spcPct val="20000"/>
                        </a:spcBef>
                        <a:buClr>
                          <a:schemeClr val="tx1"/>
                        </a:buClr>
                        <a:buFont typeface="Monotype Sorts" panose="05010101010101010101" pitchFamily="2" charset="2"/>
                        <a:defRPr sz="2000">
                          <a:solidFill>
                            <a:schemeClr val="tx1"/>
                          </a:solidFill>
                          <a:latin typeface="Arial" panose="020B0604020202020204" pitchFamily="34" charset="0"/>
                        </a:defRPr>
                      </a:lvl1pPr>
                      <a:lvl2pPr marL="114300">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defRPr>
                      </a:lvl2pPr>
                      <a:lvl3pPr marL="571500">
                        <a:spcBef>
                          <a:spcPct val="20000"/>
                        </a:spcBef>
                        <a:defRPr sz="2000">
                          <a:solidFill>
                            <a:schemeClr val="tx1"/>
                          </a:solidFill>
                          <a:latin typeface="Arial" panose="020B0604020202020204" pitchFamily="34" charset="0"/>
                        </a:defRPr>
                      </a:lvl3pPr>
                      <a:lvl4pPr marL="1027113">
                        <a:spcBef>
                          <a:spcPct val="20000"/>
                        </a:spcBef>
                        <a:buFont typeface="Wingdings" panose="05000000000000000000" pitchFamily="2" charset="2"/>
                        <a:defRPr sz="2000">
                          <a:solidFill>
                            <a:schemeClr val="tx1"/>
                          </a:solidFill>
                          <a:latin typeface="Arial" panose="020B0604020202020204" pitchFamily="34" charset="0"/>
                        </a:defRPr>
                      </a:lvl4pPr>
                      <a:lvl5pPr marL="1484313">
                        <a:spcBef>
                          <a:spcPct val="20000"/>
                        </a:spcBef>
                        <a:defRPr sz="2000">
                          <a:solidFill>
                            <a:schemeClr val="tx1"/>
                          </a:solidFill>
                          <a:latin typeface="Arial" panose="020B0604020202020204" pitchFamily="34" charset="0"/>
                        </a:defRPr>
                      </a:lvl5pPr>
                      <a:lvl6pPr marL="1941513" eaLnBrk="0" fontAlgn="base" hangingPunct="0">
                        <a:spcBef>
                          <a:spcPct val="20000"/>
                        </a:spcBef>
                        <a:spcAft>
                          <a:spcPct val="0"/>
                        </a:spcAft>
                        <a:defRPr sz="2000">
                          <a:solidFill>
                            <a:schemeClr val="tx1"/>
                          </a:solidFill>
                          <a:latin typeface="Arial" panose="020B0604020202020204" pitchFamily="34" charset="0"/>
                        </a:defRPr>
                      </a:lvl6pPr>
                      <a:lvl7pPr marL="2398713" eaLnBrk="0" fontAlgn="base" hangingPunct="0">
                        <a:spcBef>
                          <a:spcPct val="20000"/>
                        </a:spcBef>
                        <a:spcAft>
                          <a:spcPct val="0"/>
                        </a:spcAft>
                        <a:defRPr sz="2000">
                          <a:solidFill>
                            <a:schemeClr val="tx1"/>
                          </a:solidFill>
                          <a:latin typeface="Arial" panose="020B0604020202020204" pitchFamily="34" charset="0"/>
                        </a:defRPr>
                      </a:lvl7pPr>
                      <a:lvl8pPr marL="2855913" eaLnBrk="0" fontAlgn="base" hangingPunct="0">
                        <a:spcBef>
                          <a:spcPct val="20000"/>
                        </a:spcBef>
                        <a:spcAft>
                          <a:spcPct val="0"/>
                        </a:spcAft>
                        <a:defRPr sz="2000">
                          <a:solidFill>
                            <a:schemeClr val="tx1"/>
                          </a:solidFill>
                          <a:latin typeface="Arial" panose="020B0604020202020204" pitchFamily="34" charset="0"/>
                        </a:defRPr>
                      </a:lvl8pPr>
                      <a:lvl9pPr marL="3313113" eaLnBrk="0" fontAlgn="base" hangingPunct="0">
                        <a:spcBef>
                          <a:spcPct val="20000"/>
                        </a:spcBef>
                        <a:spcAft>
                          <a:spcPct val="0"/>
                        </a:spcAft>
                        <a:defRPr sz="20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anose="05010101010101010101" pitchFamily="2" charset="2"/>
                        <a:buNone/>
                        <a:tabLst/>
                      </a:pPr>
                      <a:r>
                        <a:rPr kumimoji="0" lang="en-US" altLang="en-US" sz="1400" b="1" i="0" u="none" strike="noStrike" cap="none" normalizeH="0" baseline="0" dirty="0">
                          <a:ln>
                            <a:noFill/>
                          </a:ln>
                          <a:solidFill>
                            <a:srgbClr val="FF0000"/>
                          </a:solidFill>
                          <a:effectLst/>
                          <a:latin typeface="Arial" panose="020B0604020202020204" pitchFamily="34" charset="0"/>
                        </a:rPr>
                        <a:t>Some Internet Orders</a:t>
                      </a:r>
                    </a:p>
                  </a:txBody>
                  <a:tcPr marL="88900" marR="88900" marT="88900" marB="88900" horzOverflow="overflow">
                    <a:lnL w="12700" cap="flat" cmpd="sng" algn="ctr">
                      <a:solidFill>
                        <a:srgbClr val="FFFFFF"/>
                      </a:solidFill>
                      <a:prstDash val="solid"/>
                      <a:round/>
                      <a:headEnd type="none" w="med" len="lg"/>
                      <a:tailEnd type="none" w="med" len="lg"/>
                    </a:lnL>
                    <a:lnR w="12700" cap="flat" cmpd="sng" algn="ctr">
                      <a:solidFill>
                        <a:srgbClr val="FFFFFF"/>
                      </a:solidFill>
                      <a:prstDash val="solid"/>
                      <a:round/>
                      <a:headEnd type="none" w="med" len="lg"/>
                      <a:tailEnd type="none" w="med" len="lg"/>
                    </a:lnR>
                    <a:lnT w="12700" cap="flat" cmpd="sng" algn="ctr">
                      <a:solidFill>
                        <a:srgbClr val="FFFFFF"/>
                      </a:solidFill>
                      <a:prstDash val="solid"/>
                      <a:round/>
                      <a:headEnd type="none" w="med" len="lg"/>
                      <a:tailEnd type="none" w="med" len="lg"/>
                    </a:lnT>
                    <a:lnB w="12700" cap="flat" cmpd="sng" algn="ctr">
                      <a:solidFill>
                        <a:srgbClr val="FFFFFF"/>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9040050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4"/>
  <p:tag name="SHAPETABLE" val="Group 24"/>
</p:tagLst>
</file>

<file path=ppt/tags/tag2.xml><?xml version="1.0" encoding="utf-8"?>
<p:tagLst xmlns:a="http://schemas.openxmlformats.org/drawingml/2006/main" xmlns:r="http://schemas.openxmlformats.org/officeDocument/2006/relationships" xmlns:p="http://schemas.openxmlformats.org/presentationml/2006/main">
  <p:tag name="HIGHLIGHT" val="YES"/>
</p:tagLst>
</file>

<file path=ppt/tags/tag3.xml><?xml version="1.0" encoding="utf-8"?>
<p:tagLst xmlns:a="http://schemas.openxmlformats.org/drawingml/2006/main" xmlns:r="http://schemas.openxmlformats.org/officeDocument/2006/relationships" xmlns:p="http://schemas.openxmlformats.org/presentationml/2006/main">
  <p:tag name="HIGHLIGHT" val="YES"/>
</p:tagLst>
</file>

<file path=ppt/tags/tag4.xml><?xml version="1.0" encoding="utf-8"?>
<p:tagLst xmlns:a="http://schemas.openxmlformats.org/drawingml/2006/main" xmlns:r="http://schemas.openxmlformats.org/officeDocument/2006/relationships" xmlns:p="http://schemas.openxmlformats.org/presentationml/2006/main">
  <p:tag name="HIGHLIGHT" val="YES"/>
</p:tagLst>
</file>

<file path=ppt/tags/tag5.xml><?xml version="1.0" encoding="utf-8"?>
<p:tagLst xmlns:a="http://schemas.openxmlformats.org/drawingml/2006/main" xmlns:r="http://schemas.openxmlformats.org/officeDocument/2006/relationships" xmlns:p="http://schemas.openxmlformats.org/presentationml/2006/main">
  <p:tag name="HIGHLIGHT" val="YES"/>
</p:tagLst>
</file>

<file path=ppt/tags/tag6.xml><?xml version="1.0" encoding="utf-8"?>
<p:tagLst xmlns:a="http://schemas.openxmlformats.org/drawingml/2006/main" xmlns:r="http://schemas.openxmlformats.org/officeDocument/2006/relationships" xmlns:p="http://schemas.openxmlformats.org/presentationml/2006/main">
  <p:tag name="HIGHLIGHT" val="YES"/>
</p:tagLst>
</file>

<file path=ppt/tags/tag7.xml><?xml version="1.0" encoding="utf-8"?>
<p:tagLst xmlns:a="http://schemas.openxmlformats.org/drawingml/2006/main" xmlns:r="http://schemas.openxmlformats.org/officeDocument/2006/relationships" xmlns:p="http://schemas.openxmlformats.org/presentationml/2006/main">
  <p:tag name="HIGHLIGHT" val="Y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2568</Words>
  <Application>Microsoft Office PowerPoint</Application>
  <PresentationFormat>Widescreen</PresentationFormat>
  <Paragraphs>413</Paragraphs>
  <Slides>23</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Calibri Light</vt:lpstr>
      <vt:lpstr>Courier New</vt:lpstr>
      <vt:lpstr>Lucida Console</vt:lpstr>
      <vt:lpstr>Monotype Sorts</vt:lpstr>
      <vt:lpstr>Times New Roman</vt:lpstr>
      <vt:lpstr>Verdana</vt:lpstr>
      <vt:lpstr>Office Theme</vt:lpstr>
      <vt:lpstr>PowerPoint Presentation</vt:lpstr>
      <vt:lpstr>PowerPoint Presentation</vt:lpstr>
      <vt:lpstr>The DATA Step Interface </vt:lpstr>
      <vt:lpstr>The DATA Step Interface, First Try </vt:lpstr>
      <vt:lpstr>The DATA Step Interface</vt:lpstr>
      <vt:lpstr>The DATA Step Interface</vt:lpstr>
      <vt:lpstr>The DATA Step Interface</vt:lpstr>
      <vt:lpstr>The DATA Step Interface</vt:lpstr>
      <vt:lpstr>The DATA Step Interface</vt:lpstr>
      <vt:lpstr>The DATA Step Interface</vt:lpstr>
      <vt:lpstr>The SYMPUTX Routine</vt:lpstr>
      <vt:lpstr>The SYMPUTX Routine</vt:lpstr>
      <vt:lpstr>The SYMPUTX Routine</vt:lpstr>
      <vt:lpstr>PowerPoint Presentation</vt:lpstr>
      <vt:lpstr>The SYMPUTX Routine</vt:lpstr>
      <vt:lpstr>The SYMPUTX Routine </vt:lpstr>
      <vt:lpstr>Further enhance the footnotes.</vt:lpstr>
      <vt:lpstr>The SYMPUTX Routine </vt:lpstr>
      <vt:lpstr>PowerPoint Presentation</vt:lpstr>
      <vt:lpstr>Passing Values between Steps</vt:lpstr>
      <vt:lpstr>PowerPoint Presentation</vt:lpstr>
      <vt:lpstr>Passing Values between Steps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17</cp:revision>
  <dcterms:created xsi:type="dcterms:W3CDTF">2015-02-18T18:46:59Z</dcterms:created>
  <dcterms:modified xsi:type="dcterms:W3CDTF">2017-02-16T17:55:35Z</dcterms:modified>
</cp:coreProperties>
</file>