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70" r:id="rId3"/>
    <p:sldId id="261" r:id="rId4"/>
    <p:sldId id="264" r:id="rId5"/>
    <p:sldId id="262" r:id="rId6"/>
    <p:sldId id="263" r:id="rId7"/>
    <p:sldId id="265" r:id="rId8"/>
    <p:sldId id="259" r:id="rId9"/>
    <p:sldId id="260" r:id="rId10"/>
    <p:sldId id="256" r:id="rId11"/>
    <p:sldId id="258" r:id="rId12"/>
    <p:sldId id="267" r:id="rId13"/>
    <p:sldId id="268" r:id="rId14"/>
    <p:sldId id="269" r:id="rId15"/>
    <p:sldId id="266" r:id="rId16"/>
    <p:sldId id="257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23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194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59939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104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7878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7203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939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41096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5009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854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690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42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494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264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712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30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49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857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830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181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286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7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1F01D-7F51-4BC9-891D-CF6C1F56CB0A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4295B-CD00-430E-980B-58B55C611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70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A87E00-E494-466F-AA98-2F3C4F58AE01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6BF3E3-B1E8-4057-9ABF-2BF6957583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18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4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6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3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4962" y="2659752"/>
            <a:ext cx="859909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macro to create p-value plots.</a:t>
            </a:r>
          </a:p>
        </p:txBody>
      </p:sp>
    </p:spTree>
    <p:extLst>
      <p:ext uri="{BB962C8B-B14F-4D97-AF65-F5344CB8AC3E}">
        <p14:creationId xmlns:p14="http://schemas.microsoft.com/office/powerpoint/2010/main" val="2135622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+mn-lt"/>
              </a:rPr>
              <a:t>Some data  -- 48 tests of proportional hazards assumption.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838200" y="2950082"/>
            <a:ext cx="1025888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tmp.zphdietvars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28976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91440" y="0"/>
            <a:ext cx="12100560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tmp.zphdietvars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sort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=&amp;data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out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=_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by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descending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fr-FR" sz="20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retain</a:t>
            </a:r>
            <a:r>
              <a:rPr lang="fr-F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fr-F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fr-F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</a:t>
            </a:r>
            <a:r>
              <a:rPr lang="fr-F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fr-FR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end=done;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-&amp;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=chisq-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*log(&amp;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cumn+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if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done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then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Numobs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,_n_);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Fisher"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,put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(chisq,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7.2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*_n_;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pchi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-cdf(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chisquare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df,chisq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ProbChi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,put(pchi,</a:t>
            </a:r>
            <a:r>
              <a:rPr lang="en-US" sz="20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6.4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000" dirty="0">
                <a:solidFill>
                  <a:srgbClr val="0000FF"/>
                </a:solidFill>
                <a:latin typeface="Lucida Console" panose="020B0609040504020204" pitchFamily="49" charset="0"/>
              </a:rPr>
              <a:t>label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"Probability"</a:t>
            </a:r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20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000" dirty="0">
                <a:solidFill>
                  <a:srgbClr val="800080"/>
                </a:solidFill>
                <a:latin typeface="Lucida Console" panose="020B0609040504020204" pitchFamily="49" charset="0"/>
              </a:rPr>
              <a:t>"Cumulative Number"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0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0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0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29498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04181" y="1033632"/>
            <a:ext cx="853152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xxxx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maxprob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b="1" dirty="0">
              <a:solidFill>
                <a:srgbClr val="000080"/>
              </a:solidFill>
              <a:latin typeface="Lucida Console" panose="020B0609040504020204" pitchFamily="49" charset="0"/>
            </a:endParaRP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xxxx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9485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6815" y="388558"/>
            <a:ext cx="10946921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sgplot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=_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noautolegend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"P-value Plot"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scatter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inset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"Fisher's test of heterogeneity: &amp;fisher"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"Chi-square &amp;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."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"Probability of larger chi-square: &amp;</a:t>
            </a:r>
            <a:r>
              <a:rPr lang="en-US" sz="24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probchi</a:t>
            </a:r>
            <a:r>
              <a:rPr lang="en-US" sz="2400" dirty="0">
                <a:solidFill>
                  <a:srgbClr val="800080"/>
                </a:solidFill>
                <a:latin typeface="Lucida Console" panose="020B0609040504020204" pitchFamily="49" charset="0"/>
              </a:rPr>
              <a:t>.“ 	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TEXTATTRS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Style=Italic Weight=Bold);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xaxis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yaxis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Family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=Arial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Size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Weight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=Bold);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vector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x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y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maxprob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/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noarrowheads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lineattrs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=(thickness=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title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433512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36880" y="628154"/>
            <a:ext cx="1208024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%macro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pvalueplot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=,data=);</a:t>
            </a:r>
          </a:p>
          <a:p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sort data=&amp;data out=_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by descending &amp;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data 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fr-FR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retain</a:t>
            </a:r>
            <a:r>
              <a:rPr lang="fr-FR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fr-FR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fr-FR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</a:t>
            </a:r>
            <a:r>
              <a:rPr lang="fr-FR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fr-FR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0</a:t>
            </a:r>
            <a:r>
              <a:rPr lang="fr-FR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set 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end=done;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-&amp;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chisq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=chisq-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*log(&amp;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cumn+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if done then do;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call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Numobs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,_n_);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call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Fisher"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,put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(chisq,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7.2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*_n_;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pchi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-cdf(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chisquare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df,chisq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call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ProbChi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,put(pchi,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6.4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),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call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symputx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df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"g"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end;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label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"Probability"</a:t>
            </a:r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"Cumulative Number"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data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xxxx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maxn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=&amp;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quit;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data 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set 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xxxx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proc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sgplot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data=_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noautolegend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title 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"P-value Plot"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scatter x=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cumn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y=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pstar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inset 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"Fisher's test of heterogeneity: &amp;fisher"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"Chi-square &amp;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df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."</a:t>
            </a:r>
            <a:endParaRPr lang="en-US" sz="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"Probability of larger chi-square: &amp;</a:t>
            </a:r>
            <a:r>
              <a:rPr lang="en-US" sz="8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probchi</a:t>
            </a:r>
            <a:r>
              <a:rPr lang="en-US" sz="800" dirty="0">
                <a:solidFill>
                  <a:srgbClr val="800080"/>
                </a:solidFill>
                <a:latin typeface="Lucida Console" panose="020B0609040504020204" pitchFamily="49" charset="0"/>
              </a:rPr>
              <a:t>."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/TEXTATTRS=(Family=Arial Size=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Style=Italic Weight=Bold);</a:t>
            </a:r>
          </a:p>
          <a:p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xaxis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Weight=Bold);</a:t>
            </a:r>
          </a:p>
          <a:p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yaxis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labelattrs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valueattrs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=(Family=Arial Size=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8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Weight=Bold);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	  vector x=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maxn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y=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maxprob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/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noarrowheads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lineattrs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=(thickness=</a:t>
            </a:r>
            <a:r>
              <a:rPr lang="en-US" sz="8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run;</a:t>
            </a:r>
          </a:p>
          <a:p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title;</a:t>
            </a:r>
          </a:p>
          <a:p>
            <a:r>
              <a:rPr lang="en-US" sz="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%mend</a:t>
            </a:r>
            <a:r>
              <a:rPr lang="en-US" sz="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50379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program:</a:t>
            </a:r>
          </a:p>
        </p:txBody>
      </p:sp>
      <p:sp>
        <p:nvSpPr>
          <p:cNvPr id="3" name="Rectangle 2"/>
          <p:cNvSpPr/>
          <p:nvPr/>
        </p:nvSpPr>
        <p:spPr>
          <a:xfrm>
            <a:off x="665825" y="2967335"/>
            <a:ext cx="111325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%</a:t>
            </a:r>
            <a:r>
              <a:rPr lang="en-US" sz="2400" b="1" i="1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pvalueplot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probt,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tmp.zphdietvars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7700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99538"/>
              </p:ext>
            </p:extLst>
          </p:nvPr>
        </p:nvGraphicFramePr>
        <p:xfrm>
          <a:off x="906780" y="2518093"/>
          <a:ext cx="9842500" cy="228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3" imgW="3936960" imgH="914400" progId="Equation.DSMT4">
                  <p:embed/>
                </p:oleObj>
              </mc:Choice>
              <mc:Fallback>
                <p:oleObj name="Equation" r:id="rId3" imgW="3936960" imgH="91440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06780" y="2518093"/>
                        <a:ext cx="9842500" cy="228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Integral Transform</a:t>
            </a:r>
          </a:p>
        </p:txBody>
      </p:sp>
    </p:spTree>
    <p:extLst>
      <p:ext uri="{BB962C8B-B14F-4D97-AF65-F5344CB8AC3E}">
        <p14:creationId xmlns:p14="http://schemas.microsoft.com/office/powerpoint/2010/main" val="3499239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6080" y="505123"/>
            <a:ext cx="1094232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757351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"normal"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p=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-cdf(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</a:t>
            </a:r>
            <a:r>
              <a:rPr lang="en-US" sz="2200" dirty="0" err="1">
                <a:solidFill>
                  <a:srgbClr val="800080"/>
                </a:solidFill>
                <a:latin typeface="Lucida Console" panose="020B0609040504020204" pitchFamily="49" charset="0"/>
              </a:rPr>
              <a:t>normal"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,x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print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normp;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cdfplot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normp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var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x p;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x;</a:t>
            </a:r>
          </a:p>
          <a:p>
            <a:r>
              <a:rPr lang="en-US" sz="2200" dirty="0" err="1">
                <a:solidFill>
                  <a:srgbClr val="FF0000"/>
                </a:solidFill>
                <a:latin typeface="Lucida Console" panose="020B0609040504020204" pitchFamily="49" charset="0"/>
              </a:rPr>
              <a:t>cdfplot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p;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891323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Probability Integral Transform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8663184"/>
              </p:ext>
            </p:extLst>
          </p:nvPr>
        </p:nvGraphicFramePr>
        <p:xfrm>
          <a:off x="1389063" y="2235200"/>
          <a:ext cx="9412287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3" imgW="4444920" imgH="647640" progId="Equation.DSMT4">
                  <p:embed/>
                </p:oleObj>
              </mc:Choice>
              <mc:Fallback>
                <p:oleObj name="Equation" r:id="rId3" imgW="4444920" imgH="647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9063" y="2235200"/>
                        <a:ext cx="9412287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5867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3325686"/>
              </p:ext>
            </p:extLst>
          </p:nvPr>
        </p:nvGraphicFramePr>
        <p:xfrm>
          <a:off x="1824988" y="323533"/>
          <a:ext cx="846963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3" imgW="3136680" imgH="203040" progId="Equation.DSMT4">
                  <p:embed/>
                </p:oleObj>
              </mc:Choice>
              <mc:Fallback>
                <p:oleObj name="Equation" r:id="rId3" imgW="31366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824988" y="323533"/>
                        <a:ext cx="8469630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3248098"/>
              </p:ext>
            </p:extLst>
          </p:nvPr>
        </p:nvGraphicFramePr>
        <p:xfrm>
          <a:off x="1742440" y="1418273"/>
          <a:ext cx="2743200" cy="822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5" imgW="761760" imgH="228600" progId="Equation.DSMT4">
                  <p:embed/>
                </p:oleObj>
              </mc:Choice>
              <mc:Fallback>
                <p:oleObj name="Equation" r:id="rId5" imgW="76176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42440" y="1418273"/>
                        <a:ext cx="2743200" cy="822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560977"/>
              </p:ext>
            </p:extLst>
          </p:nvPr>
        </p:nvGraphicFramePr>
        <p:xfrm>
          <a:off x="1742439" y="2750186"/>
          <a:ext cx="5718710" cy="118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7" imgW="2260440" imgH="469800" progId="Equation.DSMT4">
                  <p:embed/>
                </p:oleObj>
              </mc:Choice>
              <mc:Fallback>
                <p:oleObj name="Equation" r:id="rId7" imgW="2260440" imgH="469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42439" y="2750186"/>
                        <a:ext cx="5718710" cy="1188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4008437"/>
              </p:ext>
            </p:extLst>
          </p:nvPr>
        </p:nvGraphicFramePr>
        <p:xfrm>
          <a:off x="1824988" y="4494532"/>
          <a:ext cx="5943600" cy="11887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Equation" r:id="rId9" imgW="2286000" imgH="457200" progId="Equation.DSMT4">
                  <p:embed/>
                </p:oleObj>
              </mc:Choice>
              <mc:Fallback>
                <p:oleObj name="Equation" r:id="rId9" imgW="22860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824988" y="4494532"/>
                        <a:ext cx="5943600" cy="11887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99161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09600" y="843677"/>
            <a:ext cx="9997440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%let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=10000;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expons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call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streaminit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757351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i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1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to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&amp;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numobs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x=rand(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"uniform"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=-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*log(x);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output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end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8000"/>
                </a:solidFill>
                <a:latin typeface="Lucida Console" panose="020B0609040504020204" pitchFamily="49" charset="0"/>
              </a:rPr>
              <a:t>*</a:t>
            </a:r>
            <a:r>
              <a:rPr lang="en-US" sz="22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8000"/>
                </a:solidFill>
                <a:latin typeface="Lucida Console" panose="020B0609040504020204" pitchFamily="49" charset="0"/>
              </a:rPr>
              <a:t> print data=</a:t>
            </a:r>
            <a:r>
              <a:rPr lang="en-US" sz="2200" dirty="0" err="1">
                <a:solidFill>
                  <a:srgbClr val="008000"/>
                </a:solidFill>
                <a:latin typeface="Lucida Console" panose="020B0609040504020204" pitchFamily="49" charset="0"/>
              </a:rPr>
              <a:t>expons;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ods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histogram;</a:t>
            </a:r>
          </a:p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univariate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data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expons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histogram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FF"/>
                </a:solidFill>
                <a:latin typeface="Lucida Console" panose="020B0609040504020204" pitchFamily="49" charset="0"/>
              </a:rPr>
              <a:t>exp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/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exponential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run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182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11168" y="0"/>
            <a:ext cx="4218432" cy="1325563"/>
          </a:xfrm>
        </p:spPr>
        <p:txBody>
          <a:bodyPr/>
          <a:lstStyle/>
          <a:p>
            <a:r>
              <a:rPr lang="en-US" dirty="0"/>
              <a:t>P-value Plots</a:t>
            </a:r>
            <a:br>
              <a:rPr lang="en-US" dirty="0"/>
            </a:b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05972" y="287176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723131"/>
              </p:ext>
            </p:extLst>
          </p:nvPr>
        </p:nvGraphicFramePr>
        <p:xfrm>
          <a:off x="980743" y="1440552"/>
          <a:ext cx="7629525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3390840" imgH="203040" progId="Equation.DSMT4">
                  <p:embed/>
                </p:oleObj>
              </mc:Choice>
              <mc:Fallback>
                <p:oleObj name="Equation" r:id="rId3" imgW="339084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80743" y="1440552"/>
                        <a:ext cx="7629525" cy="457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6804846"/>
              </p:ext>
            </p:extLst>
          </p:nvPr>
        </p:nvGraphicFramePr>
        <p:xfrm>
          <a:off x="980743" y="2326695"/>
          <a:ext cx="6883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3441600" imgH="457200" progId="Equation.DSMT4">
                  <p:embed/>
                </p:oleObj>
              </mc:Choice>
              <mc:Fallback>
                <p:oleObj name="Equation" r:id="rId5" imgW="34416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0743" y="2326695"/>
                        <a:ext cx="68834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579098"/>
              </p:ext>
            </p:extLst>
          </p:nvPr>
        </p:nvGraphicFramePr>
        <p:xfrm>
          <a:off x="980743" y="3641781"/>
          <a:ext cx="941656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4533840" imgH="660240" progId="Equation.DSMT4">
                  <p:embed/>
                </p:oleObj>
              </mc:Choice>
              <mc:Fallback>
                <p:oleObj name="Equation" r:id="rId7" imgW="453384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80743" y="3641781"/>
                        <a:ext cx="9416563" cy="1371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98093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66383"/>
              </p:ext>
            </p:extLst>
          </p:nvPr>
        </p:nvGraphicFramePr>
        <p:xfrm>
          <a:off x="2861661" y="291826"/>
          <a:ext cx="6400800" cy="7315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3" imgW="2222280" imgH="253800" progId="Equation.DSMT4">
                  <p:embed/>
                </p:oleObj>
              </mc:Choice>
              <mc:Fallback>
                <p:oleObj name="Equation" r:id="rId3" imgW="222228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861661" y="291826"/>
                        <a:ext cx="6400800" cy="7315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905035"/>
              </p:ext>
            </p:extLst>
          </p:nvPr>
        </p:nvGraphicFramePr>
        <p:xfrm>
          <a:off x="3314919" y="1611970"/>
          <a:ext cx="4186991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Equation" r:id="rId5" imgW="1841400" imgH="241200" progId="Equation.DSMT4">
                  <p:embed/>
                </p:oleObj>
              </mc:Choice>
              <mc:Fallback>
                <p:oleObj name="Equation" r:id="rId5" imgW="1841400" imgH="241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14919" y="1611970"/>
                        <a:ext cx="4186991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9931074"/>
              </p:ext>
            </p:extLst>
          </p:nvPr>
        </p:nvGraphicFramePr>
        <p:xfrm>
          <a:off x="1010964" y="2749234"/>
          <a:ext cx="10332720" cy="548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3" name="Equation" r:id="rId7" imgW="4305240" imgH="228600" progId="Equation.DSMT4">
                  <p:embed/>
                </p:oleObj>
              </mc:Choice>
              <mc:Fallback>
                <p:oleObj name="Equation" r:id="rId7" imgW="4305240" imgH="228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010964" y="2749234"/>
                        <a:ext cx="10332720" cy="548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5817151"/>
              </p:ext>
            </p:extLst>
          </p:nvPr>
        </p:nvGraphicFramePr>
        <p:xfrm>
          <a:off x="2861661" y="4270431"/>
          <a:ext cx="3001381" cy="10972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4" name="Equation" r:id="rId9" imgW="1180800" imgH="431640" progId="Equation.DSMT4">
                  <p:embed/>
                </p:oleObj>
              </mc:Choice>
              <mc:Fallback>
                <p:oleObj name="Equation" r:id="rId9" imgW="118080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2861661" y="4270431"/>
                        <a:ext cx="3001381" cy="10972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678693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9337" y="576262"/>
            <a:ext cx="7553325" cy="570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1546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</TotalTime>
  <Words>420</Words>
  <Application>Microsoft Office PowerPoint</Application>
  <PresentationFormat>Widescreen</PresentationFormat>
  <Paragraphs>128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Lucida Console</vt:lpstr>
      <vt:lpstr>Office Theme</vt:lpstr>
      <vt:lpstr>1_Office Theme</vt:lpstr>
      <vt:lpstr>Equation</vt:lpstr>
      <vt:lpstr>A macro to create p-value plots.</vt:lpstr>
      <vt:lpstr>Probability Integral Transform</vt:lpstr>
      <vt:lpstr>PowerPoint Presentation</vt:lpstr>
      <vt:lpstr>Probability Integral Transform</vt:lpstr>
      <vt:lpstr>PowerPoint Presentation</vt:lpstr>
      <vt:lpstr>PowerPoint Presentation</vt:lpstr>
      <vt:lpstr>P-value Plots </vt:lpstr>
      <vt:lpstr>PowerPoint Presentation</vt:lpstr>
      <vt:lpstr>PowerPoint Presentation</vt:lpstr>
      <vt:lpstr>Some data  -- 48 tests of proportional hazards assumption.</vt:lpstr>
      <vt:lpstr>PowerPoint Presentation</vt:lpstr>
      <vt:lpstr>PowerPoint Presentation</vt:lpstr>
      <vt:lpstr>PowerPoint Presentation</vt:lpstr>
      <vt:lpstr>PowerPoint Presentation</vt:lpstr>
      <vt:lpstr>The program: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McGee</dc:creator>
  <cp:lastModifiedBy>Dan McGee</cp:lastModifiedBy>
  <cp:revision>16</cp:revision>
  <dcterms:created xsi:type="dcterms:W3CDTF">2015-05-18T15:25:27Z</dcterms:created>
  <dcterms:modified xsi:type="dcterms:W3CDTF">2017-02-20T15:32:33Z</dcterms:modified>
</cp:coreProperties>
</file>