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4" r:id="rId9"/>
    <p:sldId id="269" r:id="rId10"/>
    <p:sldId id="288" r:id="rId11"/>
    <p:sldId id="270" r:id="rId12"/>
    <p:sldId id="271" r:id="rId13"/>
    <p:sldId id="272" r:id="rId14"/>
    <p:sldId id="273" r:id="rId15"/>
    <p:sldId id="275" r:id="rId16"/>
    <p:sldId id="277" r:id="rId17"/>
    <p:sldId id="279" r:id="rId18"/>
    <p:sldId id="280" r:id="rId19"/>
    <p:sldId id="281" r:id="rId20"/>
    <p:sldId id="282" r:id="rId21"/>
    <p:sldId id="283" r:id="rId22"/>
    <p:sldId id="28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389"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28A8E2-F7A2-4D36-9FBC-643EBE82632F}" type="datetimeFigureOut">
              <a:rPr lang="en-US" smtClean="0"/>
              <a:t>2/20/2017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F2DC46-B06B-4D2F-8E84-90C36C025968}" type="slidenum">
              <a:rPr lang="en-US" smtClean="0"/>
              <a:t>‹#›</a:t>
            </a:fld>
            <a:endParaRPr lang="en-US"/>
          </a:p>
        </p:txBody>
      </p:sp>
    </p:spTree>
    <p:extLst>
      <p:ext uri="{BB962C8B-B14F-4D97-AF65-F5344CB8AC3E}">
        <p14:creationId xmlns:p14="http://schemas.microsoft.com/office/powerpoint/2010/main" val="1399801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BF384A-A63E-44BE-8E76-C0F7CADE9619}" type="slidenum">
              <a:rPr lang="en-US" altLang="en-US"/>
              <a:pPr/>
              <a:t>8</a:t>
            </a:fld>
            <a:endParaRPr lang="en-US" altLang="en-US"/>
          </a:p>
        </p:txBody>
      </p:sp>
      <p:sp>
        <p:nvSpPr>
          <p:cNvPr id="244738" name="Rectangle 2"/>
          <p:cNvSpPr>
            <a:spLocks noGrp="1" noRot="1" noChangeAspect="1" noChangeArrowheads="1" noTextEdit="1"/>
          </p:cNvSpPr>
          <p:nvPr>
            <p:ph type="sldImg"/>
          </p:nvPr>
        </p:nvSpPr>
        <p:spPr>
          <a:ln/>
        </p:spPr>
      </p:sp>
      <p:sp>
        <p:nvSpPr>
          <p:cNvPr id="244739" name="Rectangle 3"/>
          <p:cNvSpPr>
            <a:spLocks noGrp="1" noChangeArrowheads="1"/>
          </p:cNvSpPr>
          <p:nvPr>
            <p:ph type="body" idx="1"/>
          </p:nvPr>
        </p:nvSpPr>
        <p:spPr>
          <a:xfrm>
            <a:off x="933450" y="4410075"/>
            <a:ext cx="5130800" cy="4176713"/>
          </a:xfrm>
        </p:spPr>
        <p:txBody>
          <a:bodyPr/>
          <a:lstStyle/>
          <a:p>
            <a:r>
              <a:rPr lang="en-US" altLang="en-US"/>
              <a:t>Important to understand that only one row is selected, hence the one and only Customer_Name from the selected row is stored into the single macro variable named NAME.</a:t>
            </a:r>
          </a:p>
        </p:txBody>
      </p:sp>
    </p:spTree>
    <p:extLst>
      <p:ext uri="{BB962C8B-B14F-4D97-AF65-F5344CB8AC3E}">
        <p14:creationId xmlns:p14="http://schemas.microsoft.com/office/powerpoint/2010/main" val="183264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863A20-3FB0-479C-B89E-4E0F0C644D3A}" type="slidenum">
              <a:rPr lang="en-US" altLang="en-US"/>
              <a:pPr/>
              <a:t>11</a:t>
            </a:fld>
            <a:endParaRPr lang="en-US" altLang="en-US"/>
          </a:p>
        </p:txBody>
      </p:sp>
      <p:sp>
        <p:nvSpPr>
          <p:cNvPr id="292866" name="Rectangle 2"/>
          <p:cNvSpPr>
            <a:spLocks noGrp="1" noRot="1" noChangeAspect="1" noChangeArrowheads="1" noTextEdit="1"/>
          </p:cNvSpPr>
          <p:nvPr>
            <p:ph type="sldImg"/>
          </p:nvPr>
        </p:nvSpPr>
        <p:spPr>
          <a:ln/>
        </p:spPr>
      </p:sp>
      <p:sp>
        <p:nvSpPr>
          <p:cNvPr id="292867" name="Rectangle 3"/>
          <p:cNvSpPr>
            <a:spLocks noGrp="1" noChangeArrowheads="1"/>
          </p:cNvSpPr>
          <p:nvPr>
            <p:ph type="body" idx="1"/>
          </p:nvPr>
        </p:nvSpPr>
        <p:spPr/>
        <p:txBody>
          <a:bodyPr/>
          <a:lstStyle/>
          <a:p>
            <a:r>
              <a:rPr lang="en-US" altLang="en-US"/>
              <a:t>This program is identical to the program on the previous slide.  It is critical for students to understand the problem described above.  A series of macro variables, with unique names, is required.  </a:t>
            </a:r>
          </a:p>
        </p:txBody>
      </p:sp>
    </p:spTree>
    <p:extLst>
      <p:ext uri="{BB962C8B-B14F-4D97-AF65-F5344CB8AC3E}">
        <p14:creationId xmlns:p14="http://schemas.microsoft.com/office/powerpoint/2010/main" val="2810609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6BA625-6DDF-4808-8B51-893F6CC5E774}" type="slidenum">
              <a:rPr lang="en-US" altLang="en-US"/>
              <a:pPr/>
              <a:t>12</a:t>
            </a:fld>
            <a:endParaRPr lang="en-US" altLang="en-US"/>
          </a:p>
        </p:txBody>
      </p:sp>
      <p:sp>
        <p:nvSpPr>
          <p:cNvPr id="293890" name="Rectangle 2"/>
          <p:cNvSpPr>
            <a:spLocks noGrp="1" noRot="1" noChangeAspect="1" noChangeArrowheads="1" noTextEdit="1"/>
          </p:cNvSpPr>
          <p:nvPr>
            <p:ph type="sldImg"/>
          </p:nvPr>
        </p:nvSpPr>
        <p:spPr>
          <a:ln/>
        </p:spPr>
      </p:sp>
      <p:sp>
        <p:nvSpPr>
          <p:cNvPr id="293891" name="Rectangle 3"/>
          <p:cNvSpPr>
            <a:spLocks noGrp="1" noChangeArrowheads="1"/>
          </p:cNvSpPr>
          <p:nvPr>
            <p:ph type="body" idx="1"/>
          </p:nvPr>
        </p:nvSpPr>
        <p:spPr/>
        <p:txBody>
          <a:bodyPr/>
          <a:lstStyle/>
          <a:p>
            <a:r>
              <a:rPr lang="en-US" altLang="en-US"/>
              <a:t>A pictorial representation of the desired outcome.  Customer_ID is a variable in the orion.customer dataset.  The prefix NAME was arbitrarily chosen.  VALUE can be derived from the Customer_Name variable in the orion.customer dataset.  </a:t>
            </a:r>
          </a:p>
        </p:txBody>
      </p:sp>
    </p:spTree>
    <p:extLst>
      <p:ext uri="{BB962C8B-B14F-4D97-AF65-F5344CB8AC3E}">
        <p14:creationId xmlns:p14="http://schemas.microsoft.com/office/powerpoint/2010/main" val="15314651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EB118A-5B2F-4ACA-BA22-8547EB14E99E}" type="slidenum">
              <a:rPr lang="en-US" altLang="en-US"/>
              <a:pPr/>
              <a:t>14</a:t>
            </a:fld>
            <a:endParaRPr lang="en-US" altLang="en-US"/>
          </a:p>
        </p:txBody>
      </p:sp>
      <p:sp>
        <p:nvSpPr>
          <p:cNvPr id="294914" name="Rectangle 2"/>
          <p:cNvSpPr>
            <a:spLocks noGrp="1" noRot="1" noChangeAspect="1" noChangeArrowheads="1" noTextEdit="1"/>
          </p:cNvSpPr>
          <p:nvPr>
            <p:ph type="sldImg"/>
          </p:nvPr>
        </p:nvSpPr>
        <p:spPr>
          <a:ln/>
        </p:spPr>
      </p:sp>
      <p:sp>
        <p:nvSpPr>
          <p:cNvPr id="294915" name="Rectangle 3"/>
          <p:cNvSpPr>
            <a:spLocks noGrp="1" noChangeArrowheads="1"/>
          </p:cNvSpPr>
          <p:nvPr>
            <p:ph type="body" idx="1"/>
          </p:nvPr>
        </p:nvSpPr>
        <p:spPr/>
        <p:txBody>
          <a:bodyPr/>
          <a:lstStyle/>
          <a:p>
            <a:r>
              <a:rPr lang="en-US" altLang="en-US"/>
              <a:t>As we learned, the symputx routine automatically removes leading and trailing blanks from both arguments.  So why is the LEFT function needed?  It's important to understand that  Customer_ID is a numeric variable.  (Not the best choice, but that's the way it is.)  Automatic conversion to character using the BEST12. format results in a right-justified Customer_ID, with a conversion note written to the log.  The symputx routine doesn NOT remove imbedded blanks from either argument, so the LEFT function is necessary to remove leading blanks from Customer_ID as it is concatenated after the prefix NAME.</a:t>
            </a:r>
          </a:p>
        </p:txBody>
      </p:sp>
    </p:spTree>
    <p:extLst>
      <p:ext uri="{BB962C8B-B14F-4D97-AF65-F5344CB8AC3E}">
        <p14:creationId xmlns:p14="http://schemas.microsoft.com/office/powerpoint/2010/main" val="2985205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46456A-CF6D-41D7-BF96-744D0817BA75}" type="slidenum">
              <a:rPr lang="en-US" altLang="en-US"/>
              <a:pPr/>
              <a:t>15</a:t>
            </a:fld>
            <a:endParaRPr lang="en-US" altLang="en-US"/>
          </a:p>
        </p:txBody>
      </p:sp>
      <p:sp>
        <p:nvSpPr>
          <p:cNvPr id="296962" name="Rectangle 2"/>
          <p:cNvSpPr>
            <a:spLocks noGrp="1" noRot="1" noChangeAspect="1" noChangeArrowheads="1" noTextEdit="1"/>
          </p:cNvSpPr>
          <p:nvPr>
            <p:ph type="sldImg"/>
          </p:nvPr>
        </p:nvSpPr>
        <p:spPr>
          <a:ln/>
        </p:spPr>
      </p:sp>
      <p:sp>
        <p:nvSpPr>
          <p:cNvPr id="296963" name="Rectangle 3"/>
          <p:cNvSpPr>
            <a:spLocks noGrp="1" noChangeArrowheads="1"/>
          </p:cNvSpPr>
          <p:nvPr>
            <p:ph type="body" idx="1"/>
          </p:nvPr>
        </p:nvSpPr>
        <p:spPr/>
        <p:txBody>
          <a:bodyPr/>
          <a:lstStyle/>
          <a:p>
            <a:r>
              <a:rPr lang="en-US" altLang="en-US"/>
              <a:t>OK.   We solved our efficiency problem.  We stored every customer name into its own macro variable and never need to run the DATA step again.  We have a single-step production program now.  Just the proc print step.  Perfect!  Or is it?  Watch the troubled looks on your students' faces as they observe this solution.  They'll knock the ball out of the park on the upcoming poll.</a:t>
            </a:r>
          </a:p>
        </p:txBody>
      </p:sp>
    </p:spTree>
    <p:extLst>
      <p:ext uri="{BB962C8B-B14F-4D97-AF65-F5344CB8AC3E}">
        <p14:creationId xmlns:p14="http://schemas.microsoft.com/office/powerpoint/2010/main" val="4162826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B0F995-6CD8-48F6-8E52-7A5C6FB03C3F}" type="slidenum">
              <a:rPr lang="en-US" altLang="en-US"/>
              <a:pPr/>
              <a:t>16</a:t>
            </a:fld>
            <a:endParaRPr lang="en-US" altLang="en-US"/>
          </a:p>
        </p:txBody>
      </p:sp>
      <p:sp>
        <p:nvSpPr>
          <p:cNvPr id="246786" name="Rectangle 2"/>
          <p:cNvSpPr>
            <a:spLocks noGrp="1" noRot="1" noChangeAspect="1" noChangeArrowheads="1" noTextEdit="1"/>
          </p:cNvSpPr>
          <p:nvPr>
            <p:ph type="sldImg"/>
          </p:nvPr>
        </p:nvSpPr>
        <p:spPr>
          <a:ln/>
        </p:spPr>
      </p:sp>
      <p:sp>
        <p:nvSpPr>
          <p:cNvPr id="246787" name="Rectangle 3"/>
          <p:cNvSpPr>
            <a:spLocks noGrp="1" noChangeArrowheads="1"/>
          </p:cNvSpPr>
          <p:nvPr>
            <p:ph type="body" idx="1"/>
          </p:nvPr>
        </p:nvSpPr>
        <p:spPr>
          <a:xfrm>
            <a:off x="933450" y="4410075"/>
            <a:ext cx="5130800" cy="4176713"/>
          </a:xfrm>
        </p:spPr>
        <p:txBody>
          <a:bodyPr/>
          <a:lstStyle/>
          <a:p>
            <a:r>
              <a:rPr lang="en-US" altLang="en-US"/>
              <a:t>Type answer here</a:t>
            </a:r>
          </a:p>
          <a:p>
            <a:endParaRPr lang="en-US" altLang="en-US"/>
          </a:p>
        </p:txBody>
      </p:sp>
    </p:spTree>
    <p:extLst>
      <p:ext uri="{BB962C8B-B14F-4D97-AF65-F5344CB8AC3E}">
        <p14:creationId xmlns:p14="http://schemas.microsoft.com/office/powerpoint/2010/main" val="29176158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7955A5-3617-444C-81C2-C260AECEDEB2}" type="slidenum">
              <a:rPr lang="en-US" altLang="en-US"/>
              <a:pPr/>
              <a:t>18</a:t>
            </a:fld>
            <a:endParaRPr lang="en-US" altLang="en-US"/>
          </a:p>
        </p:txBody>
      </p:sp>
      <p:sp>
        <p:nvSpPr>
          <p:cNvPr id="297986" name="Rectangle 2"/>
          <p:cNvSpPr>
            <a:spLocks noGrp="1" noRot="1" noChangeAspect="1" noChangeArrowheads="1" noTextEdit="1"/>
          </p:cNvSpPr>
          <p:nvPr>
            <p:ph type="sldImg"/>
          </p:nvPr>
        </p:nvSpPr>
        <p:spPr>
          <a:ln/>
        </p:spPr>
      </p:sp>
      <p:sp>
        <p:nvSpPr>
          <p:cNvPr id="297987" name="Rectangle 3"/>
          <p:cNvSpPr>
            <a:spLocks noGrp="1" noChangeArrowheads="1"/>
          </p:cNvSpPr>
          <p:nvPr>
            <p:ph type="body" idx="1"/>
          </p:nvPr>
        </p:nvSpPr>
        <p:spPr/>
        <p:txBody>
          <a:bodyPr/>
          <a:lstStyle/>
          <a:p>
            <a:r>
              <a:rPr lang="en-US" altLang="en-US"/>
              <a:t>Tell students to memorize the 3</a:t>
            </a:r>
            <a:r>
              <a:rPr lang="en-US" altLang="en-US" baseline="30000"/>
              <a:t>rd</a:t>
            </a:r>
            <a:r>
              <a:rPr lang="en-US" altLang="en-US"/>
              <a:t> bullet and they've got it.</a:t>
            </a:r>
          </a:p>
        </p:txBody>
      </p:sp>
    </p:spTree>
    <p:extLst>
      <p:ext uri="{BB962C8B-B14F-4D97-AF65-F5344CB8AC3E}">
        <p14:creationId xmlns:p14="http://schemas.microsoft.com/office/powerpoint/2010/main" val="28495230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B094AA-3EBF-4B8D-A345-1503A34F49BE}" type="slidenum">
              <a:rPr lang="en-US" altLang="en-US"/>
              <a:pPr/>
              <a:t>19</a:t>
            </a:fld>
            <a:endParaRPr lang="en-US" altLang="en-US"/>
          </a:p>
        </p:txBody>
      </p:sp>
      <p:sp>
        <p:nvSpPr>
          <p:cNvPr id="299010" name="Rectangle 2"/>
          <p:cNvSpPr>
            <a:spLocks noGrp="1" noRot="1" noChangeAspect="1" noChangeArrowheads="1" noTextEdit="1"/>
          </p:cNvSpPr>
          <p:nvPr>
            <p:ph type="sldImg"/>
          </p:nvPr>
        </p:nvSpPr>
        <p:spPr>
          <a:ln/>
        </p:spPr>
      </p:sp>
      <p:sp>
        <p:nvSpPr>
          <p:cNvPr id="299011" name="Rectangle 3"/>
          <p:cNvSpPr>
            <a:spLocks noGrp="1" noChangeArrowheads="1"/>
          </p:cNvSpPr>
          <p:nvPr>
            <p:ph type="body" idx="1"/>
          </p:nvPr>
        </p:nvSpPr>
        <p:spPr/>
        <p:txBody>
          <a:bodyPr/>
          <a:lstStyle/>
          <a:p>
            <a:r>
              <a:rPr lang="en-US" altLang="en-US"/>
              <a:t>The solution above may look odd at first, but the diagrams on the next two slides make it clear.  Students may ask if more than two ampersands are ever required.  Three ampersands can be used when the value of one macro variable matches the </a:t>
            </a:r>
            <a:r>
              <a:rPr lang="en-US" altLang="en-US" b="1"/>
              <a:t>exact name </a:t>
            </a:r>
            <a:r>
              <a:rPr lang="en-US" altLang="en-US"/>
              <a:t>of another macro variable.  That comes up far less often than the above case.  The need for any more than three ampersands would be extremely rare.  If students ask how it would work, just refer them back to the forward rescan rule on the previous slide.  </a:t>
            </a:r>
            <a:endParaRPr lang="en-US" altLang="en-US" b="1"/>
          </a:p>
        </p:txBody>
      </p:sp>
    </p:spTree>
    <p:extLst>
      <p:ext uri="{BB962C8B-B14F-4D97-AF65-F5344CB8AC3E}">
        <p14:creationId xmlns:p14="http://schemas.microsoft.com/office/powerpoint/2010/main" val="4111066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290CE96-7541-4751-B239-E658D8870081}"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1CAFE-B3E9-4A9A-8782-E354E44BD695}" type="slidenum">
              <a:rPr lang="en-US" smtClean="0"/>
              <a:t>‹#›</a:t>
            </a:fld>
            <a:endParaRPr lang="en-US"/>
          </a:p>
        </p:txBody>
      </p:sp>
    </p:spTree>
    <p:extLst>
      <p:ext uri="{BB962C8B-B14F-4D97-AF65-F5344CB8AC3E}">
        <p14:creationId xmlns:p14="http://schemas.microsoft.com/office/powerpoint/2010/main" val="2127389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90CE96-7541-4751-B239-E658D8870081}"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1CAFE-B3E9-4A9A-8782-E354E44BD695}" type="slidenum">
              <a:rPr lang="en-US" smtClean="0"/>
              <a:t>‹#›</a:t>
            </a:fld>
            <a:endParaRPr lang="en-US"/>
          </a:p>
        </p:txBody>
      </p:sp>
    </p:spTree>
    <p:extLst>
      <p:ext uri="{BB962C8B-B14F-4D97-AF65-F5344CB8AC3E}">
        <p14:creationId xmlns:p14="http://schemas.microsoft.com/office/powerpoint/2010/main" val="2219089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90CE96-7541-4751-B239-E658D8870081}"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1CAFE-B3E9-4A9A-8782-E354E44BD695}" type="slidenum">
              <a:rPr lang="en-US" smtClean="0"/>
              <a:t>‹#›</a:t>
            </a:fld>
            <a:endParaRPr lang="en-US"/>
          </a:p>
        </p:txBody>
      </p:sp>
    </p:spTree>
    <p:extLst>
      <p:ext uri="{BB962C8B-B14F-4D97-AF65-F5344CB8AC3E}">
        <p14:creationId xmlns:p14="http://schemas.microsoft.com/office/powerpoint/2010/main" val="1112285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90CE96-7541-4751-B239-E658D8870081}"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1CAFE-B3E9-4A9A-8782-E354E44BD695}" type="slidenum">
              <a:rPr lang="en-US" smtClean="0"/>
              <a:t>‹#›</a:t>
            </a:fld>
            <a:endParaRPr lang="en-US"/>
          </a:p>
        </p:txBody>
      </p:sp>
    </p:spTree>
    <p:extLst>
      <p:ext uri="{BB962C8B-B14F-4D97-AF65-F5344CB8AC3E}">
        <p14:creationId xmlns:p14="http://schemas.microsoft.com/office/powerpoint/2010/main" val="78059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90CE96-7541-4751-B239-E658D8870081}"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1CAFE-B3E9-4A9A-8782-E354E44BD695}" type="slidenum">
              <a:rPr lang="en-US" smtClean="0"/>
              <a:t>‹#›</a:t>
            </a:fld>
            <a:endParaRPr lang="en-US"/>
          </a:p>
        </p:txBody>
      </p:sp>
    </p:spTree>
    <p:extLst>
      <p:ext uri="{BB962C8B-B14F-4D97-AF65-F5344CB8AC3E}">
        <p14:creationId xmlns:p14="http://schemas.microsoft.com/office/powerpoint/2010/main" val="3176463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290CE96-7541-4751-B239-E658D8870081}" type="datetimeFigureOut">
              <a:rPr lang="en-US" smtClean="0"/>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51CAFE-B3E9-4A9A-8782-E354E44BD695}" type="slidenum">
              <a:rPr lang="en-US" smtClean="0"/>
              <a:t>‹#›</a:t>
            </a:fld>
            <a:endParaRPr lang="en-US"/>
          </a:p>
        </p:txBody>
      </p:sp>
    </p:spTree>
    <p:extLst>
      <p:ext uri="{BB962C8B-B14F-4D97-AF65-F5344CB8AC3E}">
        <p14:creationId xmlns:p14="http://schemas.microsoft.com/office/powerpoint/2010/main" val="4258527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290CE96-7541-4751-B239-E658D8870081}" type="datetimeFigureOut">
              <a:rPr lang="en-US" smtClean="0"/>
              <a:t>2/20/2017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51CAFE-B3E9-4A9A-8782-E354E44BD695}" type="slidenum">
              <a:rPr lang="en-US" smtClean="0"/>
              <a:t>‹#›</a:t>
            </a:fld>
            <a:endParaRPr lang="en-US"/>
          </a:p>
        </p:txBody>
      </p:sp>
    </p:spTree>
    <p:extLst>
      <p:ext uri="{BB962C8B-B14F-4D97-AF65-F5344CB8AC3E}">
        <p14:creationId xmlns:p14="http://schemas.microsoft.com/office/powerpoint/2010/main" val="2579049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290CE96-7541-4751-B239-E658D8870081}" type="datetimeFigureOut">
              <a:rPr lang="en-US" smtClean="0"/>
              <a:t>2/20/2017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51CAFE-B3E9-4A9A-8782-E354E44BD695}" type="slidenum">
              <a:rPr lang="en-US" smtClean="0"/>
              <a:t>‹#›</a:t>
            </a:fld>
            <a:endParaRPr lang="en-US"/>
          </a:p>
        </p:txBody>
      </p:sp>
    </p:spTree>
    <p:extLst>
      <p:ext uri="{BB962C8B-B14F-4D97-AF65-F5344CB8AC3E}">
        <p14:creationId xmlns:p14="http://schemas.microsoft.com/office/powerpoint/2010/main" val="518371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90CE96-7541-4751-B239-E658D8870081}" type="datetimeFigureOut">
              <a:rPr lang="en-US" smtClean="0"/>
              <a:t>2/20/2017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51CAFE-B3E9-4A9A-8782-E354E44BD695}" type="slidenum">
              <a:rPr lang="en-US" smtClean="0"/>
              <a:t>‹#›</a:t>
            </a:fld>
            <a:endParaRPr lang="en-US"/>
          </a:p>
        </p:txBody>
      </p:sp>
    </p:spTree>
    <p:extLst>
      <p:ext uri="{BB962C8B-B14F-4D97-AF65-F5344CB8AC3E}">
        <p14:creationId xmlns:p14="http://schemas.microsoft.com/office/powerpoint/2010/main" val="635601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90CE96-7541-4751-B239-E658D8870081}" type="datetimeFigureOut">
              <a:rPr lang="en-US" smtClean="0"/>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51CAFE-B3E9-4A9A-8782-E354E44BD695}" type="slidenum">
              <a:rPr lang="en-US" smtClean="0"/>
              <a:t>‹#›</a:t>
            </a:fld>
            <a:endParaRPr lang="en-US"/>
          </a:p>
        </p:txBody>
      </p:sp>
    </p:spTree>
    <p:extLst>
      <p:ext uri="{BB962C8B-B14F-4D97-AF65-F5344CB8AC3E}">
        <p14:creationId xmlns:p14="http://schemas.microsoft.com/office/powerpoint/2010/main" val="2540868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90CE96-7541-4751-B239-E658D8870081}" type="datetimeFigureOut">
              <a:rPr lang="en-US" smtClean="0"/>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51CAFE-B3E9-4A9A-8782-E354E44BD695}" type="slidenum">
              <a:rPr lang="en-US" smtClean="0"/>
              <a:t>‹#›</a:t>
            </a:fld>
            <a:endParaRPr lang="en-US"/>
          </a:p>
        </p:txBody>
      </p:sp>
    </p:spTree>
    <p:extLst>
      <p:ext uri="{BB962C8B-B14F-4D97-AF65-F5344CB8AC3E}">
        <p14:creationId xmlns:p14="http://schemas.microsoft.com/office/powerpoint/2010/main" val="2645763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90CE96-7541-4751-B239-E658D8870081}" type="datetimeFigureOut">
              <a:rPr lang="en-US" smtClean="0"/>
              <a:t>2/20/2017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51CAFE-B3E9-4A9A-8782-E354E44BD695}" type="slidenum">
              <a:rPr lang="en-US" smtClean="0"/>
              <a:t>‹#›</a:t>
            </a:fld>
            <a:endParaRPr lang="en-US"/>
          </a:p>
        </p:txBody>
      </p:sp>
    </p:spTree>
    <p:extLst>
      <p:ext uri="{BB962C8B-B14F-4D97-AF65-F5344CB8AC3E}">
        <p14:creationId xmlns:p14="http://schemas.microsoft.com/office/powerpoint/2010/main" val="2279427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3"/>
          <p:cNvSpPr>
            <a:spLocks noGrp="1"/>
          </p:cNvSpPr>
          <p:nvPr>
            <p:ph type="sldNum" sz="quarter" idx="12"/>
          </p:nvPr>
        </p:nvSpPr>
        <p:spPr/>
        <p:txBody>
          <a:bodyPr/>
          <a:lstStyle/>
          <a:p>
            <a:fld id="{DF2D7D18-62CA-45AA-A74D-812301C3D47E}" type="slidenum">
              <a:rPr lang="en-US" altLang="en-US"/>
              <a:pPr/>
              <a:t>1</a:t>
            </a:fld>
            <a:endParaRPr lang="en-US" altLang="en-US" b="0">
              <a:latin typeface="Times New Roman" panose="02020603050405020304" pitchFamily="18" charset="0"/>
            </a:endParaRPr>
          </a:p>
        </p:txBody>
      </p:sp>
      <p:sp>
        <p:nvSpPr>
          <p:cNvPr id="237570" name="Module Title"/>
          <p:cNvSpPr>
            <a:spLocks noChangeArrowheads="1"/>
          </p:cNvSpPr>
          <p:nvPr/>
        </p:nvSpPr>
        <p:spPr bwMode="auto">
          <a:xfrm>
            <a:off x="1066801" y="2544618"/>
            <a:ext cx="10016836" cy="649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a:lnSpc>
                <a:spcPts val="3900"/>
              </a:lnSpc>
              <a:defRPr sz="3600" b="1">
                <a:solidFill>
                  <a:srgbClr val="003399"/>
                </a:solidFill>
                <a:latin typeface="Arial Narrow" panose="020B0606020202030204" pitchFamily="34" charset="0"/>
              </a:defRPr>
            </a:lvl1pPr>
            <a:lvl2pPr>
              <a:lnSpc>
                <a:spcPts val="3900"/>
              </a:lnSpc>
              <a:defRPr sz="3600" b="1">
                <a:solidFill>
                  <a:srgbClr val="003399"/>
                </a:solidFill>
                <a:latin typeface="Arial Narrow" panose="020B0606020202030204" pitchFamily="34" charset="0"/>
              </a:defRPr>
            </a:lvl2pPr>
            <a:lvl3pPr>
              <a:lnSpc>
                <a:spcPts val="3900"/>
              </a:lnSpc>
              <a:defRPr sz="3600" b="1">
                <a:solidFill>
                  <a:srgbClr val="003399"/>
                </a:solidFill>
                <a:latin typeface="Arial Narrow" panose="020B0606020202030204" pitchFamily="34" charset="0"/>
              </a:defRPr>
            </a:lvl3pPr>
            <a:lvl4pPr>
              <a:lnSpc>
                <a:spcPts val="3900"/>
              </a:lnSpc>
              <a:defRPr sz="3600" b="1">
                <a:solidFill>
                  <a:srgbClr val="003399"/>
                </a:solidFill>
                <a:latin typeface="Arial Narrow" panose="020B0606020202030204" pitchFamily="34" charset="0"/>
              </a:defRPr>
            </a:lvl4pPr>
            <a:lvl5pPr>
              <a:lnSpc>
                <a:spcPts val="3900"/>
              </a:lnSpc>
              <a:defRPr sz="3600" b="1">
                <a:solidFill>
                  <a:srgbClr val="003399"/>
                </a:solidFill>
                <a:latin typeface="Arial Narrow" panose="020B0606020202030204" pitchFamily="34" charset="0"/>
              </a:defRPr>
            </a:lvl5pPr>
            <a:lvl6pPr marL="457200" eaLnBrk="0" fontAlgn="base" hangingPunct="0">
              <a:lnSpc>
                <a:spcPts val="3900"/>
              </a:lnSpc>
              <a:spcBef>
                <a:spcPct val="0"/>
              </a:spcBef>
              <a:spcAft>
                <a:spcPct val="0"/>
              </a:spcAft>
              <a:defRPr sz="3600" b="1">
                <a:solidFill>
                  <a:srgbClr val="003399"/>
                </a:solidFill>
                <a:latin typeface="Arial Narrow" panose="020B0606020202030204" pitchFamily="34" charset="0"/>
              </a:defRPr>
            </a:lvl6pPr>
            <a:lvl7pPr marL="914400" eaLnBrk="0" fontAlgn="base" hangingPunct="0">
              <a:lnSpc>
                <a:spcPts val="3900"/>
              </a:lnSpc>
              <a:spcBef>
                <a:spcPct val="0"/>
              </a:spcBef>
              <a:spcAft>
                <a:spcPct val="0"/>
              </a:spcAft>
              <a:defRPr sz="3600" b="1">
                <a:solidFill>
                  <a:srgbClr val="003399"/>
                </a:solidFill>
                <a:latin typeface="Arial Narrow" panose="020B0606020202030204" pitchFamily="34" charset="0"/>
              </a:defRPr>
            </a:lvl7pPr>
            <a:lvl8pPr marL="1371600" eaLnBrk="0" fontAlgn="base" hangingPunct="0">
              <a:lnSpc>
                <a:spcPts val="3900"/>
              </a:lnSpc>
              <a:spcBef>
                <a:spcPct val="0"/>
              </a:spcBef>
              <a:spcAft>
                <a:spcPct val="0"/>
              </a:spcAft>
              <a:defRPr sz="3600" b="1">
                <a:solidFill>
                  <a:srgbClr val="003399"/>
                </a:solidFill>
                <a:latin typeface="Arial Narrow" panose="020B0606020202030204" pitchFamily="34" charset="0"/>
              </a:defRPr>
            </a:lvl8pPr>
            <a:lvl9pPr marL="1828800" eaLnBrk="0" fontAlgn="base" hangingPunct="0">
              <a:lnSpc>
                <a:spcPts val="3900"/>
              </a:lnSpc>
              <a:spcBef>
                <a:spcPct val="0"/>
              </a:spcBef>
              <a:spcAft>
                <a:spcPct val="0"/>
              </a:spcAft>
              <a:defRPr sz="3600" b="1">
                <a:solidFill>
                  <a:srgbClr val="003399"/>
                </a:solidFill>
                <a:latin typeface="Arial Narrow" panose="020B0606020202030204" pitchFamily="34" charset="0"/>
              </a:defRPr>
            </a:lvl9pPr>
          </a:lstStyle>
          <a:p>
            <a:r>
              <a:rPr lang="en-US" altLang="en-US" sz="4400" dirty="0">
                <a:solidFill>
                  <a:schemeClr val="tx1"/>
                </a:solidFill>
                <a:latin typeface="+mn-lt"/>
              </a:rPr>
              <a:t>Indirect References to Macro Variables</a:t>
            </a:r>
          </a:p>
        </p:txBody>
      </p:sp>
      <p:sp>
        <p:nvSpPr>
          <p:cNvPr id="237590" name="MO Picture" hidden="1"/>
          <p:cNvSpPr>
            <a:spLocks noChangeArrowheads="1"/>
          </p:cNvSpPr>
          <p:nvPr/>
        </p:nvSpPr>
        <p:spPr bwMode="auto">
          <a:xfrm>
            <a:off x="1375722" y="-228267"/>
            <a:ext cx="296556" cy="456535"/>
          </a:xfrm>
          <a:prstGeom prst="rect">
            <a:avLst/>
          </a:prstGeom>
          <a:solidFill>
            <a:srgbClr val="FFFFFF"/>
          </a:solidFill>
          <a:ln w="38100" algn="ctr">
            <a:solidFill>
              <a:srgbClr val="000000"/>
            </a:solidFill>
            <a:miter lim="800000"/>
            <a:headEnd type="none" w="med" len="lg"/>
            <a:tailEnd type="none" w="med"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nchor="ctr">
            <a:spAutoFit/>
          </a:bodyPr>
          <a:lstStyle/>
          <a:p>
            <a:pPr algn="ctr"/>
            <a:r>
              <a:rPr lang="en-US" altLang="en-US"/>
              <a:t>4</a:t>
            </a:r>
          </a:p>
        </p:txBody>
      </p:sp>
    </p:spTree>
    <p:custDataLst>
      <p:tags r:id="rId1"/>
    </p:custDataLst>
    <p:extLst>
      <p:ext uri="{BB962C8B-B14F-4D97-AF65-F5344CB8AC3E}">
        <p14:creationId xmlns:p14="http://schemas.microsoft.com/office/powerpoint/2010/main" val="279428667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459935" y="1997765"/>
            <a:ext cx="6507480" cy="3840480"/>
          </a:xfrm>
          <a:prstGeom prst="rect">
            <a:avLst/>
          </a:prstGeom>
        </p:spPr>
      </p:pic>
      <p:sp>
        <p:nvSpPr>
          <p:cNvPr id="3" name="Title 2"/>
          <p:cNvSpPr>
            <a:spLocks noGrp="1"/>
          </p:cNvSpPr>
          <p:nvPr>
            <p:ph type="title"/>
          </p:nvPr>
        </p:nvSpPr>
        <p:spPr/>
        <p:txBody>
          <a:bodyPr/>
          <a:lstStyle/>
          <a:p>
            <a:r>
              <a:rPr lang="en-US" dirty="0"/>
              <a:t>What’s the problem?</a:t>
            </a:r>
          </a:p>
        </p:txBody>
      </p:sp>
    </p:spTree>
    <p:extLst>
      <p:ext uri="{BB962C8B-B14F-4D97-AF65-F5344CB8AC3E}">
        <p14:creationId xmlns:p14="http://schemas.microsoft.com/office/powerpoint/2010/main" val="2268558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a:xfrm>
            <a:off x="838200" y="365125"/>
            <a:ext cx="10515600" cy="701675"/>
          </a:xfrm>
        </p:spPr>
        <p:txBody>
          <a:bodyPr/>
          <a:lstStyle/>
          <a:p>
            <a:r>
              <a:rPr lang="en-US" altLang="en-US" dirty="0"/>
              <a:t>Table Lookup Application</a:t>
            </a:r>
          </a:p>
        </p:txBody>
      </p:sp>
      <p:sp>
        <p:nvSpPr>
          <p:cNvPr id="275460" name="Rectangle 4"/>
          <p:cNvSpPr>
            <a:spLocks noGrp="1" noChangeArrowheads="1"/>
          </p:cNvSpPr>
          <p:nvPr>
            <p:ph idx="1"/>
          </p:nvPr>
        </p:nvSpPr>
        <p:spPr>
          <a:xfrm>
            <a:off x="609601" y="1066801"/>
            <a:ext cx="10625592" cy="1310639"/>
          </a:xfrm>
        </p:spPr>
        <p:txBody>
          <a:bodyPr/>
          <a:lstStyle/>
          <a:p>
            <a:pPr>
              <a:spcBef>
                <a:spcPct val="0"/>
              </a:spcBef>
              <a:buClrTx/>
              <a:buFontTx/>
              <a:buNone/>
            </a:pPr>
            <a:r>
              <a:rPr lang="en-US" altLang="en-US" dirty="0"/>
              <a:t>Because only one macro variable is created by the SYMPUTX routine, its value is overwritten with each iteration of the DATA step. Unique macro variable names are required.  </a:t>
            </a:r>
          </a:p>
        </p:txBody>
      </p:sp>
      <p:sp>
        <p:nvSpPr>
          <p:cNvPr id="9" name="Slide Number Placeholder 3"/>
          <p:cNvSpPr>
            <a:spLocks noGrp="1"/>
          </p:cNvSpPr>
          <p:nvPr>
            <p:ph type="sldNum" sz="quarter" idx="12"/>
          </p:nvPr>
        </p:nvSpPr>
        <p:spPr/>
        <p:txBody>
          <a:bodyPr/>
          <a:lstStyle/>
          <a:p>
            <a:fld id="{FECDBAFC-9864-402C-B1FA-EF0FACFADA78}" type="slidenum">
              <a:rPr lang="en-US" altLang="en-US"/>
              <a:pPr/>
              <a:t>11</a:t>
            </a:fld>
            <a:endParaRPr lang="en-US" altLang="en-US" b="0">
              <a:latin typeface="Times New Roman" panose="02020603050405020304" pitchFamily="18" charset="0"/>
            </a:endParaRPr>
          </a:p>
        </p:txBody>
      </p:sp>
      <p:sp>
        <p:nvSpPr>
          <p:cNvPr id="275459" name="Rectangle 3"/>
          <p:cNvSpPr>
            <a:spLocks noChangeArrowheads="1"/>
          </p:cNvSpPr>
          <p:nvPr/>
        </p:nvSpPr>
        <p:spPr bwMode="auto">
          <a:xfrm>
            <a:off x="2133600" y="228600"/>
            <a:ext cx="769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a:p>
        </p:txBody>
      </p:sp>
      <p:sp>
        <p:nvSpPr>
          <p:cNvPr id="275463" name="Text Box 7"/>
          <p:cNvSpPr txBox="1">
            <a:spLocks noChangeArrowheads="1"/>
          </p:cNvSpPr>
          <p:nvPr/>
        </p:nvSpPr>
        <p:spPr bwMode="auto">
          <a:xfrm>
            <a:off x="1981201" y="5638801"/>
            <a:ext cx="179601" cy="4565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ltLang="en-US"/>
          </a:p>
        </p:txBody>
      </p:sp>
      <p:pic>
        <p:nvPicPr>
          <p:cNvPr id="2" name="Picture 1"/>
          <p:cNvPicPr>
            <a:picLocks noChangeAspect="1"/>
          </p:cNvPicPr>
          <p:nvPr/>
        </p:nvPicPr>
        <p:blipFill>
          <a:blip r:embed="rId3"/>
          <a:stretch>
            <a:fillRect/>
          </a:stretch>
        </p:blipFill>
        <p:spPr>
          <a:xfrm>
            <a:off x="2995166" y="2698750"/>
            <a:ext cx="6201667" cy="3657600"/>
          </a:xfrm>
          <a:prstGeom prst="rect">
            <a:avLst/>
          </a:prstGeom>
        </p:spPr>
      </p:pic>
    </p:spTree>
    <p:extLst>
      <p:ext uri="{BB962C8B-B14F-4D97-AF65-F5344CB8AC3E}">
        <p14:creationId xmlns:p14="http://schemas.microsoft.com/office/powerpoint/2010/main" val="14286733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type="title"/>
          </p:nvPr>
        </p:nvSpPr>
        <p:spPr>
          <a:xfrm>
            <a:off x="2209800" y="457201"/>
            <a:ext cx="8458200" cy="468313"/>
          </a:xfrm>
        </p:spPr>
        <p:txBody>
          <a:bodyPr>
            <a:normAutofit fontScale="90000"/>
          </a:bodyPr>
          <a:lstStyle/>
          <a:p>
            <a:r>
              <a:rPr lang="en-US" altLang="en-US"/>
              <a:t>Creating a Series of Macro Variables </a:t>
            </a:r>
          </a:p>
        </p:txBody>
      </p:sp>
      <p:sp>
        <p:nvSpPr>
          <p:cNvPr id="54274" name="Rectangle 2"/>
          <p:cNvSpPr>
            <a:spLocks noGrp="1" noChangeArrowheads="1"/>
          </p:cNvSpPr>
          <p:nvPr>
            <p:ph idx="1"/>
          </p:nvPr>
        </p:nvSpPr>
        <p:spPr>
          <a:xfrm>
            <a:off x="2195513" y="1071564"/>
            <a:ext cx="8286750" cy="2332037"/>
          </a:xfrm>
        </p:spPr>
        <p:txBody>
          <a:bodyPr/>
          <a:lstStyle/>
          <a:p>
            <a:pPr>
              <a:buClrTx/>
              <a:buFontTx/>
              <a:buNone/>
            </a:pPr>
            <a:r>
              <a:rPr lang="en-US" altLang="en-US"/>
              <a:t>Derive unique macro variable names by appending the Customer_ID number to a fixed prefix.</a:t>
            </a:r>
          </a:p>
        </p:txBody>
      </p:sp>
      <p:sp>
        <p:nvSpPr>
          <p:cNvPr id="11" name="Slide Number Placeholder 3"/>
          <p:cNvSpPr>
            <a:spLocks noGrp="1"/>
          </p:cNvSpPr>
          <p:nvPr>
            <p:ph type="sldNum" sz="quarter" idx="12"/>
          </p:nvPr>
        </p:nvSpPr>
        <p:spPr/>
        <p:txBody>
          <a:bodyPr/>
          <a:lstStyle/>
          <a:p>
            <a:fld id="{B7661B95-9339-424C-A89E-D97A93D3936D}" type="slidenum">
              <a:rPr lang="en-US" altLang="en-US"/>
              <a:pPr/>
              <a:t>12</a:t>
            </a:fld>
            <a:endParaRPr lang="en-US" altLang="en-US" b="0">
              <a:latin typeface="Times New Roman" panose="02020603050405020304" pitchFamily="18" charset="0"/>
            </a:endParaRPr>
          </a:p>
        </p:txBody>
      </p:sp>
      <p:sp>
        <p:nvSpPr>
          <p:cNvPr id="54276" name="Rectangle 4"/>
          <p:cNvSpPr>
            <a:spLocks noChangeArrowheads="1"/>
          </p:cNvSpPr>
          <p:nvPr/>
        </p:nvSpPr>
        <p:spPr bwMode="auto">
          <a:xfrm>
            <a:off x="1905000" y="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sz="3200" b="1"/>
          </a:p>
        </p:txBody>
      </p:sp>
      <p:sp>
        <p:nvSpPr>
          <p:cNvPr id="54277" name="Text Box 5"/>
          <p:cNvSpPr txBox="1">
            <a:spLocks noChangeArrowheads="1"/>
          </p:cNvSpPr>
          <p:nvPr/>
        </p:nvSpPr>
        <p:spPr bwMode="auto">
          <a:xfrm>
            <a:off x="2159000" y="2292351"/>
            <a:ext cx="6248400" cy="1769715"/>
          </a:xfrm>
          <a:prstGeom prst="rect">
            <a:avLst/>
          </a:prstGeom>
          <a:solidFill>
            <a:srgbClr val="FFFFFF"/>
          </a:solidFill>
          <a:ln w="2857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buClr>
                <a:schemeClr val="tx1"/>
              </a:buClr>
              <a:buFont typeface="Monotype Sorts" panose="05010101010101010101" pitchFamily="2" charset="2"/>
              <a:buNone/>
            </a:pPr>
            <a:r>
              <a:rPr lang="en-US" altLang="en-US" b="1" u="sng"/>
              <a:t>Symbol Table</a:t>
            </a:r>
            <a:endParaRPr lang="en-US" altLang="en-US" b="1" u="sng">
              <a:latin typeface="Times New Roman" panose="02020603050405020304" pitchFamily="18" charset="0"/>
            </a:endParaRPr>
          </a:p>
          <a:p>
            <a:r>
              <a:rPr lang="en-US" altLang="en-US" b="1" u="sng">
                <a:latin typeface="Times New Roman" panose="02020603050405020304" pitchFamily="18" charset="0"/>
              </a:rPr>
              <a:t>Variable</a:t>
            </a:r>
            <a:r>
              <a:rPr lang="en-US" altLang="en-US" b="1">
                <a:latin typeface="Times New Roman" panose="02020603050405020304" pitchFamily="18" charset="0"/>
              </a:rPr>
              <a:t>     </a:t>
            </a:r>
            <a:r>
              <a:rPr lang="en-US" altLang="en-US" b="1" u="sng">
                <a:latin typeface="Times New Roman" panose="02020603050405020304" pitchFamily="18" charset="0"/>
              </a:rPr>
              <a:t>Value</a:t>
            </a:r>
          </a:p>
          <a:p>
            <a:r>
              <a:rPr lang="en-US" altLang="en-US" sz="2000" b="1">
                <a:latin typeface="Courier New" panose="02070309020205020404" pitchFamily="49" charset="0"/>
              </a:rPr>
              <a:t>NAME4     James Kvarniq</a:t>
            </a:r>
          </a:p>
          <a:p>
            <a:r>
              <a:rPr lang="en-US" altLang="en-US" sz="2000" b="1">
                <a:latin typeface="Courier New" panose="02070309020205020404" pitchFamily="49" charset="0"/>
              </a:rPr>
              <a:t>NAME5     Sandrina Stephano</a:t>
            </a:r>
          </a:p>
          <a:p>
            <a:r>
              <a:rPr lang="en-US" altLang="en-US" sz="2000" b="1">
                <a:latin typeface="Courier New" panose="02070309020205020404" pitchFamily="49" charset="0"/>
              </a:rPr>
              <a:t>NAME9     Cornelia Krahl</a:t>
            </a:r>
          </a:p>
          <a:p>
            <a:pPr>
              <a:lnSpc>
                <a:spcPct val="25000"/>
              </a:lnSpc>
            </a:pPr>
            <a:r>
              <a:rPr lang="en-US" altLang="en-US" sz="2000">
                <a:latin typeface="Courier New" panose="02070309020205020404" pitchFamily="49" charset="0"/>
              </a:rPr>
              <a:t>  </a:t>
            </a:r>
            <a:r>
              <a:rPr lang="en-US" altLang="en-US" sz="1600">
                <a:latin typeface="Courier New" panose="02070309020205020404" pitchFamily="49" charset="0"/>
              </a:rPr>
              <a:t>		.</a:t>
            </a:r>
          </a:p>
          <a:p>
            <a:pPr>
              <a:lnSpc>
                <a:spcPct val="25000"/>
              </a:lnSpc>
            </a:pPr>
            <a:r>
              <a:rPr lang="en-US" altLang="en-US" sz="1600">
                <a:latin typeface="Courier New" panose="02070309020205020404" pitchFamily="49" charset="0"/>
              </a:rPr>
              <a:t>		.</a:t>
            </a:r>
          </a:p>
          <a:p>
            <a:pPr>
              <a:lnSpc>
                <a:spcPct val="25000"/>
              </a:lnSpc>
            </a:pPr>
            <a:r>
              <a:rPr lang="en-US" altLang="en-US" sz="1600">
                <a:latin typeface="Courier New" panose="02070309020205020404" pitchFamily="49" charset="0"/>
              </a:rPr>
              <a:t>		.</a:t>
            </a:r>
          </a:p>
        </p:txBody>
      </p:sp>
      <p:sp>
        <p:nvSpPr>
          <p:cNvPr id="54284" name="AutoShape 12"/>
          <p:cNvSpPr>
            <a:spLocks/>
          </p:cNvSpPr>
          <p:nvPr/>
        </p:nvSpPr>
        <p:spPr bwMode="auto">
          <a:xfrm>
            <a:off x="1569873" y="4754882"/>
            <a:ext cx="938212" cy="456535"/>
          </a:xfrm>
          <a:prstGeom prst="borderCallout1">
            <a:avLst>
              <a:gd name="adj1" fmla="val 21949"/>
              <a:gd name="adj2" fmla="val 100000"/>
              <a:gd name="adj3" fmla="val -222842"/>
              <a:gd name="adj4" fmla="val 101523"/>
            </a:avLst>
          </a:prstGeom>
          <a:solidFill>
            <a:srgbClr val="FFF2BE"/>
          </a:solidFill>
          <a:ln w="38100" algn="ctr">
            <a:solidFill>
              <a:srgbClr val="000000"/>
            </a:solidFill>
            <a:miter lim="800000"/>
            <a:headEnd type="none" w="med" len="lg"/>
            <a:tailEnd type="triangle" w="med"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8900" tIns="88900" rIns="88900" bIns="88900" anchor="ctr">
            <a:spAutoFit/>
          </a:bodyPr>
          <a:lstStyle/>
          <a:p>
            <a:pPr algn="ctr"/>
            <a:r>
              <a:rPr lang="en-US" altLang="en-US" b="1"/>
              <a:t>Prefix</a:t>
            </a:r>
          </a:p>
        </p:txBody>
      </p:sp>
      <p:sp>
        <p:nvSpPr>
          <p:cNvPr id="54285" name="AutoShape 13"/>
          <p:cNvSpPr>
            <a:spLocks/>
          </p:cNvSpPr>
          <p:nvPr/>
        </p:nvSpPr>
        <p:spPr bwMode="auto">
          <a:xfrm>
            <a:off x="2890741" y="4754882"/>
            <a:ext cx="1727200" cy="456535"/>
          </a:xfrm>
          <a:prstGeom prst="borderCallout1">
            <a:avLst>
              <a:gd name="adj1" fmla="val 23301"/>
              <a:gd name="adj2" fmla="val 0"/>
              <a:gd name="adj3" fmla="val -214136"/>
              <a:gd name="adj4" fmla="val 367"/>
            </a:avLst>
          </a:prstGeom>
          <a:solidFill>
            <a:srgbClr val="FFF2BE"/>
          </a:solidFill>
          <a:ln w="38100" algn="ctr">
            <a:solidFill>
              <a:srgbClr val="000000"/>
            </a:solidFill>
            <a:miter lim="800000"/>
            <a:headEnd type="none" w="med" len="lg"/>
            <a:tailEnd type="triangle" w="med"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8900" tIns="88900" rIns="88900" bIns="88900" anchor="ctr">
            <a:spAutoFit/>
          </a:bodyPr>
          <a:lstStyle/>
          <a:p>
            <a:pPr algn="ctr"/>
            <a:r>
              <a:rPr lang="en-US" altLang="en-US" b="1"/>
              <a:t>Customer_ID</a:t>
            </a:r>
            <a:endParaRPr lang="en-US" altLang="en-US" sz="2000" b="1"/>
          </a:p>
        </p:txBody>
      </p:sp>
    </p:spTree>
    <p:extLst>
      <p:ext uri="{BB962C8B-B14F-4D97-AF65-F5344CB8AC3E}">
        <p14:creationId xmlns:p14="http://schemas.microsoft.com/office/powerpoint/2010/main" val="12875553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2209801" y="457200"/>
            <a:ext cx="8016875" cy="539750"/>
          </a:xfrm>
        </p:spPr>
        <p:txBody>
          <a:bodyPr>
            <a:normAutofit fontScale="90000"/>
          </a:bodyPr>
          <a:lstStyle/>
          <a:p>
            <a:r>
              <a:rPr lang="en-US" altLang="en-US"/>
              <a:t>Creating a Series of Macro Variables </a:t>
            </a:r>
          </a:p>
        </p:txBody>
      </p:sp>
      <p:sp>
        <p:nvSpPr>
          <p:cNvPr id="55299" name="Rectangle 3"/>
          <p:cNvSpPr>
            <a:spLocks noGrp="1" noChangeArrowheads="1"/>
          </p:cNvSpPr>
          <p:nvPr>
            <p:ph idx="1"/>
          </p:nvPr>
        </p:nvSpPr>
        <p:spPr/>
        <p:txBody>
          <a:bodyPr/>
          <a:lstStyle/>
          <a:p>
            <a:pPr marL="2743200" indent="-2743200">
              <a:tabLst>
                <a:tab pos="2743200" algn="l"/>
              </a:tabLst>
            </a:pPr>
            <a:endParaRPr lang="en-US" altLang="en-US"/>
          </a:p>
          <a:p>
            <a:pPr marL="2743200" indent="-2743200">
              <a:tabLst>
                <a:tab pos="2743200" algn="l"/>
              </a:tabLst>
            </a:pPr>
            <a:endParaRPr lang="en-US" altLang="en-US"/>
          </a:p>
          <a:p>
            <a:pPr marL="2743200" indent="-2743200">
              <a:tabLst>
                <a:tab pos="2743200" algn="l"/>
              </a:tabLst>
            </a:pPr>
            <a:endParaRPr lang="en-US" altLang="en-US"/>
          </a:p>
          <a:p>
            <a:pPr marL="2743200" indent="-2743200">
              <a:tabLst>
                <a:tab pos="2743200" algn="l"/>
              </a:tabLst>
            </a:pPr>
            <a:endParaRPr lang="en-US" altLang="en-US"/>
          </a:p>
          <a:p>
            <a:pPr marL="2743200" indent="-2743200">
              <a:tabLst>
                <a:tab pos="2743200" algn="l"/>
              </a:tabLst>
            </a:pPr>
            <a:endParaRPr lang="en-US" altLang="en-US" i="1"/>
          </a:p>
        </p:txBody>
      </p:sp>
      <p:sp>
        <p:nvSpPr>
          <p:cNvPr id="6" name="Slide Number Placeholder 3"/>
          <p:cNvSpPr>
            <a:spLocks noGrp="1"/>
          </p:cNvSpPr>
          <p:nvPr>
            <p:ph type="sldNum" sz="quarter" idx="12"/>
          </p:nvPr>
        </p:nvSpPr>
        <p:spPr/>
        <p:txBody>
          <a:bodyPr/>
          <a:lstStyle/>
          <a:p>
            <a:fld id="{EEBB073B-F300-44EF-9474-BFF3CAB0892A}" type="slidenum">
              <a:rPr lang="en-US" altLang="en-US"/>
              <a:pPr/>
              <a:t>13</a:t>
            </a:fld>
            <a:endParaRPr lang="en-US" altLang="en-US" b="0">
              <a:latin typeface="Times New Roman" panose="02020603050405020304" pitchFamily="18" charset="0"/>
            </a:endParaRPr>
          </a:p>
        </p:txBody>
      </p:sp>
      <p:sp>
        <p:nvSpPr>
          <p:cNvPr id="55300" name="Text Box 4"/>
          <p:cNvSpPr txBox="1">
            <a:spLocks noChangeArrowheads="1"/>
          </p:cNvSpPr>
          <p:nvPr/>
        </p:nvSpPr>
        <p:spPr bwMode="auto">
          <a:xfrm>
            <a:off x="2122488" y="1020764"/>
            <a:ext cx="7974012"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1828800" algn="l"/>
              </a:tabLst>
              <a:defRPr>
                <a:solidFill>
                  <a:schemeClr val="tx1"/>
                </a:solidFill>
                <a:latin typeface="Arial" panose="020B0604020202020204" pitchFamily="34" charset="0"/>
              </a:defRPr>
            </a:lvl1pPr>
            <a:lvl2pPr>
              <a:tabLst>
                <a:tab pos="1828800" algn="l"/>
              </a:tabLst>
              <a:defRPr>
                <a:solidFill>
                  <a:schemeClr val="tx1"/>
                </a:solidFill>
                <a:latin typeface="Arial" panose="020B0604020202020204" pitchFamily="34" charset="0"/>
              </a:defRPr>
            </a:lvl2pPr>
            <a:lvl3pPr>
              <a:tabLst>
                <a:tab pos="1828800" algn="l"/>
              </a:tabLst>
              <a:defRPr>
                <a:solidFill>
                  <a:schemeClr val="tx1"/>
                </a:solidFill>
                <a:latin typeface="Arial" panose="020B0604020202020204" pitchFamily="34" charset="0"/>
              </a:defRPr>
            </a:lvl3pPr>
            <a:lvl4pPr>
              <a:tabLst>
                <a:tab pos="1828800" algn="l"/>
              </a:tabLst>
              <a:defRPr>
                <a:solidFill>
                  <a:schemeClr val="tx1"/>
                </a:solidFill>
                <a:latin typeface="Arial" panose="020B0604020202020204" pitchFamily="34" charset="0"/>
              </a:defRPr>
            </a:lvl4pPr>
            <a:lvl5pPr>
              <a:tabLst>
                <a:tab pos="1828800" algn="l"/>
              </a:tabLst>
              <a:defRPr>
                <a:solidFill>
                  <a:schemeClr val="tx1"/>
                </a:solidFill>
                <a:latin typeface="Arial" panose="020B0604020202020204" pitchFamily="34" charset="0"/>
              </a:defRPr>
            </a:lvl5pPr>
            <a:lvl6pPr fontAlgn="base">
              <a:spcBef>
                <a:spcPct val="0"/>
              </a:spcBef>
              <a:spcAft>
                <a:spcPct val="0"/>
              </a:spcAft>
              <a:tabLst>
                <a:tab pos="1828800" algn="l"/>
              </a:tabLst>
              <a:defRPr>
                <a:solidFill>
                  <a:schemeClr val="tx1"/>
                </a:solidFill>
                <a:latin typeface="Arial" panose="020B0604020202020204" pitchFamily="34" charset="0"/>
              </a:defRPr>
            </a:lvl6pPr>
            <a:lvl7pPr fontAlgn="base">
              <a:spcBef>
                <a:spcPct val="0"/>
              </a:spcBef>
              <a:spcAft>
                <a:spcPct val="0"/>
              </a:spcAft>
              <a:tabLst>
                <a:tab pos="1828800" algn="l"/>
              </a:tabLst>
              <a:defRPr>
                <a:solidFill>
                  <a:schemeClr val="tx1"/>
                </a:solidFill>
                <a:latin typeface="Arial" panose="020B0604020202020204" pitchFamily="34" charset="0"/>
              </a:defRPr>
            </a:lvl7pPr>
            <a:lvl8pPr fontAlgn="base">
              <a:spcBef>
                <a:spcPct val="0"/>
              </a:spcBef>
              <a:spcAft>
                <a:spcPct val="0"/>
              </a:spcAft>
              <a:tabLst>
                <a:tab pos="1828800" algn="l"/>
              </a:tabLst>
              <a:defRPr>
                <a:solidFill>
                  <a:schemeClr val="tx1"/>
                </a:solidFill>
                <a:latin typeface="Arial" panose="020B0604020202020204" pitchFamily="34" charset="0"/>
              </a:defRPr>
            </a:lvl8pPr>
            <a:lvl9pPr fontAlgn="base">
              <a:spcBef>
                <a:spcPct val="0"/>
              </a:spcBef>
              <a:spcAft>
                <a:spcPct val="0"/>
              </a:spcAft>
              <a:tabLst>
                <a:tab pos="1828800" algn="l"/>
              </a:tabLst>
              <a:defRPr>
                <a:solidFill>
                  <a:schemeClr val="tx1"/>
                </a:solidFill>
                <a:latin typeface="Arial" panose="020B0604020202020204" pitchFamily="34" charset="0"/>
              </a:defRPr>
            </a:lvl9pPr>
          </a:lstStyle>
          <a:p>
            <a:pPr>
              <a:spcBef>
                <a:spcPct val="20000"/>
              </a:spcBef>
            </a:pPr>
            <a:r>
              <a:rPr lang="en-US" altLang="en-US" sz="2400" dirty="0"/>
              <a:t>To create a series of macro variables, use the SYMPUTX routine with a DATA step variable or expression in </a:t>
            </a:r>
            <a:r>
              <a:rPr lang="en-US" altLang="en-US" sz="2400" i="1" dirty="0"/>
              <a:t>argument1</a:t>
            </a:r>
            <a:r>
              <a:rPr lang="en-US" altLang="en-US" sz="2400" dirty="0"/>
              <a:t>. </a:t>
            </a:r>
          </a:p>
          <a:p>
            <a:pPr>
              <a:spcBef>
                <a:spcPct val="20000"/>
              </a:spcBef>
            </a:pPr>
            <a:endParaRPr lang="en-US" altLang="en-US" sz="2400" dirty="0"/>
          </a:p>
          <a:p>
            <a:pPr>
              <a:spcBef>
                <a:spcPct val="20000"/>
              </a:spcBef>
            </a:pPr>
            <a:endParaRPr lang="en-US" altLang="en-US" sz="2400" dirty="0"/>
          </a:p>
          <a:p>
            <a:pPr>
              <a:spcBef>
                <a:spcPct val="20000"/>
              </a:spcBef>
            </a:pPr>
            <a:endParaRPr lang="en-US" altLang="en-US" sz="2400" dirty="0"/>
          </a:p>
          <a:p>
            <a:pPr>
              <a:spcBef>
                <a:spcPct val="20000"/>
              </a:spcBef>
            </a:pPr>
            <a:endParaRPr lang="en-US" altLang="en-US" sz="2400" dirty="0"/>
          </a:p>
          <a:p>
            <a:pPr>
              <a:spcBef>
                <a:spcPct val="20000"/>
              </a:spcBef>
            </a:pPr>
            <a:endParaRPr lang="en-US" altLang="en-US" sz="2400" dirty="0"/>
          </a:p>
          <a:p>
            <a:r>
              <a:rPr lang="en-US" altLang="en-US" sz="2400" i="1" dirty="0"/>
              <a:t>expression1	</a:t>
            </a:r>
            <a:r>
              <a:rPr lang="en-US" altLang="en-US" sz="2400" dirty="0"/>
              <a:t>evaluates to a character value that is a valid </a:t>
            </a:r>
          </a:p>
          <a:p>
            <a:r>
              <a:rPr lang="en-US" altLang="en-US" sz="2400" dirty="0"/>
              <a:t>	macro variable name, unique to each</a:t>
            </a:r>
            <a:br>
              <a:rPr lang="en-US" altLang="en-US" sz="2400" dirty="0"/>
            </a:br>
            <a:r>
              <a:rPr lang="en-US" altLang="en-US" sz="2400" dirty="0"/>
              <a:t>	execution of the routine.</a:t>
            </a:r>
          </a:p>
          <a:p>
            <a:endParaRPr lang="en-US" altLang="en-US" sz="2400" dirty="0"/>
          </a:p>
          <a:p>
            <a:r>
              <a:rPr lang="en-US" altLang="en-US" sz="2400" i="1" dirty="0"/>
              <a:t>expression2</a:t>
            </a:r>
            <a:r>
              <a:rPr lang="en-US" altLang="en-US" sz="2400" dirty="0"/>
              <a:t>  	is the value to assign to each macro 	variable.</a:t>
            </a:r>
          </a:p>
        </p:txBody>
      </p:sp>
      <p:sp>
        <p:nvSpPr>
          <p:cNvPr id="55302" name="Text Box 6"/>
          <p:cNvSpPr txBox="1">
            <a:spLocks noChangeArrowheads="1"/>
          </p:cNvSpPr>
          <p:nvPr/>
        </p:nvSpPr>
        <p:spPr bwMode="auto">
          <a:xfrm>
            <a:off x="2890714" y="2737335"/>
            <a:ext cx="6278514" cy="738664"/>
          </a:xfrm>
          <a:prstGeom prst="rect">
            <a:avLst/>
          </a:prstGeom>
          <a:solidFill>
            <a:srgbClr val="FFFFFF"/>
          </a:solidFill>
          <a:ln w="28575" algn="ctr">
            <a:solidFill>
              <a:schemeClr val="tx1"/>
            </a:solidFill>
            <a:miter lim="800000"/>
            <a:headEnd/>
            <a:tailEnd/>
          </a:ln>
          <a:effectLst>
            <a:outerShdw dist="107763" dir="2700000" algn="ctr" rotWithShape="0">
              <a:schemeClr val="bg2"/>
            </a:outerShdw>
          </a:effectLst>
        </p:spPr>
        <p:txBody>
          <a:bodyPr wrap="none" tIns="152400" bIns="152400">
            <a:spAutoFit/>
          </a:bodyPr>
          <a:lstStyle/>
          <a:p>
            <a:r>
              <a:rPr lang="en-US" altLang="en-US" sz="2800" b="1" dirty="0"/>
              <a:t>CALL SYMPUTX(</a:t>
            </a:r>
            <a:r>
              <a:rPr lang="en-US" altLang="en-US" sz="2800" i="1" dirty="0"/>
              <a:t>expression1</a:t>
            </a:r>
            <a:r>
              <a:rPr lang="en-US" altLang="en-US" sz="2800" dirty="0"/>
              <a:t>,</a:t>
            </a:r>
            <a:r>
              <a:rPr lang="en-US" altLang="en-US" sz="2800" i="1" dirty="0"/>
              <a:t>expression2</a:t>
            </a:r>
            <a:r>
              <a:rPr lang="en-US" altLang="en-US" sz="2800" b="1" dirty="0"/>
              <a:t>);</a:t>
            </a:r>
          </a:p>
        </p:txBody>
      </p:sp>
    </p:spTree>
    <p:extLst>
      <p:ext uri="{BB962C8B-B14F-4D97-AF65-F5344CB8AC3E}">
        <p14:creationId xmlns:p14="http://schemas.microsoft.com/office/powerpoint/2010/main" val="123498745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838200" y="35719"/>
            <a:ext cx="10515600" cy="608337"/>
          </a:xfrm>
        </p:spPr>
        <p:txBody>
          <a:bodyPr>
            <a:normAutofit fontScale="90000"/>
          </a:bodyPr>
          <a:lstStyle/>
          <a:p>
            <a:r>
              <a:rPr lang="en-US" altLang="en-US" dirty="0"/>
              <a:t>Creating a Series of Macro Variables</a:t>
            </a:r>
          </a:p>
        </p:txBody>
      </p:sp>
      <p:sp>
        <p:nvSpPr>
          <p:cNvPr id="56324" name="Rectangle 4"/>
          <p:cNvSpPr>
            <a:spLocks noGrp="1" noChangeArrowheads="1"/>
          </p:cNvSpPr>
          <p:nvPr>
            <p:ph idx="1"/>
          </p:nvPr>
        </p:nvSpPr>
        <p:spPr>
          <a:xfrm>
            <a:off x="556591" y="1071564"/>
            <a:ext cx="10471868" cy="812895"/>
          </a:xfrm>
        </p:spPr>
        <p:txBody>
          <a:bodyPr>
            <a:normAutofit/>
          </a:bodyPr>
          <a:lstStyle/>
          <a:p>
            <a:pPr marL="1146175" indent="-1146175">
              <a:buNone/>
            </a:pPr>
            <a:r>
              <a:rPr lang="en-US" altLang="en-US" dirty="0"/>
              <a:t>Step 4:  Create a series of macro variables to store customer names. </a:t>
            </a:r>
          </a:p>
        </p:txBody>
      </p:sp>
      <p:sp>
        <p:nvSpPr>
          <p:cNvPr id="9" name="Slide Number Placeholder 3"/>
          <p:cNvSpPr>
            <a:spLocks noGrp="1"/>
          </p:cNvSpPr>
          <p:nvPr>
            <p:ph type="sldNum" sz="quarter" idx="12"/>
          </p:nvPr>
        </p:nvSpPr>
        <p:spPr/>
        <p:txBody>
          <a:bodyPr/>
          <a:lstStyle/>
          <a:p>
            <a:fld id="{46A890D3-F056-45D1-AE44-DE21F9EC3E29}" type="slidenum">
              <a:rPr lang="en-US" altLang="en-US"/>
              <a:pPr/>
              <a:t>14</a:t>
            </a:fld>
            <a:endParaRPr lang="en-US" altLang="en-US" b="0">
              <a:latin typeface="Times New Roman" panose="02020603050405020304" pitchFamily="18" charset="0"/>
            </a:endParaRPr>
          </a:p>
        </p:txBody>
      </p:sp>
      <p:sp>
        <p:nvSpPr>
          <p:cNvPr id="56323" name="Rectangle 3"/>
          <p:cNvSpPr>
            <a:spLocks noChangeArrowheads="1"/>
          </p:cNvSpPr>
          <p:nvPr/>
        </p:nvSpPr>
        <p:spPr bwMode="auto">
          <a:xfrm>
            <a:off x="2133600" y="228600"/>
            <a:ext cx="7696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a:p>
        </p:txBody>
      </p:sp>
      <p:sp>
        <p:nvSpPr>
          <p:cNvPr id="56325" name="Text Box 5"/>
          <p:cNvSpPr txBox="1">
            <a:spLocks noChangeArrowheads="1"/>
          </p:cNvSpPr>
          <p:nvPr/>
        </p:nvSpPr>
        <p:spPr bwMode="auto">
          <a:xfrm>
            <a:off x="2166938" y="4105275"/>
            <a:ext cx="2375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 </a:t>
            </a:r>
          </a:p>
        </p:txBody>
      </p:sp>
      <p:sp>
        <p:nvSpPr>
          <p:cNvPr id="56330" name="Text Box 10"/>
          <p:cNvSpPr txBox="1">
            <a:spLocks noChangeArrowheads="1"/>
          </p:cNvSpPr>
          <p:nvPr/>
        </p:nvSpPr>
        <p:spPr bwMode="auto">
          <a:xfrm>
            <a:off x="3124201" y="3581401"/>
            <a:ext cx="179601" cy="4565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ltLang="en-US">
              <a:latin typeface="Courier New" panose="02070309020205020404" pitchFamily="49" charset="0"/>
            </a:endParaRPr>
          </a:p>
        </p:txBody>
      </p:sp>
      <p:sp>
        <p:nvSpPr>
          <p:cNvPr id="2" name="Rectangle 1"/>
          <p:cNvSpPr/>
          <p:nvPr/>
        </p:nvSpPr>
        <p:spPr>
          <a:xfrm>
            <a:off x="71562" y="2521059"/>
            <a:ext cx="11942859" cy="2308324"/>
          </a:xfrm>
          <a:prstGeom prst="rect">
            <a:avLst/>
          </a:prstGeom>
        </p:spPr>
        <p:txBody>
          <a:bodyPr wrap="square">
            <a:spAutoFit/>
          </a:bodyPr>
          <a:lstStyle/>
          <a:p>
            <a:r>
              <a:rPr lang="en-US" sz="2400" b="1" dirty="0">
                <a:solidFill>
                  <a:srgbClr val="000080"/>
                </a:solidFill>
                <a:latin typeface="Lucida Console" panose="020B0609040504020204" pitchFamily="49" charset="0"/>
              </a:rPr>
              <a:t>data</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_null_</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orion.customer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call</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symputx</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'name'</a:t>
            </a:r>
            <a:r>
              <a:rPr lang="en-US" sz="2400" dirty="0">
                <a:solidFill>
                  <a:srgbClr val="000000"/>
                </a:solidFill>
                <a:latin typeface="Lucida Console" panose="020B0609040504020204" pitchFamily="49" charset="0"/>
              </a:rPr>
              <a:t>||left(</a:t>
            </a:r>
            <a:r>
              <a:rPr lang="en-US" sz="2400" dirty="0" err="1">
                <a:solidFill>
                  <a:srgbClr val="000000"/>
                </a:solidFill>
                <a:latin typeface="Lucida Console" panose="020B0609040504020204" pitchFamily="49" charset="0"/>
              </a:rPr>
              <a:t>Customer_ID</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customer_Name</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r>
              <a:rPr lang="en-US" sz="2400" dirty="0">
                <a:solidFill>
                  <a:srgbClr val="0000FF"/>
                </a:solidFill>
                <a:latin typeface="Lucida Console" panose="020B0609040504020204" pitchFamily="49" charset="0"/>
              </a:rPr>
              <a:t>%put</a:t>
            </a:r>
            <a:r>
              <a:rPr lang="en-US" sz="2400" dirty="0">
                <a:solidFill>
                  <a:srgbClr val="000000"/>
                </a:solidFill>
                <a:latin typeface="Lucida Console" panose="020B0609040504020204" pitchFamily="49" charset="0"/>
              </a:rPr>
              <a:t> _user_;</a:t>
            </a:r>
            <a:endParaRPr lang="en-US" sz="2400" dirty="0"/>
          </a:p>
        </p:txBody>
      </p:sp>
    </p:spTree>
    <p:extLst>
      <p:ext uri="{BB962C8B-B14F-4D97-AF65-F5344CB8AC3E}">
        <p14:creationId xmlns:p14="http://schemas.microsoft.com/office/powerpoint/2010/main" val="4002634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2209800" y="457200"/>
            <a:ext cx="8458200" cy="515938"/>
          </a:xfrm>
        </p:spPr>
        <p:txBody>
          <a:bodyPr>
            <a:normAutofit fontScale="90000"/>
          </a:bodyPr>
          <a:lstStyle/>
          <a:p>
            <a:r>
              <a:rPr lang="en-US" altLang="en-US"/>
              <a:t>Creating a Series of Macro Variables</a:t>
            </a:r>
          </a:p>
        </p:txBody>
      </p:sp>
      <p:sp>
        <p:nvSpPr>
          <p:cNvPr id="76804" name="Rectangle 4"/>
          <p:cNvSpPr>
            <a:spLocks noGrp="1" noChangeArrowheads="1"/>
          </p:cNvSpPr>
          <p:nvPr>
            <p:ph idx="1"/>
          </p:nvPr>
        </p:nvSpPr>
        <p:spPr>
          <a:xfrm>
            <a:off x="2209800" y="1071564"/>
            <a:ext cx="7848600" cy="765175"/>
          </a:xfrm>
        </p:spPr>
        <p:txBody>
          <a:bodyPr>
            <a:normAutofit fontScale="92500" lnSpcReduction="10000"/>
          </a:bodyPr>
          <a:lstStyle/>
          <a:p>
            <a:pPr>
              <a:buClrTx/>
              <a:buFontTx/>
              <a:buNone/>
            </a:pPr>
            <a:r>
              <a:rPr lang="en-US" altLang="en-US"/>
              <a:t>You can now reference the correct name without </a:t>
            </a:r>
            <a:br>
              <a:rPr lang="en-US" altLang="en-US"/>
            </a:br>
            <a:r>
              <a:rPr lang="en-US" altLang="en-US"/>
              <a:t>rerunning the DATA step.</a:t>
            </a:r>
          </a:p>
        </p:txBody>
      </p:sp>
      <p:sp>
        <p:nvSpPr>
          <p:cNvPr id="11" name="Slide Number Placeholder 3"/>
          <p:cNvSpPr>
            <a:spLocks noGrp="1"/>
          </p:cNvSpPr>
          <p:nvPr>
            <p:ph type="sldNum" sz="quarter" idx="12"/>
          </p:nvPr>
        </p:nvSpPr>
        <p:spPr/>
        <p:txBody>
          <a:bodyPr/>
          <a:lstStyle/>
          <a:p>
            <a:fld id="{38B2CF64-49EB-4775-B861-EF6B6A5EE980}" type="slidenum">
              <a:rPr lang="en-US" altLang="en-US"/>
              <a:pPr/>
              <a:t>15</a:t>
            </a:fld>
            <a:endParaRPr lang="en-US" altLang="en-US" b="0">
              <a:latin typeface="Times New Roman" panose="02020603050405020304" pitchFamily="18" charset="0"/>
            </a:endParaRPr>
          </a:p>
        </p:txBody>
      </p:sp>
      <p:sp>
        <p:nvSpPr>
          <p:cNvPr id="76803" name="Rectangle 3"/>
          <p:cNvSpPr>
            <a:spLocks noChangeArrowheads="1"/>
          </p:cNvSpPr>
          <p:nvPr/>
        </p:nvSpPr>
        <p:spPr bwMode="auto">
          <a:xfrm>
            <a:off x="2133600" y="228600"/>
            <a:ext cx="7696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a:p>
        </p:txBody>
      </p:sp>
      <p:sp>
        <p:nvSpPr>
          <p:cNvPr id="76806" name="Text Box 6"/>
          <p:cNvSpPr txBox="1">
            <a:spLocks noChangeArrowheads="1"/>
          </p:cNvSpPr>
          <p:nvPr/>
        </p:nvSpPr>
        <p:spPr bwMode="auto">
          <a:xfrm>
            <a:off x="4164014" y="1949450"/>
            <a:ext cx="4598987" cy="1735860"/>
          </a:xfrm>
          <a:prstGeom prst="rect">
            <a:avLst/>
          </a:prstGeom>
          <a:solidFill>
            <a:srgbClr val="FFFFFF"/>
          </a:solidFill>
          <a:ln w="2857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82575" algn="l"/>
                <a:tab pos="1944688" algn="l"/>
              </a:tabLst>
              <a:defRPr>
                <a:solidFill>
                  <a:schemeClr val="tx1"/>
                </a:solidFill>
                <a:latin typeface="Arial" panose="020B0604020202020204" pitchFamily="34" charset="0"/>
              </a:defRPr>
            </a:lvl1pPr>
            <a:lvl2pPr>
              <a:tabLst>
                <a:tab pos="282575" algn="l"/>
                <a:tab pos="1944688" algn="l"/>
              </a:tabLst>
              <a:defRPr>
                <a:solidFill>
                  <a:schemeClr val="tx1"/>
                </a:solidFill>
                <a:latin typeface="Arial" panose="020B0604020202020204" pitchFamily="34" charset="0"/>
              </a:defRPr>
            </a:lvl2pPr>
            <a:lvl3pPr>
              <a:tabLst>
                <a:tab pos="282575" algn="l"/>
                <a:tab pos="1944688" algn="l"/>
              </a:tabLst>
              <a:defRPr>
                <a:solidFill>
                  <a:schemeClr val="tx1"/>
                </a:solidFill>
                <a:latin typeface="Arial" panose="020B0604020202020204" pitchFamily="34" charset="0"/>
              </a:defRPr>
            </a:lvl3pPr>
            <a:lvl4pPr>
              <a:tabLst>
                <a:tab pos="282575" algn="l"/>
                <a:tab pos="1944688" algn="l"/>
              </a:tabLst>
              <a:defRPr>
                <a:solidFill>
                  <a:schemeClr val="tx1"/>
                </a:solidFill>
                <a:latin typeface="Arial" panose="020B0604020202020204" pitchFamily="34" charset="0"/>
              </a:defRPr>
            </a:lvl4pPr>
            <a:lvl5pPr>
              <a:tabLst>
                <a:tab pos="282575" algn="l"/>
                <a:tab pos="1944688" algn="l"/>
              </a:tabLst>
              <a:defRPr>
                <a:solidFill>
                  <a:schemeClr val="tx1"/>
                </a:solidFill>
                <a:latin typeface="Arial" panose="020B0604020202020204" pitchFamily="34" charset="0"/>
              </a:defRPr>
            </a:lvl5pPr>
            <a:lvl6pPr fontAlgn="base">
              <a:spcBef>
                <a:spcPct val="0"/>
              </a:spcBef>
              <a:spcAft>
                <a:spcPct val="0"/>
              </a:spcAft>
              <a:tabLst>
                <a:tab pos="282575" algn="l"/>
                <a:tab pos="1944688" algn="l"/>
              </a:tabLst>
              <a:defRPr>
                <a:solidFill>
                  <a:schemeClr val="tx1"/>
                </a:solidFill>
                <a:latin typeface="Arial" panose="020B0604020202020204" pitchFamily="34" charset="0"/>
              </a:defRPr>
            </a:lvl6pPr>
            <a:lvl7pPr fontAlgn="base">
              <a:spcBef>
                <a:spcPct val="0"/>
              </a:spcBef>
              <a:spcAft>
                <a:spcPct val="0"/>
              </a:spcAft>
              <a:tabLst>
                <a:tab pos="282575" algn="l"/>
                <a:tab pos="1944688" algn="l"/>
              </a:tabLst>
              <a:defRPr>
                <a:solidFill>
                  <a:schemeClr val="tx1"/>
                </a:solidFill>
                <a:latin typeface="Arial" panose="020B0604020202020204" pitchFamily="34" charset="0"/>
              </a:defRPr>
            </a:lvl7pPr>
            <a:lvl8pPr fontAlgn="base">
              <a:spcBef>
                <a:spcPct val="0"/>
              </a:spcBef>
              <a:spcAft>
                <a:spcPct val="0"/>
              </a:spcAft>
              <a:tabLst>
                <a:tab pos="282575" algn="l"/>
                <a:tab pos="1944688" algn="l"/>
              </a:tabLst>
              <a:defRPr>
                <a:solidFill>
                  <a:schemeClr val="tx1"/>
                </a:solidFill>
                <a:latin typeface="Arial" panose="020B0604020202020204" pitchFamily="34" charset="0"/>
              </a:defRPr>
            </a:lvl8pPr>
            <a:lvl9pPr fontAlgn="base">
              <a:spcBef>
                <a:spcPct val="0"/>
              </a:spcBef>
              <a:spcAft>
                <a:spcPct val="0"/>
              </a:spcAft>
              <a:tabLst>
                <a:tab pos="282575" algn="l"/>
                <a:tab pos="1944688" algn="l"/>
              </a:tabLst>
              <a:defRPr>
                <a:solidFill>
                  <a:schemeClr val="tx1"/>
                </a:solidFill>
                <a:latin typeface="Arial" panose="020B0604020202020204" pitchFamily="34" charset="0"/>
              </a:defRPr>
            </a:lvl9pPr>
          </a:lstStyle>
          <a:p>
            <a:pPr>
              <a:spcBef>
                <a:spcPct val="20000"/>
              </a:spcBef>
              <a:buClr>
                <a:schemeClr val="tx1"/>
              </a:buClr>
              <a:buFont typeface="Monotype Sorts" panose="05010101010101010101" pitchFamily="2" charset="2"/>
              <a:buNone/>
            </a:pPr>
            <a:r>
              <a:rPr lang="en-US" altLang="en-US" sz="1600" b="1" u="sng"/>
              <a:t>Symbol Table</a:t>
            </a:r>
            <a:endParaRPr lang="en-US" altLang="en-US" sz="1600" b="1" u="sng">
              <a:latin typeface="Times New Roman" panose="02020603050405020304" pitchFamily="18" charset="0"/>
            </a:endParaRPr>
          </a:p>
          <a:p>
            <a:r>
              <a:rPr lang="en-US" altLang="en-US" sz="1600" b="1" u="sng"/>
              <a:t>Variable</a:t>
            </a:r>
            <a:r>
              <a:rPr lang="en-US" altLang="en-US" sz="1600" b="1"/>
              <a:t>         </a:t>
            </a:r>
            <a:r>
              <a:rPr lang="en-US" altLang="en-US" sz="1600" b="1" u="sng"/>
              <a:t>Value</a:t>
            </a:r>
          </a:p>
          <a:p>
            <a:r>
              <a:rPr lang="en-US" altLang="en-US" sz="1600" b="1">
                <a:latin typeface="Courier New" panose="02070309020205020404" pitchFamily="49" charset="0"/>
              </a:rPr>
              <a:t>CUSTID    9</a:t>
            </a:r>
            <a:endParaRPr lang="en-US" altLang="en-US" sz="1600" b="1" u="sng">
              <a:latin typeface="Courier New" panose="02070309020205020404" pitchFamily="49" charset="0"/>
            </a:endParaRPr>
          </a:p>
          <a:p>
            <a:r>
              <a:rPr lang="en-US" altLang="en-US" sz="1600" b="1">
                <a:latin typeface="Courier New" panose="02070309020205020404" pitchFamily="49" charset="0"/>
              </a:rPr>
              <a:t>NAME4     James Kvarniq</a:t>
            </a:r>
          </a:p>
          <a:p>
            <a:r>
              <a:rPr lang="en-US" altLang="en-US" sz="1600" b="1">
                <a:latin typeface="Courier New" panose="02070309020205020404" pitchFamily="49" charset="0"/>
              </a:rPr>
              <a:t>NAME5     Sandrina Stephano</a:t>
            </a:r>
          </a:p>
          <a:p>
            <a:r>
              <a:rPr lang="en-US" altLang="en-US" sz="1600" b="1">
                <a:latin typeface="Courier New" panose="02070309020205020404" pitchFamily="49" charset="0"/>
              </a:rPr>
              <a:t>NAME9     Cornelia Krahl</a:t>
            </a:r>
          </a:p>
          <a:p>
            <a:pPr>
              <a:lnSpc>
                <a:spcPct val="20000"/>
              </a:lnSpc>
            </a:pPr>
            <a:r>
              <a:rPr lang="en-US" altLang="en-US"/>
              <a:t> 	.	.</a:t>
            </a:r>
          </a:p>
          <a:p>
            <a:pPr>
              <a:lnSpc>
                <a:spcPct val="20000"/>
              </a:lnSpc>
            </a:pPr>
            <a:r>
              <a:rPr lang="en-US" altLang="en-US"/>
              <a:t>	.	.</a:t>
            </a:r>
          </a:p>
          <a:p>
            <a:pPr>
              <a:lnSpc>
                <a:spcPct val="20000"/>
              </a:lnSpc>
            </a:pPr>
            <a:r>
              <a:rPr lang="en-US" altLang="en-US"/>
              <a:t>	.	.</a:t>
            </a:r>
          </a:p>
        </p:txBody>
      </p:sp>
      <p:sp>
        <p:nvSpPr>
          <p:cNvPr id="2" name="Rectangle 1"/>
          <p:cNvSpPr/>
          <p:nvPr/>
        </p:nvSpPr>
        <p:spPr>
          <a:xfrm>
            <a:off x="855427" y="3685310"/>
            <a:ext cx="10365851" cy="3046988"/>
          </a:xfrm>
          <a:prstGeom prst="rect">
            <a:avLst/>
          </a:prstGeom>
        </p:spPr>
        <p:txBody>
          <a:bodyPr wrap="square">
            <a:spAutoFit/>
          </a:bodyPr>
          <a:lstStyle/>
          <a:p>
            <a:r>
              <a:rPr lang="en-US" sz="2400" dirty="0">
                <a:solidFill>
                  <a:srgbClr val="0000FF"/>
                </a:solidFill>
                <a:latin typeface="Lucida Console" panose="020B0609040504020204" pitchFamily="49" charset="0"/>
              </a:rPr>
              <a:t>%let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custID</a:t>
            </a:r>
            <a:r>
              <a:rPr lang="en-US" sz="2400" dirty="0">
                <a:solidFill>
                  <a:srgbClr val="000000"/>
                </a:solidFill>
                <a:latin typeface="Lucida Console" panose="020B0609040504020204" pitchFamily="49" charset="0"/>
              </a:rPr>
              <a:t>=9;</a:t>
            </a: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customer_ID</a:t>
            </a:r>
            <a:r>
              <a:rPr lang="en-US" sz="2400" dirty="0">
                <a:solidFill>
                  <a:srgbClr val="000000"/>
                </a:solidFill>
                <a:latin typeface="Lucida Console" panose="020B0609040504020204" pitchFamily="49" charset="0"/>
              </a:rPr>
              <a:t>=&amp;</a:t>
            </a:r>
            <a:r>
              <a:rPr lang="en-US" sz="2400" dirty="0" err="1">
                <a:solidFill>
                  <a:srgbClr val="000000"/>
                </a:solidFill>
                <a:latin typeface="Lucida Console" panose="020B0609040504020204" pitchFamily="49" charset="0"/>
              </a:rPr>
              <a:t>custID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var</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order_type</a:t>
            </a:r>
            <a:r>
              <a:rPr lang="en-US" sz="2400" dirty="0">
                <a:solidFill>
                  <a:srgbClr val="000000"/>
                </a:solidFill>
                <a:latin typeface="Lucida Console" panose="020B0609040504020204" pitchFamily="49" charset="0"/>
              </a:rPr>
              <a:t> quantity </a:t>
            </a:r>
            <a:r>
              <a:rPr lang="en-US" sz="2400" dirty="0" err="1">
                <a:solidFill>
                  <a:srgbClr val="000000"/>
                </a:solidFill>
                <a:latin typeface="Lucida Console" panose="020B0609040504020204" pitchFamily="49" charset="0"/>
              </a:rPr>
              <a:t>total_retail_price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title1</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"Customer Number: &amp;</a:t>
            </a:r>
            <a:r>
              <a:rPr lang="en-US" sz="2400" dirty="0" err="1">
                <a:solidFill>
                  <a:srgbClr val="800080"/>
                </a:solidFill>
                <a:latin typeface="Lucida Console" panose="020B0609040504020204" pitchFamily="49" charset="0"/>
              </a:rPr>
              <a:t>custID</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title2</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"Customer Name: &amp;name9"</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270484829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6638" y="9525"/>
            <a:ext cx="10515600" cy="787814"/>
          </a:xfrm>
        </p:spPr>
        <p:txBody>
          <a:bodyPr/>
          <a:lstStyle/>
          <a:p>
            <a:r>
              <a:rPr lang="en-US" altLang="en-US" dirty="0"/>
              <a:t>What is the disadvantage of this program?</a:t>
            </a:r>
            <a:endParaRPr lang="en-US" dirty="0"/>
          </a:p>
        </p:txBody>
      </p:sp>
      <p:sp>
        <p:nvSpPr>
          <p:cNvPr id="5" name="Slide Number Placeholder 3"/>
          <p:cNvSpPr>
            <a:spLocks noGrp="1"/>
          </p:cNvSpPr>
          <p:nvPr>
            <p:ph type="sldNum" sz="quarter" idx="12"/>
          </p:nvPr>
        </p:nvSpPr>
        <p:spPr/>
        <p:txBody>
          <a:bodyPr/>
          <a:lstStyle/>
          <a:p>
            <a:fld id="{C4106D7F-655A-445A-A359-E374D1809DE8}" type="slidenum">
              <a:rPr lang="en-US" altLang="en-US"/>
              <a:pPr/>
              <a:t>16</a:t>
            </a:fld>
            <a:endParaRPr lang="en-US" altLang="en-US" b="0">
              <a:latin typeface="Times New Roman" panose="02020603050405020304" pitchFamily="18" charset="0"/>
            </a:endParaRPr>
          </a:p>
        </p:txBody>
      </p:sp>
      <p:sp>
        <p:nvSpPr>
          <p:cNvPr id="4" name="Rectangle 3"/>
          <p:cNvSpPr/>
          <p:nvPr/>
        </p:nvSpPr>
        <p:spPr>
          <a:xfrm>
            <a:off x="461176" y="1332474"/>
            <a:ext cx="11537343" cy="2677656"/>
          </a:xfrm>
          <a:prstGeom prst="rect">
            <a:avLst/>
          </a:prstGeom>
        </p:spPr>
        <p:txBody>
          <a:bodyPr wrap="square">
            <a:spAutoFit/>
          </a:bodyPr>
          <a:lstStyle/>
          <a:p>
            <a:r>
              <a:rPr lang="en-US" sz="2400" dirty="0">
                <a:solidFill>
                  <a:srgbClr val="0000FF"/>
                </a:solidFill>
                <a:latin typeface="Lucida Console" panose="020B0609040504020204" pitchFamily="49" charset="0"/>
              </a:rPr>
              <a:t>%let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custID</a:t>
            </a:r>
            <a:r>
              <a:rPr lang="en-US" sz="2400" dirty="0">
                <a:solidFill>
                  <a:srgbClr val="000000"/>
                </a:solidFill>
                <a:latin typeface="Lucida Console" panose="020B0609040504020204" pitchFamily="49" charset="0"/>
              </a:rPr>
              <a:t>=9;</a:t>
            </a: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customer_ID</a:t>
            </a:r>
            <a:r>
              <a:rPr lang="en-US" sz="2400" dirty="0">
                <a:solidFill>
                  <a:srgbClr val="000000"/>
                </a:solidFill>
                <a:latin typeface="Lucida Console" panose="020B0609040504020204" pitchFamily="49" charset="0"/>
              </a:rPr>
              <a:t>=&amp;</a:t>
            </a:r>
            <a:r>
              <a:rPr lang="en-US" sz="2400" dirty="0" err="1">
                <a:solidFill>
                  <a:srgbClr val="000000"/>
                </a:solidFill>
                <a:latin typeface="Lucida Console" panose="020B0609040504020204" pitchFamily="49" charset="0"/>
              </a:rPr>
              <a:t>custID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var</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order_type</a:t>
            </a:r>
            <a:r>
              <a:rPr lang="en-US" sz="2400" dirty="0">
                <a:solidFill>
                  <a:srgbClr val="000000"/>
                </a:solidFill>
                <a:latin typeface="Lucida Console" panose="020B0609040504020204" pitchFamily="49" charset="0"/>
              </a:rPr>
              <a:t> quantity </a:t>
            </a:r>
            <a:r>
              <a:rPr lang="en-US" sz="2400" dirty="0" err="1">
                <a:solidFill>
                  <a:srgbClr val="000000"/>
                </a:solidFill>
                <a:latin typeface="Lucida Console" panose="020B0609040504020204" pitchFamily="49" charset="0"/>
              </a:rPr>
              <a:t>total_retail_price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title1</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"Customer Number: &amp;</a:t>
            </a:r>
            <a:r>
              <a:rPr lang="en-US" sz="2400" dirty="0" err="1">
                <a:solidFill>
                  <a:srgbClr val="800080"/>
                </a:solidFill>
                <a:latin typeface="Lucida Console" panose="020B0609040504020204" pitchFamily="49" charset="0"/>
              </a:rPr>
              <a:t>custID</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title2</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"Customer Name: &amp;name9"</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p:txBody>
      </p:sp>
      <p:sp>
        <p:nvSpPr>
          <p:cNvPr id="6" name="Rectangle 5"/>
          <p:cNvSpPr/>
          <p:nvPr/>
        </p:nvSpPr>
        <p:spPr>
          <a:xfrm>
            <a:off x="1391478" y="1375576"/>
            <a:ext cx="1614115" cy="365760"/>
          </a:xfrm>
          <a:prstGeom prst="rect">
            <a:avLst/>
          </a:prstGeom>
          <a:noFill/>
          <a:ln w="412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194570" y="3239311"/>
            <a:ext cx="1342417" cy="337310"/>
          </a:xfrm>
          <a:prstGeom prst="rect">
            <a:avLst/>
          </a:prstGeom>
          <a:noFill/>
          <a:ln w="412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67447" y="4396472"/>
            <a:ext cx="9169940" cy="867930"/>
          </a:xfrm>
          <a:prstGeom prst="rect">
            <a:avLst/>
          </a:prstGeom>
        </p:spPr>
        <p:txBody>
          <a:bodyPr wrap="square">
            <a:spAutoFit/>
          </a:bodyPr>
          <a:lstStyle/>
          <a:p>
            <a:pPr marL="228600" lvl="0" indent="-228600">
              <a:lnSpc>
                <a:spcPct val="90000"/>
              </a:lnSpc>
              <a:spcBef>
                <a:spcPct val="0"/>
              </a:spcBef>
            </a:pPr>
            <a:r>
              <a:rPr lang="en-US" altLang="en-US" sz="2800" dirty="0">
                <a:solidFill>
                  <a:prstClr val="black"/>
                </a:solidFill>
                <a:sym typeface="Wingdings" panose="05000000000000000000" pitchFamily="2" charset="2"/>
              </a:rPr>
              <a:t>To improve this program so that only one change is required, use an </a:t>
            </a:r>
            <a:r>
              <a:rPr lang="en-US" altLang="en-US" sz="2800" i="1" dirty="0">
                <a:solidFill>
                  <a:prstClr val="black"/>
                </a:solidFill>
                <a:sym typeface="Wingdings" panose="05000000000000000000" pitchFamily="2" charset="2"/>
              </a:rPr>
              <a:t>indirect reference</a:t>
            </a:r>
            <a:r>
              <a:rPr lang="en-US" altLang="en-US" sz="2800" dirty="0">
                <a:solidFill>
                  <a:prstClr val="black"/>
                </a:solidFill>
                <a:sym typeface="Wingdings" panose="05000000000000000000" pitchFamily="2" charset="2"/>
              </a:rPr>
              <a:t>.</a:t>
            </a:r>
          </a:p>
        </p:txBody>
      </p:sp>
    </p:spTree>
    <p:custDataLst>
      <p:tags r:id="rId1"/>
    </p:custDataLst>
    <p:extLst>
      <p:ext uri="{BB962C8B-B14F-4D97-AF65-F5344CB8AC3E}">
        <p14:creationId xmlns:p14="http://schemas.microsoft.com/office/powerpoint/2010/main" val="37561927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type="title"/>
          </p:nvPr>
        </p:nvSpPr>
        <p:spPr>
          <a:xfrm>
            <a:off x="838200" y="65771"/>
            <a:ext cx="10515600" cy="526411"/>
          </a:xfrm>
        </p:spPr>
        <p:txBody>
          <a:bodyPr>
            <a:normAutofit fontScale="90000"/>
          </a:bodyPr>
          <a:lstStyle/>
          <a:p>
            <a:r>
              <a:rPr lang="en-US" altLang="en-US" dirty="0"/>
              <a:t>Indirect References to Macro Variables </a:t>
            </a:r>
          </a:p>
        </p:txBody>
      </p:sp>
      <p:sp>
        <p:nvSpPr>
          <p:cNvPr id="78850" name="Rectangle 2"/>
          <p:cNvSpPr>
            <a:spLocks noGrp="1" noChangeArrowheads="1"/>
          </p:cNvSpPr>
          <p:nvPr>
            <p:ph idx="1"/>
          </p:nvPr>
        </p:nvSpPr>
        <p:spPr>
          <a:xfrm>
            <a:off x="838200" y="788944"/>
            <a:ext cx="10515600" cy="1209036"/>
          </a:xfrm>
        </p:spPr>
        <p:txBody>
          <a:bodyPr>
            <a:normAutofit lnSpcReduction="10000"/>
          </a:bodyPr>
          <a:lstStyle/>
          <a:p>
            <a:pPr>
              <a:buClrTx/>
              <a:buFontTx/>
              <a:buNone/>
            </a:pPr>
            <a:r>
              <a:rPr lang="en-US" altLang="en-US" dirty="0"/>
              <a:t>Because the CUSTID macro variable matches </a:t>
            </a:r>
            <a:r>
              <a:rPr lang="en-US" altLang="en-US" b="1" dirty="0"/>
              <a:t>part of</a:t>
            </a:r>
            <a:r>
              <a:rPr lang="en-US" altLang="en-US" dirty="0"/>
              <a:t> the name of a NAME macro variable, the CUSTID macro variable can </a:t>
            </a:r>
            <a:r>
              <a:rPr lang="en-US" altLang="en-US" b="1" dirty="0"/>
              <a:t>indirectly reference</a:t>
            </a:r>
            <a:r>
              <a:rPr lang="en-US" altLang="en-US" dirty="0"/>
              <a:t> a NAME macro variable.</a:t>
            </a:r>
          </a:p>
        </p:txBody>
      </p:sp>
      <p:sp>
        <p:nvSpPr>
          <p:cNvPr id="11" name="Slide Number Placeholder 3"/>
          <p:cNvSpPr>
            <a:spLocks noGrp="1"/>
          </p:cNvSpPr>
          <p:nvPr>
            <p:ph type="sldNum" sz="quarter" idx="12"/>
          </p:nvPr>
        </p:nvSpPr>
        <p:spPr/>
        <p:txBody>
          <a:bodyPr/>
          <a:lstStyle/>
          <a:p>
            <a:fld id="{0F0D7AA6-3958-45A3-8176-E86AF96DDB0A}" type="slidenum">
              <a:rPr lang="en-US" altLang="en-US"/>
              <a:pPr/>
              <a:t>17</a:t>
            </a:fld>
            <a:endParaRPr lang="en-US" altLang="en-US" b="0">
              <a:latin typeface="Times New Roman" panose="02020603050405020304" pitchFamily="18" charset="0"/>
            </a:endParaRPr>
          </a:p>
        </p:txBody>
      </p:sp>
      <p:sp>
        <p:nvSpPr>
          <p:cNvPr id="78852" name="Rectangle 4"/>
          <p:cNvSpPr>
            <a:spLocks noChangeArrowheads="1"/>
          </p:cNvSpPr>
          <p:nvPr/>
        </p:nvSpPr>
        <p:spPr bwMode="auto">
          <a:xfrm>
            <a:off x="1905000" y="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sz="3200" b="1"/>
          </a:p>
        </p:txBody>
      </p:sp>
      <p:sp>
        <p:nvSpPr>
          <p:cNvPr id="78853" name="Text Box 5"/>
          <p:cNvSpPr txBox="1">
            <a:spLocks noChangeArrowheads="1"/>
          </p:cNvSpPr>
          <p:nvPr/>
        </p:nvSpPr>
        <p:spPr bwMode="auto">
          <a:xfrm>
            <a:off x="2249488" y="2460626"/>
            <a:ext cx="6248400" cy="1838965"/>
          </a:xfrm>
          <a:prstGeom prst="rect">
            <a:avLst/>
          </a:prstGeom>
          <a:solidFill>
            <a:srgbClr val="FFFFFF"/>
          </a:solidFill>
          <a:ln w="2857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82575" algn="l"/>
                <a:tab pos="1828800" algn="l"/>
                <a:tab pos="2627313" algn="l"/>
              </a:tabLst>
              <a:defRPr>
                <a:solidFill>
                  <a:schemeClr val="tx1"/>
                </a:solidFill>
                <a:latin typeface="Arial" panose="020B0604020202020204" pitchFamily="34" charset="0"/>
              </a:defRPr>
            </a:lvl1pPr>
            <a:lvl2pPr>
              <a:tabLst>
                <a:tab pos="282575" algn="l"/>
                <a:tab pos="1828800" algn="l"/>
                <a:tab pos="2627313" algn="l"/>
              </a:tabLst>
              <a:defRPr>
                <a:solidFill>
                  <a:schemeClr val="tx1"/>
                </a:solidFill>
                <a:latin typeface="Arial" panose="020B0604020202020204" pitchFamily="34" charset="0"/>
              </a:defRPr>
            </a:lvl2pPr>
            <a:lvl3pPr>
              <a:tabLst>
                <a:tab pos="282575" algn="l"/>
                <a:tab pos="1828800" algn="l"/>
                <a:tab pos="2627313" algn="l"/>
              </a:tabLst>
              <a:defRPr>
                <a:solidFill>
                  <a:schemeClr val="tx1"/>
                </a:solidFill>
                <a:latin typeface="Arial" panose="020B0604020202020204" pitchFamily="34" charset="0"/>
              </a:defRPr>
            </a:lvl3pPr>
            <a:lvl4pPr>
              <a:tabLst>
                <a:tab pos="282575" algn="l"/>
                <a:tab pos="1828800" algn="l"/>
                <a:tab pos="2627313" algn="l"/>
              </a:tabLst>
              <a:defRPr>
                <a:solidFill>
                  <a:schemeClr val="tx1"/>
                </a:solidFill>
                <a:latin typeface="Arial" panose="020B0604020202020204" pitchFamily="34" charset="0"/>
              </a:defRPr>
            </a:lvl4pPr>
            <a:lvl5pPr>
              <a:tabLst>
                <a:tab pos="282575" algn="l"/>
                <a:tab pos="1828800" algn="l"/>
                <a:tab pos="2627313" algn="l"/>
              </a:tabLst>
              <a:defRPr>
                <a:solidFill>
                  <a:schemeClr val="tx1"/>
                </a:solidFill>
                <a:latin typeface="Arial" panose="020B0604020202020204" pitchFamily="34" charset="0"/>
              </a:defRPr>
            </a:lvl5pPr>
            <a:lvl6pPr fontAlgn="base">
              <a:spcBef>
                <a:spcPct val="0"/>
              </a:spcBef>
              <a:spcAft>
                <a:spcPct val="0"/>
              </a:spcAft>
              <a:tabLst>
                <a:tab pos="282575" algn="l"/>
                <a:tab pos="1828800" algn="l"/>
                <a:tab pos="2627313" algn="l"/>
              </a:tabLst>
              <a:defRPr>
                <a:solidFill>
                  <a:schemeClr val="tx1"/>
                </a:solidFill>
                <a:latin typeface="Arial" panose="020B0604020202020204" pitchFamily="34" charset="0"/>
              </a:defRPr>
            </a:lvl6pPr>
            <a:lvl7pPr fontAlgn="base">
              <a:spcBef>
                <a:spcPct val="0"/>
              </a:spcBef>
              <a:spcAft>
                <a:spcPct val="0"/>
              </a:spcAft>
              <a:tabLst>
                <a:tab pos="282575" algn="l"/>
                <a:tab pos="1828800" algn="l"/>
                <a:tab pos="2627313" algn="l"/>
              </a:tabLst>
              <a:defRPr>
                <a:solidFill>
                  <a:schemeClr val="tx1"/>
                </a:solidFill>
                <a:latin typeface="Arial" panose="020B0604020202020204" pitchFamily="34" charset="0"/>
              </a:defRPr>
            </a:lvl7pPr>
            <a:lvl8pPr fontAlgn="base">
              <a:spcBef>
                <a:spcPct val="0"/>
              </a:spcBef>
              <a:spcAft>
                <a:spcPct val="0"/>
              </a:spcAft>
              <a:tabLst>
                <a:tab pos="282575" algn="l"/>
                <a:tab pos="1828800" algn="l"/>
                <a:tab pos="2627313" algn="l"/>
              </a:tabLst>
              <a:defRPr>
                <a:solidFill>
                  <a:schemeClr val="tx1"/>
                </a:solidFill>
                <a:latin typeface="Arial" panose="020B0604020202020204" pitchFamily="34" charset="0"/>
              </a:defRPr>
            </a:lvl8pPr>
            <a:lvl9pPr fontAlgn="base">
              <a:spcBef>
                <a:spcPct val="0"/>
              </a:spcBef>
              <a:spcAft>
                <a:spcPct val="0"/>
              </a:spcAft>
              <a:tabLst>
                <a:tab pos="282575" algn="l"/>
                <a:tab pos="1828800" algn="l"/>
                <a:tab pos="2627313" algn="l"/>
              </a:tabLst>
              <a:defRPr>
                <a:solidFill>
                  <a:schemeClr val="tx1"/>
                </a:solidFill>
                <a:latin typeface="Arial" panose="020B0604020202020204" pitchFamily="34" charset="0"/>
              </a:defRPr>
            </a:lvl9pPr>
          </a:lstStyle>
          <a:p>
            <a:pPr>
              <a:spcBef>
                <a:spcPct val="20000"/>
              </a:spcBef>
              <a:buClr>
                <a:schemeClr val="tx1"/>
              </a:buClr>
              <a:buFont typeface="Monotype Sorts" panose="05010101010101010101" pitchFamily="2" charset="2"/>
              <a:buNone/>
            </a:pPr>
            <a:r>
              <a:rPr lang="en-US" altLang="en-US" b="1" u="sng"/>
              <a:t>Symbol Table</a:t>
            </a:r>
            <a:endParaRPr lang="en-US" altLang="en-US" b="1" u="sng">
              <a:latin typeface="Times New Roman" panose="02020603050405020304" pitchFamily="18" charset="0"/>
            </a:endParaRPr>
          </a:p>
          <a:p>
            <a:r>
              <a:rPr lang="en-US" altLang="en-US" b="1" u="sng"/>
              <a:t>Variable</a:t>
            </a:r>
            <a:r>
              <a:rPr lang="en-US" altLang="en-US" b="1"/>
              <a:t>         </a:t>
            </a:r>
            <a:r>
              <a:rPr lang="en-US" altLang="en-US" b="1" u="sng"/>
              <a:t>Value</a:t>
            </a:r>
          </a:p>
          <a:p>
            <a:r>
              <a:rPr lang="en-US" altLang="en-US" sz="1600" b="1">
                <a:latin typeface="Courier New" panose="02070309020205020404" pitchFamily="49" charset="0"/>
              </a:rPr>
              <a:t>CUSTID    	9</a:t>
            </a:r>
            <a:endParaRPr lang="en-US" altLang="en-US" sz="1600" b="1" u="sng">
              <a:latin typeface="Courier New" panose="02070309020205020404" pitchFamily="49" charset="0"/>
            </a:endParaRPr>
          </a:p>
          <a:p>
            <a:r>
              <a:rPr lang="en-US" altLang="en-US" sz="1600" b="1">
                <a:latin typeface="Courier New" panose="02070309020205020404" pitchFamily="49" charset="0"/>
              </a:rPr>
              <a:t>NAME4     	James Kvarniq</a:t>
            </a:r>
          </a:p>
          <a:p>
            <a:r>
              <a:rPr lang="en-US" altLang="en-US" sz="1600" b="1">
                <a:latin typeface="Courier New" panose="02070309020205020404" pitchFamily="49" charset="0"/>
              </a:rPr>
              <a:t>NAME5     	Sandrina Stephano</a:t>
            </a:r>
          </a:p>
          <a:p>
            <a:r>
              <a:rPr lang="en-US" altLang="en-US" sz="1600" b="1">
                <a:latin typeface="Courier New" panose="02070309020205020404" pitchFamily="49" charset="0"/>
              </a:rPr>
              <a:t>NAME9     	Cornelia Krahl</a:t>
            </a:r>
          </a:p>
          <a:p>
            <a:pPr>
              <a:lnSpc>
                <a:spcPct val="25000"/>
              </a:lnSpc>
            </a:pPr>
            <a:r>
              <a:rPr lang="en-US" altLang="en-US"/>
              <a:t> 	.		.</a:t>
            </a:r>
          </a:p>
          <a:p>
            <a:pPr>
              <a:lnSpc>
                <a:spcPct val="25000"/>
              </a:lnSpc>
            </a:pPr>
            <a:r>
              <a:rPr lang="en-US" altLang="en-US"/>
              <a:t>	.		.</a:t>
            </a:r>
          </a:p>
          <a:p>
            <a:pPr>
              <a:lnSpc>
                <a:spcPct val="25000"/>
              </a:lnSpc>
            </a:pPr>
            <a:r>
              <a:rPr lang="en-US" altLang="en-US"/>
              <a:t>	.		.</a:t>
            </a:r>
          </a:p>
        </p:txBody>
      </p:sp>
      <p:sp>
        <p:nvSpPr>
          <p:cNvPr id="78854" name="Line 6"/>
          <p:cNvSpPr>
            <a:spLocks noChangeShapeType="1"/>
          </p:cNvSpPr>
          <p:nvPr/>
        </p:nvSpPr>
        <p:spPr bwMode="auto">
          <a:xfrm>
            <a:off x="3195638" y="3357563"/>
            <a:ext cx="838200" cy="0"/>
          </a:xfrm>
          <a:prstGeom prst="line">
            <a:avLst/>
          </a:prstGeom>
          <a:noFill/>
          <a:ln w="38100">
            <a:solidFill>
              <a:schemeClr val="tx1"/>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855" name="Line 7"/>
          <p:cNvSpPr>
            <a:spLocks noChangeShapeType="1"/>
          </p:cNvSpPr>
          <p:nvPr/>
        </p:nvSpPr>
        <p:spPr bwMode="auto">
          <a:xfrm>
            <a:off x="3271838" y="4119563"/>
            <a:ext cx="685800" cy="0"/>
          </a:xfrm>
          <a:prstGeom prst="line">
            <a:avLst/>
          </a:prstGeom>
          <a:noFill/>
          <a:ln w="38100">
            <a:solidFill>
              <a:schemeClr val="tx1"/>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856" name="Oval 8"/>
          <p:cNvSpPr>
            <a:spLocks noChangeArrowheads="1"/>
          </p:cNvSpPr>
          <p:nvPr/>
        </p:nvSpPr>
        <p:spPr bwMode="auto">
          <a:xfrm>
            <a:off x="4071888" y="3069500"/>
            <a:ext cx="331787" cy="304800"/>
          </a:xfrm>
          <a:prstGeom prst="ellipse">
            <a:avLst/>
          </a:prstGeom>
          <a:noFill/>
          <a:ln w="254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57" name="Oval 9"/>
          <p:cNvSpPr>
            <a:spLocks noChangeArrowheads="1"/>
          </p:cNvSpPr>
          <p:nvPr/>
        </p:nvSpPr>
        <p:spPr bwMode="auto">
          <a:xfrm>
            <a:off x="2708393" y="3718719"/>
            <a:ext cx="304800" cy="304800"/>
          </a:xfrm>
          <a:prstGeom prst="ellipse">
            <a:avLst/>
          </a:prstGeom>
          <a:noFill/>
          <a:ln w="254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cxnSp>
        <p:nvCxnSpPr>
          <p:cNvPr id="78858" name="AutoShape 10"/>
          <p:cNvCxnSpPr>
            <a:cxnSpLocks noChangeShapeType="1"/>
          </p:cNvCxnSpPr>
          <p:nvPr/>
        </p:nvCxnSpPr>
        <p:spPr bwMode="auto">
          <a:xfrm flipH="1">
            <a:off x="2990579" y="3343233"/>
            <a:ext cx="1154112" cy="493712"/>
          </a:xfrm>
          <a:prstGeom prst="straightConnector1">
            <a:avLst/>
          </a:prstGeom>
          <a:noFill/>
          <a:ln w="38100">
            <a:solidFill>
              <a:srgbClr val="FF000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14948426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838200" y="0"/>
            <a:ext cx="10515600" cy="568730"/>
          </a:xfrm>
        </p:spPr>
        <p:txBody>
          <a:bodyPr>
            <a:normAutofit fontScale="90000"/>
          </a:bodyPr>
          <a:lstStyle/>
          <a:p>
            <a:r>
              <a:rPr lang="en-US" altLang="en-US" dirty="0"/>
              <a:t>Indirect References to Macro Variables </a:t>
            </a:r>
          </a:p>
        </p:txBody>
      </p:sp>
      <p:sp>
        <p:nvSpPr>
          <p:cNvPr id="79875" name="Rectangle 3"/>
          <p:cNvSpPr>
            <a:spLocks noGrp="1" noChangeArrowheads="1"/>
          </p:cNvSpPr>
          <p:nvPr>
            <p:ph idx="1"/>
          </p:nvPr>
        </p:nvSpPr>
        <p:spPr>
          <a:xfrm>
            <a:off x="573933" y="1071565"/>
            <a:ext cx="10933888" cy="3393432"/>
          </a:xfrm>
        </p:spPr>
        <p:txBody>
          <a:bodyPr>
            <a:noAutofit/>
          </a:bodyPr>
          <a:lstStyle/>
          <a:p>
            <a:pPr marL="0" indent="0">
              <a:buNone/>
            </a:pPr>
            <a:r>
              <a:rPr lang="en-US" altLang="en-US" dirty="0"/>
              <a:t>The Forward Rescan Rule</a:t>
            </a:r>
          </a:p>
          <a:p>
            <a:pPr marL="457200" lvl="1" indent="0">
              <a:buNone/>
            </a:pPr>
            <a:r>
              <a:rPr lang="en-US" altLang="en-US" sz="2800" b="1" dirty="0"/>
              <a:t>Multiple ampersands preceding a name token denote an indirect reference</a:t>
            </a:r>
            <a:r>
              <a:rPr lang="en-US" altLang="en-US" sz="2800" dirty="0"/>
              <a:t>.</a:t>
            </a:r>
          </a:p>
          <a:p>
            <a:pPr marL="457200" lvl="1" indent="0">
              <a:buNone/>
            </a:pPr>
            <a:endParaRPr lang="en-US" altLang="en-US" sz="2800" dirty="0"/>
          </a:p>
          <a:p>
            <a:pPr marL="457200" lvl="1" indent="0">
              <a:buNone/>
            </a:pPr>
            <a:r>
              <a:rPr lang="en-US" altLang="en-US" sz="2800" dirty="0"/>
              <a:t>The macro processor will rescan an indirect reference, left to right, from the point where multiple ampersands begin.  </a:t>
            </a:r>
          </a:p>
          <a:p>
            <a:pPr marL="457200" lvl="1" indent="0">
              <a:buNone/>
            </a:pPr>
            <a:endParaRPr lang="en-US" altLang="en-US" sz="2800" dirty="0"/>
          </a:p>
          <a:p>
            <a:pPr marL="457200" lvl="1" indent="0">
              <a:buNone/>
            </a:pPr>
            <a:r>
              <a:rPr lang="en-US" altLang="en-US" sz="2800" dirty="0"/>
              <a:t>Two ampersands (&amp;&amp;) resolve to one ampersand (&amp;).</a:t>
            </a:r>
          </a:p>
          <a:p>
            <a:pPr marL="457200" lvl="1" indent="0">
              <a:buNone/>
            </a:pPr>
            <a:endParaRPr lang="en-US" altLang="en-US" sz="2800" dirty="0"/>
          </a:p>
          <a:p>
            <a:pPr marL="457200" lvl="1" indent="0">
              <a:buNone/>
            </a:pPr>
            <a:r>
              <a:rPr lang="en-US" altLang="en-US" sz="2800" dirty="0"/>
              <a:t>Scanning continues until no more references can be resolved.</a:t>
            </a:r>
          </a:p>
        </p:txBody>
      </p:sp>
      <p:sp>
        <p:nvSpPr>
          <p:cNvPr id="4" name="Slide Number Placeholder 3"/>
          <p:cNvSpPr>
            <a:spLocks noGrp="1"/>
          </p:cNvSpPr>
          <p:nvPr>
            <p:ph type="sldNum" sz="quarter" idx="12"/>
          </p:nvPr>
        </p:nvSpPr>
        <p:spPr/>
        <p:txBody>
          <a:bodyPr/>
          <a:lstStyle/>
          <a:p>
            <a:fld id="{9FAB8057-81FC-491A-A274-845F81E5A3FF}" type="slidenum">
              <a:rPr lang="en-US" altLang="en-US"/>
              <a:pPr/>
              <a:t>18</a:t>
            </a:fld>
            <a:endParaRPr lang="en-US" altLang="en-US" b="0">
              <a:latin typeface="Times New Roman" panose="02020603050405020304" pitchFamily="18" charset="0"/>
            </a:endParaRPr>
          </a:p>
        </p:txBody>
      </p:sp>
    </p:spTree>
    <p:extLst>
      <p:ext uri="{BB962C8B-B14F-4D97-AF65-F5344CB8AC3E}">
        <p14:creationId xmlns:p14="http://schemas.microsoft.com/office/powerpoint/2010/main" val="79193418"/>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838200" y="0"/>
            <a:ext cx="10515600" cy="885825"/>
          </a:xfrm>
        </p:spPr>
        <p:txBody>
          <a:bodyPr/>
          <a:lstStyle/>
          <a:p>
            <a:r>
              <a:rPr lang="en-US" altLang="en-US" dirty="0"/>
              <a:t>Indirect References to Macro Variables </a:t>
            </a:r>
          </a:p>
        </p:txBody>
      </p:sp>
      <p:sp>
        <p:nvSpPr>
          <p:cNvPr id="80900" name="Rectangle 4"/>
          <p:cNvSpPr>
            <a:spLocks noGrp="1" noChangeArrowheads="1"/>
          </p:cNvSpPr>
          <p:nvPr>
            <p:ph idx="1"/>
          </p:nvPr>
        </p:nvSpPr>
        <p:spPr>
          <a:xfrm>
            <a:off x="461423" y="1543025"/>
            <a:ext cx="7848600" cy="439738"/>
          </a:xfrm>
        </p:spPr>
        <p:txBody>
          <a:bodyPr>
            <a:normAutofit lnSpcReduction="10000"/>
          </a:bodyPr>
          <a:lstStyle/>
          <a:p>
            <a:pPr marL="1657350" indent="-1657350">
              <a:buNone/>
              <a:tabLst>
                <a:tab pos="1657350" algn="l"/>
              </a:tabLst>
            </a:pPr>
            <a:r>
              <a:rPr lang="en-US" altLang="en-US" dirty="0"/>
              <a:t>Step 5:  Use an indirect reference.</a:t>
            </a:r>
          </a:p>
          <a:p>
            <a:pPr marL="1657350" indent="-1657350">
              <a:tabLst>
                <a:tab pos="1657350" algn="l"/>
              </a:tabLst>
            </a:pPr>
            <a:endParaRPr lang="en-US" altLang="en-US" dirty="0"/>
          </a:p>
        </p:txBody>
      </p:sp>
      <p:sp>
        <p:nvSpPr>
          <p:cNvPr id="8" name="Slide Number Placeholder 3"/>
          <p:cNvSpPr>
            <a:spLocks noGrp="1"/>
          </p:cNvSpPr>
          <p:nvPr>
            <p:ph type="sldNum" sz="quarter" idx="12"/>
          </p:nvPr>
        </p:nvSpPr>
        <p:spPr/>
        <p:txBody>
          <a:bodyPr/>
          <a:lstStyle/>
          <a:p>
            <a:fld id="{9D55AFF4-B66C-4EAC-AAFD-5EF51892FEA1}" type="slidenum">
              <a:rPr lang="en-US" altLang="en-US"/>
              <a:pPr/>
              <a:t>19</a:t>
            </a:fld>
            <a:endParaRPr lang="en-US" altLang="en-US" b="0">
              <a:latin typeface="Times New Roman" panose="02020603050405020304" pitchFamily="18" charset="0"/>
            </a:endParaRPr>
          </a:p>
        </p:txBody>
      </p:sp>
      <p:sp>
        <p:nvSpPr>
          <p:cNvPr id="80899" name="Rectangle 3"/>
          <p:cNvSpPr>
            <a:spLocks noChangeArrowheads="1"/>
          </p:cNvSpPr>
          <p:nvPr/>
        </p:nvSpPr>
        <p:spPr bwMode="auto">
          <a:xfrm>
            <a:off x="2133600" y="228600"/>
            <a:ext cx="7696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a:p>
        </p:txBody>
      </p:sp>
      <p:sp>
        <p:nvSpPr>
          <p:cNvPr id="2" name="Rectangle 1"/>
          <p:cNvSpPr/>
          <p:nvPr/>
        </p:nvSpPr>
        <p:spPr>
          <a:xfrm>
            <a:off x="204281" y="2274838"/>
            <a:ext cx="10963072" cy="3046988"/>
          </a:xfrm>
          <a:prstGeom prst="rect">
            <a:avLst/>
          </a:prstGeom>
        </p:spPr>
        <p:txBody>
          <a:bodyPr wrap="square">
            <a:spAutoFit/>
          </a:bodyPr>
          <a:lstStyle/>
          <a:p>
            <a:r>
              <a:rPr lang="en-US" sz="2400" dirty="0">
                <a:solidFill>
                  <a:srgbClr val="0000FF"/>
                </a:solidFill>
                <a:latin typeface="Lucida Console" panose="020B0609040504020204" pitchFamily="49" charset="0"/>
              </a:rPr>
              <a:t>%let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custID</a:t>
            </a:r>
            <a:r>
              <a:rPr lang="en-US" sz="2400" dirty="0">
                <a:solidFill>
                  <a:srgbClr val="000000"/>
                </a:solidFill>
                <a:latin typeface="Lucida Console" panose="020B0609040504020204" pitchFamily="49" charset="0"/>
              </a:rPr>
              <a:t>=9;</a:t>
            </a: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customer_ID</a:t>
            </a:r>
            <a:r>
              <a:rPr lang="en-US" sz="2400" dirty="0">
                <a:solidFill>
                  <a:srgbClr val="000000"/>
                </a:solidFill>
                <a:latin typeface="Lucida Console" panose="020B0609040504020204" pitchFamily="49" charset="0"/>
              </a:rPr>
              <a:t>=&amp;</a:t>
            </a:r>
            <a:r>
              <a:rPr lang="en-US" sz="2400" dirty="0" err="1">
                <a:solidFill>
                  <a:srgbClr val="000000"/>
                </a:solidFill>
                <a:latin typeface="Lucida Console" panose="020B0609040504020204" pitchFamily="49" charset="0"/>
              </a:rPr>
              <a:t>custID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var</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order_type</a:t>
            </a:r>
            <a:r>
              <a:rPr lang="en-US" sz="2400" dirty="0">
                <a:solidFill>
                  <a:srgbClr val="000000"/>
                </a:solidFill>
                <a:latin typeface="Lucida Console" panose="020B0609040504020204" pitchFamily="49" charset="0"/>
              </a:rPr>
              <a:t> quantity </a:t>
            </a:r>
            <a:r>
              <a:rPr lang="en-US" sz="2400" dirty="0" err="1">
                <a:solidFill>
                  <a:srgbClr val="000000"/>
                </a:solidFill>
                <a:latin typeface="Lucida Console" panose="020B0609040504020204" pitchFamily="49" charset="0"/>
              </a:rPr>
              <a:t>total_retail_price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title1</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"Customer Number: &amp;</a:t>
            </a:r>
            <a:r>
              <a:rPr lang="en-US" sz="2400" dirty="0" err="1">
                <a:solidFill>
                  <a:srgbClr val="800080"/>
                </a:solidFill>
                <a:latin typeface="Lucida Console" panose="020B0609040504020204" pitchFamily="49" charset="0"/>
              </a:rPr>
              <a:t>custID</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title2</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"Customer Name: &amp;&amp;</a:t>
            </a:r>
            <a:r>
              <a:rPr lang="en-US" sz="2400" dirty="0" err="1">
                <a:solidFill>
                  <a:srgbClr val="800080"/>
                </a:solidFill>
                <a:latin typeface="Lucida Console" panose="020B0609040504020204" pitchFamily="49" charset="0"/>
              </a:rPr>
              <a:t>name&amp;custID</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title</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184909139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838200" y="1825625"/>
            <a:ext cx="10515600" cy="3591764"/>
          </a:xfrm>
        </p:spPr>
        <p:txBody>
          <a:bodyPr>
            <a:noAutofit/>
          </a:bodyPr>
          <a:lstStyle/>
          <a:p>
            <a:pPr marL="457200" lvl="1" indent="0">
              <a:buNone/>
            </a:pPr>
            <a:r>
              <a:rPr lang="en-US" altLang="en-US" sz="4400" dirty="0"/>
              <a:t>Reference macro variables indirectly.</a:t>
            </a:r>
          </a:p>
          <a:p>
            <a:pPr marL="457200" lvl="1" indent="0">
              <a:buNone/>
            </a:pPr>
            <a:endParaRPr lang="en-US" altLang="en-US" sz="4400" dirty="0"/>
          </a:p>
          <a:p>
            <a:pPr marL="457200" lvl="1" indent="0">
              <a:buNone/>
            </a:pPr>
            <a:r>
              <a:rPr lang="en-US" altLang="en-US" sz="4400" dirty="0"/>
              <a:t>Create a series of macro variables using </a:t>
            </a:r>
            <a:br>
              <a:rPr lang="en-US" altLang="en-US" sz="4400" dirty="0"/>
            </a:br>
            <a:r>
              <a:rPr lang="en-US" altLang="en-US" sz="4400" dirty="0"/>
              <a:t>the SYMPUTX routine.</a:t>
            </a:r>
          </a:p>
          <a:p>
            <a:pPr marL="457200" lvl="1" indent="0">
              <a:buNone/>
            </a:pPr>
            <a:endParaRPr lang="en-US" altLang="en-US" sz="4400" dirty="0"/>
          </a:p>
          <a:p>
            <a:pPr marL="0" indent="0">
              <a:buNone/>
            </a:pPr>
            <a:endParaRPr lang="en-US" altLang="en-US" sz="4400" dirty="0"/>
          </a:p>
        </p:txBody>
      </p:sp>
      <p:sp>
        <p:nvSpPr>
          <p:cNvPr id="4" name="Slide Number Placeholder 3"/>
          <p:cNvSpPr>
            <a:spLocks noGrp="1"/>
          </p:cNvSpPr>
          <p:nvPr>
            <p:ph type="sldNum" sz="quarter" idx="12"/>
          </p:nvPr>
        </p:nvSpPr>
        <p:spPr/>
        <p:txBody>
          <a:bodyPr/>
          <a:lstStyle/>
          <a:p>
            <a:fld id="{5AB97053-CA74-4076-8F81-EA33D0F976AE}" type="slidenum">
              <a:rPr lang="en-US" altLang="en-US"/>
              <a:pPr/>
              <a:t>2</a:t>
            </a:fld>
            <a:endParaRPr lang="en-US" altLang="en-US" b="0">
              <a:latin typeface="Times New Roman" panose="02020603050405020304" pitchFamily="18" charset="0"/>
            </a:endParaRPr>
          </a:p>
        </p:txBody>
      </p:sp>
    </p:spTree>
    <p:extLst>
      <p:ext uri="{BB962C8B-B14F-4D97-AF65-F5344CB8AC3E}">
        <p14:creationId xmlns:p14="http://schemas.microsoft.com/office/powerpoint/2010/main" val="2606131625"/>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p:cNvSpPr>
            <a:spLocks noGrp="1" noChangeArrowheads="1"/>
          </p:cNvSpPr>
          <p:nvPr>
            <p:ph type="title"/>
          </p:nvPr>
        </p:nvSpPr>
        <p:spPr>
          <a:xfrm>
            <a:off x="838200" y="22224"/>
            <a:ext cx="10515600" cy="670957"/>
          </a:xfrm>
        </p:spPr>
        <p:txBody>
          <a:bodyPr>
            <a:normAutofit fontScale="90000"/>
          </a:bodyPr>
          <a:lstStyle/>
          <a:p>
            <a:r>
              <a:rPr lang="en-US" altLang="en-US" dirty="0"/>
              <a:t>Indirect References to Macro Variables </a:t>
            </a:r>
          </a:p>
        </p:txBody>
      </p:sp>
      <p:sp>
        <p:nvSpPr>
          <p:cNvPr id="81922" name="Rectangle 2"/>
          <p:cNvSpPr>
            <a:spLocks noGrp="1" noChangeArrowheads="1"/>
          </p:cNvSpPr>
          <p:nvPr>
            <p:ph idx="1"/>
          </p:nvPr>
        </p:nvSpPr>
        <p:spPr>
          <a:xfrm>
            <a:off x="2209800" y="1071563"/>
            <a:ext cx="7620000" cy="1219200"/>
          </a:xfrm>
        </p:spPr>
        <p:txBody>
          <a:bodyPr/>
          <a:lstStyle/>
          <a:p>
            <a:pPr>
              <a:buClrTx/>
              <a:buFontTx/>
              <a:buNone/>
            </a:pPr>
            <a:r>
              <a:rPr lang="en-US" altLang="en-US"/>
              <a:t>The indirect reference causes a second scan.</a:t>
            </a:r>
          </a:p>
        </p:txBody>
      </p:sp>
      <p:sp>
        <p:nvSpPr>
          <p:cNvPr id="19" name="Slide Number Placeholder 3"/>
          <p:cNvSpPr>
            <a:spLocks noGrp="1"/>
          </p:cNvSpPr>
          <p:nvPr>
            <p:ph type="sldNum" sz="quarter" idx="12"/>
          </p:nvPr>
        </p:nvSpPr>
        <p:spPr/>
        <p:txBody>
          <a:bodyPr/>
          <a:lstStyle/>
          <a:p>
            <a:fld id="{4F4F4605-DAB3-4D4E-B768-65645E666BBF}" type="slidenum">
              <a:rPr lang="en-US" altLang="en-US"/>
              <a:pPr/>
              <a:t>20</a:t>
            </a:fld>
            <a:endParaRPr lang="en-US" altLang="en-US" b="0">
              <a:latin typeface="Times New Roman" panose="02020603050405020304" pitchFamily="18" charset="0"/>
            </a:endParaRPr>
          </a:p>
        </p:txBody>
      </p:sp>
      <p:sp>
        <p:nvSpPr>
          <p:cNvPr id="81924" name="Rectangle 4"/>
          <p:cNvSpPr>
            <a:spLocks noChangeArrowheads="1"/>
          </p:cNvSpPr>
          <p:nvPr/>
        </p:nvSpPr>
        <p:spPr bwMode="auto">
          <a:xfrm>
            <a:off x="1905000" y="0"/>
            <a:ext cx="7772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sz="3200" b="1"/>
          </a:p>
        </p:txBody>
      </p:sp>
      <p:sp>
        <p:nvSpPr>
          <p:cNvPr id="81925" name="Text Box 5"/>
          <p:cNvSpPr txBox="1">
            <a:spLocks noChangeArrowheads="1"/>
          </p:cNvSpPr>
          <p:nvPr/>
        </p:nvSpPr>
        <p:spPr bwMode="auto">
          <a:xfrm>
            <a:off x="2845679" y="350175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81926" name="Text Box 6"/>
          <p:cNvSpPr txBox="1">
            <a:spLocks noChangeArrowheads="1"/>
          </p:cNvSpPr>
          <p:nvPr/>
        </p:nvSpPr>
        <p:spPr bwMode="auto">
          <a:xfrm>
            <a:off x="2932992" y="2806430"/>
            <a:ext cx="10829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altLang="en-US"/>
              <a:t>reference</a:t>
            </a:r>
          </a:p>
        </p:txBody>
      </p:sp>
      <p:sp>
        <p:nvSpPr>
          <p:cNvPr id="81927" name="Text Box 7"/>
          <p:cNvSpPr txBox="1">
            <a:spLocks noChangeArrowheads="1"/>
          </p:cNvSpPr>
          <p:nvPr/>
        </p:nvSpPr>
        <p:spPr bwMode="auto">
          <a:xfrm>
            <a:off x="2932991" y="3790680"/>
            <a:ext cx="15684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1st scan</a:t>
            </a:r>
          </a:p>
        </p:txBody>
      </p:sp>
      <p:sp>
        <p:nvSpPr>
          <p:cNvPr id="81938" name="Text Box 18"/>
          <p:cNvSpPr txBox="1">
            <a:spLocks noChangeArrowheads="1"/>
          </p:cNvSpPr>
          <p:nvPr/>
        </p:nvSpPr>
        <p:spPr bwMode="auto">
          <a:xfrm>
            <a:off x="5071353" y="2749280"/>
            <a:ext cx="177228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rgbClr val="FF0000"/>
                </a:solidFill>
              </a:rPr>
              <a:t>&amp;&amp;</a:t>
            </a:r>
            <a:r>
              <a:rPr lang="en-US" altLang="en-US"/>
              <a:t>name</a:t>
            </a:r>
            <a:r>
              <a:rPr lang="en-US" altLang="en-US">
                <a:solidFill>
                  <a:schemeClr val="tx2"/>
                </a:solidFill>
              </a:rPr>
              <a:t>&amp;custID</a:t>
            </a:r>
          </a:p>
        </p:txBody>
      </p:sp>
      <p:sp>
        <p:nvSpPr>
          <p:cNvPr id="81940" name="AutoShape 20"/>
          <p:cNvSpPr>
            <a:spLocks/>
          </p:cNvSpPr>
          <p:nvPr/>
        </p:nvSpPr>
        <p:spPr bwMode="auto">
          <a:xfrm rot="16200000">
            <a:off x="5264235" y="3045350"/>
            <a:ext cx="214313" cy="403225"/>
          </a:xfrm>
          <a:prstGeom prst="leftBrace">
            <a:avLst>
              <a:gd name="adj1" fmla="val 15679"/>
              <a:gd name="adj2" fmla="val 50000"/>
            </a:avLst>
          </a:prstGeom>
          <a:noFill/>
          <a:ln w="2857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41" name="Text Box 21"/>
          <p:cNvSpPr txBox="1">
            <a:spLocks noChangeArrowheads="1"/>
          </p:cNvSpPr>
          <p:nvPr/>
        </p:nvSpPr>
        <p:spPr bwMode="auto">
          <a:xfrm>
            <a:off x="5365042" y="3873231"/>
            <a:ext cx="174307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50000"/>
              </a:spcBef>
            </a:pPr>
            <a:r>
              <a:rPr lang="en-US" altLang="en-US">
                <a:solidFill>
                  <a:srgbClr val="FF0000"/>
                </a:solidFill>
              </a:rPr>
              <a:t>&amp;</a:t>
            </a:r>
            <a:r>
              <a:rPr lang="en-US" altLang="en-US"/>
              <a:t>name</a:t>
            </a:r>
            <a:r>
              <a:rPr lang="en-US" altLang="en-US">
                <a:solidFill>
                  <a:schemeClr val="tx2"/>
                </a:solidFill>
              </a:rPr>
              <a:t>9</a:t>
            </a:r>
          </a:p>
        </p:txBody>
      </p:sp>
      <p:sp>
        <p:nvSpPr>
          <p:cNvPr id="81944" name="AutoShape 24"/>
          <p:cNvSpPr>
            <a:spLocks/>
          </p:cNvSpPr>
          <p:nvPr/>
        </p:nvSpPr>
        <p:spPr bwMode="auto">
          <a:xfrm rot="16200000">
            <a:off x="6745373" y="2729437"/>
            <a:ext cx="225425" cy="1046163"/>
          </a:xfrm>
          <a:prstGeom prst="leftBrace">
            <a:avLst>
              <a:gd name="adj1" fmla="val 38674"/>
              <a:gd name="adj2" fmla="val 50000"/>
            </a:avLst>
          </a:prstGeom>
          <a:noFill/>
          <a:ln w="28575">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a:latin typeface="Courier New" panose="02070309020205020404" pitchFamily="49" charset="0"/>
            </a:endParaRPr>
          </a:p>
        </p:txBody>
      </p:sp>
      <p:sp>
        <p:nvSpPr>
          <p:cNvPr id="81949" name="Text Box 29"/>
          <p:cNvSpPr txBox="1">
            <a:spLocks noChangeArrowheads="1"/>
          </p:cNvSpPr>
          <p:nvPr/>
        </p:nvSpPr>
        <p:spPr bwMode="auto">
          <a:xfrm>
            <a:off x="4766554" y="5171805"/>
            <a:ext cx="149399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Cornelia Krahl</a:t>
            </a:r>
          </a:p>
        </p:txBody>
      </p:sp>
      <p:sp>
        <p:nvSpPr>
          <p:cNvPr id="81954" name="Text Box 34"/>
          <p:cNvSpPr txBox="1">
            <a:spLocks noChangeArrowheads="1"/>
          </p:cNvSpPr>
          <p:nvPr/>
        </p:nvSpPr>
        <p:spPr bwMode="auto">
          <a:xfrm>
            <a:off x="2937753" y="5111481"/>
            <a:ext cx="1011174" cy="4565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pPr>
              <a:spcBef>
                <a:spcPct val="50000"/>
              </a:spcBef>
            </a:pPr>
            <a:r>
              <a:rPr lang="en-US" altLang="en-US"/>
              <a:t>2nd scan</a:t>
            </a:r>
          </a:p>
        </p:txBody>
      </p:sp>
      <p:sp>
        <p:nvSpPr>
          <p:cNvPr id="81955" name="Line 35"/>
          <p:cNvSpPr>
            <a:spLocks noChangeShapeType="1"/>
          </p:cNvSpPr>
          <p:nvPr/>
        </p:nvSpPr>
        <p:spPr bwMode="auto">
          <a:xfrm>
            <a:off x="5377741" y="3423969"/>
            <a:ext cx="80962" cy="498475"/>
          </a:xfrm>
          <a:prstGeom prst="line">
            <a:avLst/>
          </a:prstGeom>
          <a:noFill/>
          <a:ln w="38100">
            <a:solidFill>
              <a:srgbClr val="FF0000"/>
            </a:solidFill>
            <a:round/>
            <a:headEnd type="non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00" tIns="88900" rIns="88900" bIns="88900">
            <a:spAutoFit/>
          </a:bodyPr>
          <a:lstStyle/>
          <a:p>
            <a:endParaRPr lang="en-US"/>
          </a:p>
        </p:txBody>
      </p:sp>
      <p:sp>
        <p:nvSpPr>
          <p:cNvPr id="81957" name="Line 37"/>
          <p:cNvSpPr>
            <a:spLocks noChangeShapeType="1"/>
          </p:cNvSpPr>
          <p:nvPr/>
        </p:nvSpPr>
        <p:spPr bwMode="auto">
          <a:xfrm>
            <a:off x="5944478" y="3139805"/>
            <a:ext cx="0" cy="782638"/>
          </a:xfrm>
          <a:prstGeom prst="line">
            <a:avLst/>
          </a:prstGeom>
          <a:noFill/>
          <a:ln w="38100">
            <a:solidFill>
              <a:srgbClr val="000000"/>
            </a:solidFill>
            <a:round/>
            <a:headEnd type="non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p>
        </p:txBody>
      </p:sp>
      <p:sp>
        <p:nvSpPr>
          <p:cNvPr id="81958" name="Line 38"/>
          <p:cNvSpPr>
            <a:spLocks noChangeShapeType="1"/>
          </p:cNvSpPr>
          <p:nvPr/>
        </p:nvSpPr>
        <p:spPr bwMode="auto">
          <a:xfrm flipH="1">
            <a:off x="6452478" y="3425556"/>
            <a:ext cx="401638" cy="487363"/>
          </a:xfrm>
          <a:prstGeom prst="line">
            <a:avLst/>
          </a:prstGeom>
          <a:noFill/>
          <a:ln w="38100">
            <a:solidFill>
              <a:schemeClr val="tx2"/>
            </a:solidFill>
            <a:round/>
            <a:headEnd type="non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00" tIns="88900" rIns="88900" bIns="88900">
            <a:spAutoFit/>
          </a:bodyPr>
          <a:lstStyle/>
          <a:p>
            <a:endParaRPr lang="en-US"/>
          </a:p>
        </p:txBody>
      </p:sp>
      <p:sp>
        <p:nvSpPr>
          <p:cNvPr id="81959" name="AutoShape 39"/>
          <p:cNvSpPr>
            <a:spLocks/>
          </p:cNvSpPr>
          <p:nvPr/>
        </p:nvSpPr>
        <p:spPr bwMode="auto">
          <a:xfrm rot="16200000">
            <a:off x="5803985" y="3767662"/>
            <a:ext cx="225425" cy="1112838"/>
          </a:xfrm>
          <a:prstGeom prst="leftBrace">
            <a:avLst>
              <a:gd name="adj1" fmla="val 41139"/>
              <a:gd name="adj2" fmla="val 50000"/>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a:latin typeface="Courier New" panose="02070309020205020404" pitchFamily="49" charset="0"/>
            </a:endParaRPr>
          </a:p>
        </p:txBody>
      </p:sp>
      <p:sp>
        <p:nvSpPr>
          <p:cNvPr id="81960" name="Line 40"/>
          <p:cNvSpPr>
            <a:spLocks noChangeShapeType="1"/>
          </p:cNvSpPr>
          <p:nvPr/>
        </p:nvSpPr>
        <p:spPr bwMode="auto">
          <a:xfrm>
            <a:off x="5914316" y="4479655"/>
            <a:ext cx="0" cy="782638"/>
          </a:xfrm>
          <a:prstGeom prst="line">
            <a:avLst/>
          </a:prstGeom>
          <a:noFill/>
          <a:ln w="38100">
            <a:solidFill>
              <a:schemeClr val="tx1"/>
            </a:solidFill>
            <a:round/>
            <a:headEnd type="non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p>
        </p:txBody>
      </p:sp>
    </p:spTree>
    <p:extLst>
      <p:ext uri="{BB962C8B-B14F-4D97-AF65-F5344CB8AC3E}">
        <p14:creationId xmlns:p14="http://schemas.microsoft.com/office/powerpoint/2010/main" val="131579569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noChangeArrowheads="1"/>
          </p:cNvSpPr>
          <p:nvPr>
            <p:ph type="title"/>
          </p:nvPr>
        </p:nvSpPr>
        <p:spPr/>
        <p:txBody>
          <a:bodyPr/>
          <a:lstStyle/>
          <a:p>
            <a:r>
              <a:rPr lang="en-US" altLang="en-US"/>
              <a:t>Indirect References to Macro Variables </a:t>
            </a:r>
          </a:p>
        </p:txBody>
      </p:sp>
      <p:sp>
        <p:nvSpPr>
          <p:cNvPr id="82946" name="Rectangle 2"/>
          <p:cNvSpPr>
            <a:spLocks noGrp="1" noChangeArrowheads="1"/>
          </p:cNvSpPr>
          <p:nvPr>
            <p:ph idx="1"/>
          </p:nvPr>
        </p:nvSpPr>
        <p:spPr/>
        <p:txBody>
          <a:bodyPr>
            <a:normAutofit fontScale="92500" lnSpcReduction="20000"/>
          </a:bodyPr>
          <a:lstStyle/>
          <a:p>
            <a:pPr>
              <a:buClrTx/>
              <a:buFontTx/>
              <a:buNone/>
            </a:pPr>
            <a:r>
              <a:rPr lang="en-US" altLang="en-US"/>
              <a:t>The CUSTID macro variable is an </a:t>
            </a:r>
            <a:r>
              <a:rPr lang="en-US" altLang="en-US" b="1"/>
              <a:t>indirect reference</a:t>
            </a:r>
            <a:r>
              <a:rPr lang="en-US" altLang="en-US"/>
              <a:t> </a:t>
            </a:r>
            <a:br>
              <a:rPr lang="en-US" altLang="en-US"/>
            </a:br>
            <a:r>
              <a:rPr lang="en-US" altLang="en-US"/>
              <a:t>to a NAME macro variable.</a:t>
            </a:r>
          </a:p>
          <a:p>
            <a:pPr>
              <a:buClrTx/>
              <a:buFontTx/>
              <a:buNone/>
            </a:pPr>
            <a:endParaRPr lang="en-US" altLang="en-US"/>
          </a:p>
          <a:p>
            <a:pPr>
              <a:buClrTx/>
              <a:buFontTx/>
              <a:buNone/>
            </a:pPr>
            <a:endParaRPr lang="en-US" altLang="en-US"/>
          </a:p>
          <a:p>
            <a:pPr>
              <a:buClrTx/>
              <a:buFontTx/>
              <a:buNone/>
            </a:pPr>
            <a:endParaRPr lang="en-US" altLang="en-US"/>
          </a:p>
          <a:p>
            <a:pPr>
              <a:buClrTx/>
              <a:buFontTx/>
              <a:buNone/>
            </a:pPr>
            <a:endParaRPr lang="en-US" altLang="en-US"/>
          </a:p>
          <a:p>
            <a:pPr>
              <a:buClrTx/>
              <a:buFontTx/>
              <a:buNone/>
            </a:pPr>
            <a:endParaRPr lang="en-US" altLang="en-US"/>
          </a:p>
          <a:p>
            <a:pPr>
              <a:buClrTx/>
              <a:buFontTx/>
              <a:buNone/>
            </a:pPr>
            <a:endParaRPr lang="en-US" altLang="en-US"/>
          </a:p>
          <a:p>
            <a:pPr>
              <a:buClrTx/>
              <a:buFontTx/>
              <a:buNone/>
            </a:pPr>
            <a:endParaRPr lang="en-US" altLang="en-US"/>
          </a:p>
          <a:p>
            <a:pPr>
              <a:buClrTx/>
              <a:buFontTx/>
              <a:buNone/>
            </a:pPr>
            <a:r>
              <a:rPr lang="en-US" altLang="en-US" b="1"/>
              <a:t>Scan sequence:</a:t>
            </a:r>
          </a:p>
          <a:p>
            <a:r>
              <a:rPr lang="en-US" altLang="en-US" b="1"/>
              <a:t>&amp;&amp;name&amp;custID            &amp;name9           Cornelia Krahl</a:t>
            </a:r>
          </a:p>
          <a:p>
            <a:pPr>
              <a:buClrTx/>
              <a:buFontTx/>
              <a:buNone/>
            </a:pPr>
            <a:endParaRPr lang="en-US" altLang="en-US"/>
          </a:p>
        </p:txBody>
      </p:sp>
      <p:sp>
        <p:nvSpPr>
          <p:cNvPr id="13" name="Slide Number Placeholder 3"/>
          <p:cNvSpPr>
            <a:spLocks noGrp="1"/>
          </p:cNvSpPr>
          <p:nvPr>
            <p:ph type="sldNum" sz="quarter" idx="12"/>
          </p:nvPr>
        </p:nvSpPr>
        <p:spPr/>
        <p:txBody>
          <a:bodyPr/>
          <a:lstStyle/>
          <a:p>
            <a:fld id="{6D65CC60-C265-4268-9169-4055580C4BC9}" type="slidenum">
              <a:rPr lang="en-US" altLang="en-US"/>
              <a:pPr/>
              <a:t>21</a:t>
            </a:fld>
            <a:endParaRPr lang="en-US" altLang="en-US" b="0">
              <a:latin typeface="Times New Roman" panose="02020603050405020304" pitchFamily="18" charset="0"/>
            </a:endParaRPr>
          </a:p>
        </p:txBody>
      </p:sp>
      <p:sp>
        <p:nvSpPr>
          <p:cNvPr id="82948" name="Rectangle 4"/>
          <p:cNvSpPr>
            <a:spLocks noChangeArrowheads="1"/>
          </p:cNvSpPr>
          <p:nvPr/>
        </p:nvSpPr>
        <p:spPr bwMode="auto">
          <a:xfrm>
            <a:off x="1905000" y="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sz="3200" b="1"/>
          </a:p>
        </p:txBody>
      </p:sp>
      <p:sp>
        <p:nvSpPr>
          <p:cNvPr id="82949" name="Text Box 5"/>
          <p:cNvSpPr txBox="1">
            <a:spLocks noChangeArrowheads="1"/>
          </p:cNvSpPr>
          <p:nvPr/>
        </p:nvSpPr>
        <p:spPr bwMode="auto">
          <a:xfrm>
            <a:off x="1372394" y="2595016"/>
            <a:ext cx="6248400" cy="1962076"/>
          </a:xfrm>
          <a:prstGeom prst="rect">
            <a:avLst/>
          </a:prstGeom>
          <a:solidFill>
            <a:srgbClr val="FFFFFF"/>
          </a:solidFill>
          <a:ln w="28575">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347663" algn="l"/>
                <a:tab pos="2060575" algn="l"/>
                <a:tab pos="3206750" algn="l"/>
              </a:tabLst>
              <a:defRPr>
                <a:solidFill>
                  <a:schemeClr val="tx1"/>
                </a:solidFill>
                <a:latin typeface="Arial" panose="020B0604020202020204" pitchFamily="34" charset="0"/>
              </a:defRPr>
            </a:lvl1pPr>
            <a:lvl2pPr>
              <a:tabLst>
                <a:tab pos="347663" algn="l"/>
                <a:tab pos="2060575" algn="l"/>
                <a:tab pos="3206750" algn="l"/>
              </a:tabLst>
              <a:defRPr>
                <a:solidFill>
                  <a:schemeClr val="tx1"/>
                </a:solidFill>
                <a:latin typeface="Arial" panose="020B0604020202020204" pitchFamily="34" charset="0"/>
              </a:defRPr>
            </a:lvl2pPr>
            <a:lvl3pPr>
              <a:tabLst>
                <a:tab pos="347663" algn="l"/>
                <a:tab pos="2060575" algn="l"/>
                <a:tab pos="3206750" algn="l"/>
              </a:tabLst>
              <a:defRPr>
                <a:solidFill>
                  <a:schemeClr val="tx1"/>
                </a:solidFill>
                <a:latin typeface="Arial" panose="020B0604020202020204" pitchFamily="34" charset="0"/>
              </a:defRPr>
            </a:lvl3pPr>
            <a:lvl4pPr>
              <a:tabLst>
                <a:tab pos="347663" algn="l"/>
                <a:tab pos="2060575" algn="l"/>
                <a:tab pos="3206750" algn="l"/>
              </a:tabLst>
              <a:defRPr>
                <a:solidFill>
                  <a:schemeClr val="tx1"/>
                </a:solidFill>
                <a:latin typeface="Arial" panose="020B0604020202020204" pitchFamily="34" charset="0"/>
              </a:defRPr>
            </a:lvl4pPr>
            <a:lvl5pPr>
              <a:tabLst>
                <a:tab pos="347663" algn="l"/>
                <a:tab pos="2060575" algn="l"/>
                <a:tab pos="3206750" algn="l"/>
              </a:tabLst>
              <a:defRPr>
                <a:solidFill>
                  <a:schemeClr val="tx1"/>
                </a:solidFill>
                <a:latin typeface="Arial" panose="020B0604020202020204" pitchFamily="34" charset="0"/>
              </a:defRPr>
            </a:lvl5pPr>
            <a:lvl6pPr fontAlgn="base">
              <a:spcBef>
                <a:spcPct val="0"/>
              </a:spcBef>
              <a:spcAft>
                <a:spcPct val="0"/>
              </a:spcAft>
              <a:tabLst>
                <a:tab pos="347663" algn="l"/>
                <a:tab pos="2060575" algn="l"/>
                <a:tab pos="3206750" algn="l"/>
              </a:tabLst>
              <a:defRPr>
                <a:solidFill>
                  <a:schemeClr val="tx1"/>
                </a:solidFill>
                <a:latin typeface="Arial" panose="020B0604020202020204" pitchFamily="34" charset="0"/>
              </a:defRPr>
            </a:lvl6pPr>
            <a:lvl7pPr fontAlgn="base">
              <a:spcBef>
                <a:spcPct val="0"/>
              </a:spcBef>
              <a:spcAft>
                <a:spcPct val="0"/>
              </a:spcAft>
              <a:tabLst>
                <a:tab pos="347663" algn="l"/>
                <a:tab pos="2060575" algn="l"/>
                <a:tab pos="3206750" algn="l"/>
              </a:tabLst>
              <a:defRPr>
                <a:solidFill>
                  <a:schemeClr val="tx1"/>
                </a:solidFill>
                <a:latin typeface="Arial" panose="020B0604020202020204" pitchFamily="34" charset="0"/>
              </a:defRPr>
            </a:lvl7pPr>
            <a:lvl8pPr fontAlgn="base">
              <a:spcBef>
                <a:spcPct val="0"/>
              </a:spcBef>
              <a:spcAft>
                <a:spcPct val="0"/>
              </a:spcAft>
              <a:tabLst>
                <a:tab pos="347663" algn="l"/>
                <a:tab pos="2060575" algn="l"/>
                <a:tab pos="3206750" algn="l"/>
              </a:tabLst>
              <a:defRPr>
                <a:solidFill>
                  <a:schemeClr val="tx1"/>
                </a:solidFill>
                <a:latin typeface="Arial" panose="020B0604020202020204" pitchFamily="34" charset="0"/>
              </a:defRPr>
            </a:lvl8pPr>
            <a:lvl9pPr fontAlgn="base">
              <a:spcBef>
                <a:spcPct val="0"/>
              </a:spcBef>
              <a:spcAft>
                <a:spcPct val="0"/>
              </a:spcAft>
              <a:tabLst>
                <a:tab pos="347663" algn="l"/>
                <a:tab pos="2060575" algn="l"/>
                <a:tab pos="3206750" algn="l"/>
              </a:tabLst>
              <a:defRPr>
                <a:solidFill>
                  <a:schemeClr val="tx1"/>
                </a:solidFill>
                <a:latin typeface="Arial" panose="020B0604020202020204" pitchFamily="34" charset="0"/>
              </a:defRPr>
            </a:lvl9pPr>
          </a:lstStyle>
          <a:p>
            <a:pPr>
              <a:spcBef>
                <a:spcPct val="20000"/>
              </a:spcBef>
              <a:buClr>
                <a:schemeClr val="tx1"/>
              </a:buClr>
              <a:buFont typeface="Monotype Sorts" panose="05010101010101010101" pitchFamily="2" charset="2"/>
              <a:buNone/>
            </a:pPr>
            <a:r>
              <a:rPr lang="en-US" altLang="en-US" b="1" u="sng" dirty="0"/>
              <a:t>Symbol Table</a:t>
            </a:r>
            <a:endParaRPr lang="en-US" altLang="en-US" b="1" u="sng" dirty="0">
              <a:latin typeface="Times New Roman" panose="02020603050405020304" pitchFamily="18" charset="0"/>
            </a:endParaRPr>
          </a:p>
          <a:p>
            <a:r>
              <a:rPr lang="en-US" altLang="en-US" b="1" u="sng" dirty="0"/>
              <a:t>Variable</a:t>
            </a:r>
            <a:r>
              <a:rPr lang="en-US" altLang="en-US" b="1" dirty="0"/>
              <a:t>	</a:t>
            </a:r>
            <a:r>
              <a:rPr lang="en-US" altLang="en-US" b="1" u="sng" dirty="0"/>
              <a:t>Value</a:t>
            </a:r>
          </a:p>
          <a:p>
            <a:r>
              <a:rPr lang="en-US" altLang="en-US" b="1" dirty="0">
                <a:latin typeface="Courier New" panose="02070309020205020404" pitchFamily="49" charset="0"/>
              </a:rPr>
              <a:t>CUSTID    	9</a:t>
            </a:r>
            <a:endParaRPr lang="en-US" altLang="en-US" b="1" u="sng" dirty="0">
              <a:latin typeface="Courier New" panose="02070309020205020404" pitchFamily="49" charset="0"/>
            </a:endParaRPr>
          </a:p>
          <a:p>
            <a:r>
              <a:rPr lang="en-US" altLang="en-US" b="1" dirty="0">
                <a:latin typeface="Courier New" panose="02070309020205020404" pitchFamily="49" charset="0"/>
              </a:rPr>
              <a:t>NAME4     	James </a:t>
            </a:r>
            <a:r>
              <a:rPr lang="en-US" altLang="en-US" b="1" dirty="0" err="1">
                <a:latin typeface="Courier New" panose="02070309020205020404" pitchFamily="49" charset="0"/>
              </a:rPr>
              <a:t>Kvarniq</a:t>
            </a:r>
            <a:endParaRPr lang="en-US" altLang="en-US" b="1" dirty="0">
              <a:latin typeface="Courier New" panose="02070309020205020404" pitchFamily="49" charset="0"/>
            </a:endParaRPr>
          </a:p>
          <a:p>
            <a:r>
              <a:rPr lang="en-US" altLang="en-US" b="1" dirty="0">
                <a:latin typeface="Courier New" panose="02070309020205020404" pitchFamily="49" charset="0"/>
              </a:rPr>
              <a:t>NAME5     	</a:t>
            </a:r>
            <a:r>
              <a:rPr lang="en-US" altLang="en-US" b="1" dirty="0" err="1">
                <a:latin typeface="Courier New" panose="02070309020205020404" pitchFamily="49" charset="0"/>
              </a:rPr>
              <a:t>Sandrina</a:t>
            </a:r>
            <a:r>
              <a:rPr lang="en-US" altLang="en-US" b="1" dirty="0">
                <a:latin typeface="Courier New" panose="02070309020205020404" pitchFamily="49" charset="0"/>
              </a:rPr>
              <a:t> </a:t>
            </a:r>
            <a:r>
              <a:rPr lang="en-US" altLang="en-US" b="1" dirty="0" err="1">
                <a:latin typeface="Courier New" panose="02070309020205020404" pitchFamily="49" charset="0"/>
              </a:rPr>
              <a:t>Stephano</a:t>
            </a:r>
            <a:endParaRPr lang="en-US" altLang="en-US" b="1" dirty="0">
              <a:latin typeface="Courier New" panose="02070309020205020404" pitchFamily="49" charset="0"/>
            </a:endParaRPr>
          </a:p>
          <a:p>
            <a:r>
              <a:rPr lang="en-US" altLang="en-US" b="1" dirty="0">
                <a:latin typeface="Courier New" panose="02070309020205020404" pitchFamily="49" charset="0"/>
              </a:rPr>
              <a:t>NAME9     	Cornelia </a:t>
            </a:r>
            <a:r>
              <a:rPr lang="en-US" altLang="en-US" b="1" dirty="0" err="1">
                <a:latin typeface="Courier New" panose="02070309020205020404" pitchFamily="49" charset="0"/>
              </a:rPr>
              <a:t>Krahl</a:t>
            </a:r>
            <a:endParaRPr lang="en-US" altLang="en-US" b="1" dirty="0">
              <a:latin typeface="Courier New" panose="02070309020205020404" pitchFamily="49" charset="0"/>
            </a:endParaRPr>
          </a:p>
          <a:p>
            <a:pPr>
              <a:lnSpc>
                <a:spcPct val="25000"/>
              </a:lnSpc>
            </a:pPr>
            <a:r>
              <a:rPr lang="en-US" altLang="en-US" dirty="0"/>
              <a:t> 	.		.</a:t>
            </a:r>
          </a:p>
          <a:p>
            <a:pPr>
              <a:lnSpc>
                <a:spcPct val="25000"/>
              </a:lnSpc>
            </a:pPr>
            <a:r>
              <a:rPr lang="en-US" altLang="en-US" dirty="0"/>
              <a:t>	.		.</a:t>
            </a:r>
          </a:p>
          <a:p>
            <a:pPr>
              <a:lnSpc>
                <a:spcPct val="25000"/>
              </a:lnSpc>
            </a:pPr>
            <a:r>
              <a:rPr lang="en-US" altLang="en-US" dirty="0"/>
              <a:t>	.		.</a:t>
            </a:r>
          </a:p>
        </p:txBody>
      </p:sp>
      <p:sp>
        <p:nvSpPr>
          <p:cNvPr id="82956" name="Oval 12"/>
          <p:cNvSpPr>
            <a:spLocks noChangeArrowheads="1"/>
          </p:cNvSpPr>
          <p:nvPr/>
        </p:nvSpPr>
        <p:spPr bwMode="auto">
          <a:xfrm>
            <a:off x="3402013" y="3166022"/>
            <a:ext cx="331788" cy="304800"/>
          </a:xfrm>
          <a:prstGeom prst="ellipse">
            <a:avLst/>
          </a:prstGeom>
          <a:noFill/>
          <a:ln w="254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957" name="Oval 13"/>
          <p:cNvSpPr>
            <a:spLocks noChangeArrowheads="1"/>
          </p:cNvSpPr>
          <p:nvPr/>
        </p:nvSpPr>
        <p:spPr bwMode="auto">
          <a:xfrm>
            <a:off x="1889523" y="3996430"/>
            <a:ext cx="331787" cy="304800"/>
          </a:xfrm>
          <a:prstGeom prst="ellipse">
            <a:avLst/>
          </a:prstGeom>
          <a:noFill/>
          <a:ln w="254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961" name="Line 17"/>
          <p:cNvSpPr>
            <a:spLocks noChangeShapeType="1"/>
          </p:cNvSpPr>
          <p:nvPr/>
        </p:nvSpPr>
        <p:spPr bwMode="auto">
          <a:xfrm flipV="1">
            <a:off x="2466739" y="3310788"/>
            <a:ext cx="822325" cy="14288"/>
          </a:xfrm>
          <a:prstGeom prst="line">
            <a:avLst/>
          </a:prstGeom>
          <a:noFill/>
          <a:ln w="38100">
            <a:solidFill>
              <a:srgbClr val="000000"/>
            </a:solidFill>
            <a:round/>
            <a:headEnd type="non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00" tIns="88900" rIns="88900" bIns="88900">
            <a:spAutoFit/>
          </a:bodyPr>
          <a:lstStyle/>
          <a:p>
            <a:endParaRPr lang="en-US"/>
          </a:p>
        </p:txBody>
      </p:sp>
      <p:sp>
        <p:nvSpPr>
          <p:cNvPr id="82962" name="Line 18"/>
          <p:cNvSpPr>
            <a:spLocks noChangeShapeType="1"/>
          </p:cNvSpPr>
          <p:nvPr/>
        </p:nvSpPr>
        <p:spPr bwMode="auto">
          <a:xfrm>
            <a:off x="2400064" y="4108186"/>
            <a:ext cx="889000" cy="0"/>
          </a:xfrm>
          <a:prstGeom prst="line">
            <a:avLst/>
          </a:prstGeom>
          <a:noFill/>
          <a:ln w="38100">
            <a:solidFill>
              <a:srgbClr val="000000"/>
            </a:solidFill>
            <a:round/>
            <a:headEnd type="non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p>
        </p:txBody>
      </p:sp>
      <p:sp>
        <p:nvSpPr>
          <p:cNvPr id="82963" name="Line 19"/>
          <p:cNvSpPr>
            <a:spLocks noChangeShapeType="1"/>
          </p:cNvSpPr>
          <p:nvPr/>
        </p:nvSpPr>
        <p:spPr bwMode="auto">
          <a:xfrm flipH="1">
            <a:off x="2221309" y="3326860"/>
            <a:ext cx="1180703" cy="781326"/>
          </a:xfrm>
          <a:prstGeom prst="line">
            <a:avLst/>
          </a:prstGeom>
          <a:noFill/>
          <a:ln w="38100">
            <a:solidFill>
              <a:srgbClr val="FF0000"/>
            </a:solidFill>
            <a:round/>
            <a:headEnd type="non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8900" tIns="88900" rIns="88900" bIns="88900">
            <a:spAutoFit/>
          </a:bodyPr>
          <a:lstStyle/>
          <a:p>
            <a:endParaRPr lang="en-US"/>
          </a:p>
        </p:txBody>
      </p:sp>
      <p:sp>
        <p:nvSpPr>
          <p:cNvPr id="82965" name="Line 21"/>
          <p:cNvSpPr>
            <a:spLocks noChangeShapeType="1"/>
          </p:cNvSpPr>
          <p:nvPr/>
        </p:nvSpPr>
        <p:spPr bwMode="auto">
          <a:xfrm>
            <a:off x="4672014" y="5603875"/>
            <a:ext cx="903287" cy="0"/>
          </a:xfrm>
          <a:prstGeom prst="line">
            <a:avLst/>
          </a:prstGeom>
          <a:noFill/>
          <a:ln w="38100">
            <a:solidFill>
              <a:srgbClr val="000000"/>
            </a:solidFill>
            <a:round/>
            <a:headEnd type="non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p>
        </p:txBody>
      </p:sp>
      <p:sp>
        <p:nvSpPr>
          <p:cNvPr id="82966" name="Line 22"/>
          <p:cNvSpPr>
            <a:spLocks noChangeShapeType="1"/>
          </p:cNvSpPr>
          <p:nvPr/>
        </p:nvSpPr>
        <p:spPr bwMode="auto">
          <a:xfrm>
            <a:off x="6840538" y="5603875"/>
            <a:ext cx="825500" cy="0"/>
          </a:xfrm>
          <a:prstGeom prst="line">
            <a:avLst/>
          </a:prstGeom>
          <a:noFill/>
          <a:ln w="38100">
            <a:solidFill>
              <a:srgbClr val="000000"/>
            </a:solidFill>
            <a:round/>
            <a:headEnd type="non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00" tIns="88900" rIns="88900" bIns="88900">
            <a:spAutoFit/>
          </a:bodyPr>
          <a:lstStyle/>
          <a:p>
            <a:endParaRPr lang="en-US"/>
          </a:p>
        </p:txBody>
      </p:sp>
    </p:spTree>
    <p:extLst>
      <p:ext uri="{BB962C8B-B14F-4D97-AF65-F5344CB8AC3E}">
        <p14:creationId xmlns:p14="http://schemas.microsoft.com/office/powerpoint/2010/main" val="692596534"/>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88" name="Rectangle 12"/>
          <p:cNvSpPr>
            <a:spLocks noGrp="1" noChangeArrowheads="1"/>
          </p:cNvSpPr>
          <p:nvPr>
            <p:ph type="title"/>
          </p:nvPr>
        </p:nvSpPr>
        <p:spPr/>
        <p:txBody>
          <a:bodyPr/>
          <a:lstStyle/>
          <a:p>
            <a:r>
              <a:rPr lang="en-US" altLang="en-US"/>
              <a:t>Indirect References to Macro Variables </a:t>
            </a:r>
          </a:p>
        </p:txBody>
      </p:sp>
      <p:sp>
        <p:nvSpPr>
          <p:cNvPr id="9" name="Slide Number Placeholder 3"/>
          <p:cNvSpPr>
            <a:spLocks noGrp="1"/>
          </p:cNvSpPr>
          <p:nvPr>
            <p:ph type="sldNum" sz="quarter" idx="12"/>
          </p:nvPr>
        </p:nvSpPr>
        <p:spPr/>
        <p:txBody>
          <a:bodyPr/>
          <a:lstStyle/>
          <a:p>
            <a:fld id="{CDBA8C75-5E88-48C9-A9E4-FBA948570937}" type="slidenum">
              <a:rPr lang="en-US" altLang="en-US"/>
              <a:pPr/>
              <a:t>22</a:t>
            </a:fld>
            <a:endParaRPr lang="en-US" altLang="en-US" b="0">
              <a:latin typeface="Times New Roman" panose="02020603050405020304" pitchFamily="18" charset="0"/>
            </a:endParaRPr>
          </a:p>
        </p:txBody>
      </p:sp>
      <p:sp>
        <p:nvSpPr>
          <p:cNvPr id="229380" name="Text Box 4"/>
          <p:cNvSpPr txBox="1">
            <a:spLocks noChangeArrowheads="1"/>
          </p:cNvSpPr>
          <p:nvPr/>
        </p:nvSpPr>
        <p:spPr bwMode="auto">
          <a:xfrm>
            <a:off x="3124201" y="2781301"/>
            <a:ext cx="179601" cy="4565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ltLang="en-US">
              <a:latin typeface="SAS Monospace" panose="020B0609020202020204" pitchFamily="49" charset="0"/>
            </a:endParaRPr>
          </a:p>
        </p:txBody>
      </p:sp>
      <p:sp>
        <p:nvSpPr>
          <p:cNvPr id="229381" name="Text Box 5"/>
          <p:cNvSpPr txBox="1">
            <a:spLocks noChangeArrowheads="1"/>
          </p:cNvSpPr>
          <p:nvPr/>
        </p:nvSpPr>
        <p:spPr bwMode="auto">
          <a:xfrm>
            <a:off x="3124201" y="2781301"/>
            <a:ext cx="179601" cy="4565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ltLang="en-US">
              <a:latin typeface="SAS Monospace" panose="020B0609020202020204" pitchFamily="49" charset="0"/>
            </a:endParaRPr>
          </a:p>
        </p:txBody>
      </p:sp>
      <p:pic>
        <p:nvPicPr>
          <p:cNvPr id="3" name="Picture 2"/>
          <p:cNvPicPr>
            <a:picLocks noChangeAspect="1"/>
          </p:cNvPicPr>
          <p:nvPr/>
        </p:nvPicPr>
        <p:blipFill>
          <a:blip r:embed="rId2"/>
          <a:stretch>
            <a:fillRect/>
          </a:stretch>
        </p:blipFill>
        <p:spPr>
          <a:xfrm>
            <a:off x="3776661" y="2038350"/>
            <a:ext cx="6557684" cy="3931920"/>
          </a:xfrm>
          <a:prstGeom prst="rect">
            <a:avLst/>
          </a:prstGeom>
        </p:spPr>
      </p:pic>
    </p:spTree>
    <p:extLst>
      <p:ext uri="{BB962C8B-B14F-4D97-AF65-F5344CB8AC3E}">
        <p14:creationId xmlns:p14="http://schemas.microsoft.com/office/powerpoint/2010/main" val="116344383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838200" y="0"/>
            <a:ext cx="10515600" cy="915657"/>
          </a:xfrm>
        </p:spPr>
        <p:txBody>
          <a:bodyPr/>
          <a:lstStyle/>
          <a:p>
            <a:r>
              <a:rPr lang="en-US" altLang="en-US" dirty="0"/>
              <a:t>Table Lookup Application</a:t>
            </a:r>
          </a:p>
        </p:txBody>
      </p:sp>
      <p:sp>
        <p:nvSpPr>
          <p:cNvPr id="48131" name="Rectangle 3"/>
          <p:cNvSpPr>
            <a:spLocks noGrp="1" noChangeArrowheads="1"/>
          </p:cNvSpPr>
          <p:nvPr>
            <p:ph idx="1"/>
          </p:nvPr>
        </p:nvSpPr>
        <p:spPr>
          <a:xfrm>
            <a:off x="2195513" y="1090613"/>
            <a:ext cx="7986712" cy="998207"/>
          </a:xfrm>
        </p:spPr>
        <p:txBody>
          <a:bodyPr>
            <a:normAutofit/>
          </a:bodyPr>
          <a:lstStyle/>
          <a:p>
            <a:pPr marL="0" indent="0">
              <a:buNone/>
            </a:pPr>
            <a:r>
              <a:rPr lang="en-US" altLang="en-US" dirty="0"/>
              <a:t>Create an order history for a given customer. Report titles should display customer name and number.</a:t>
            </a:r>
          </a:p>
        </p:txBody>
      </p:sp>
      <p:sp>
        <p:nvSpPr>
          <p:cNvPr id="9" name="Slide Number Placeholder 3"/>
          <p:cNvSpPr>
            <a:spLocks noGrp="1"/>
          </p:cNvSpPr>
          <p:nvPr>
            <p:ph type="sldNum" sz="quarter" idx="12"/>
          </p:nvPr>
        </p:nvSpPr>
        <p:spPr/>
        <p:txBody>
          <a:bodyPr/>
          <a:lstStyle/>
          <a:p>
            <a:fld id="{1B93D422-FE1B-48A7-B978-32C7E08867F9}" type="slidenum">
              <a:rPr lang="en-US" altLang="en-US"/>
              <a:pPr/>
              <a:t>3</a:t>
            </a:fld>
            <a:endParaRPr lang="en-US" altLang="en-US" b="0">
              <a:latin typeface="Times New Roman" panose="02020603050405020304" pitchFamily="18" charset="0"/>
            </a:endParaRPr>
          </a:p>
        </p:txBody>
      </p:sp>
      <p:sp>
        <p:nvSpPr>
          <p:cNvPr id="48137" name="Text Box 9"/>
          <p:cNvSpPr txBox="1">
            <a:spLocks noChangeArrowheads="1"/>
          </p:cNvSpPr>
          <p:nvPr/>
        </p:nvSpPr>
        <p:spPr bwMode="auto">
          <a:xfrm>
            <a:off x="3124201" y="3581401"/>
            <a:ext cx="179601" cy="4565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ltLang="en-US">
              <a:latin typeface="SAS Monospace" panose="020B0609020202020204" pitchFamily="49" charset="0"/>
            </a:endParaRPr>
          </a:p>
        </p:txBody>
      </p:sp>
      <p:sp>
        <p:nvSpPr>
          <p:cNvPr id="48139" name="Text Box 11"/>
          <p:cNvSpPr txBox="1">
            <a:spLocks noChangeArrowheads="1"/>
          </p:cNvSpPr>
          <p:nvPr/>
        </p:nvSpPr>
        <p:spPr bwMode="auto">
          <a:xfrm>
            <a:off x="3124201" y="3581401"/>
            <a:ext cx="179601" cy="4565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ltLang="en-US">
              <a:latin typeface="SAS Monospace" panose="020B0609020202020204" pitchFamily="49" charset="0"/>
            </a:endParaRPr>
          </a:p>
        </p:txBody>
      </p:sp>
      <p:pic>
        <p:nvPicPr>
          <p:cNvPr id="3" name="Picture 2"/>
          <p:cNvPicPr>
            <a:picLocks noChangeAspect="1"/>
          </p:cNvPicPr>
          <p:nvPr/>
        </p:nvPicPr>
        <p:blipFill>
          <a:blip r:embed="rId2"/>
          <a:stretch>
            <a:fillRect/>
          </a:stretch>
        </p:blipFill>
        <p:spPr>
          <a:xfrm>
            <a:off x="2984762" y="2547274"/>
            <a:ext cx="4695825" cy="2828925"/>
          </a:xfrm>
          <a:prstGeom prst="rect">
            <a:avLst/>
          </a:prstGeom>
        </p:spPr>
      </p:pic>
    </p:spTree>
    <p:extLst>
      <p:ext uri="{BB962C8B-B14F-4D97-AF65-F5344CB8AC3E}">
        <p14:creationId xmlns:p14="http://schemas.microsoft.com/office/powerpoint/2010/main" val="263667656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862013" y="0"/>
            <a:ext cx="10515600" cy="706438"/>
          </a:xfrm>
        </p:spPr>
        <p:txBody>
          <a:bodyPr/>
          <a:lstStyle/>
          <a:p>
            <a:r>
              <a:rPr lang="en-US" altLang="en-US" dirty="0"/>
              <a:t>Table Lookup Application</a:t>
            </a:r>
          </a:p>
        </p:txBody>
      </p:sp>
      <p:sp>
        <p:nvSpPr>
          <p:cNvPr id="49155" name="Rectangle 3"/>
          <p:cNvSpPr>
            <a:spLocks noGrp="1" noChangeArrowheads="1"/>
          </p:cNvSpPr>
          <p:nvPr>
            <p:ph idx="1"/>
          </p:nvPr>
        </p:nvSpPr>
        <p:spPr>
          <a:xfrm>
            <a:off x="512618" y="1071563"/>
            <a:ext cx="11208327" cy="1103601"/>
          </a:xfrm>
        </p:spPr>
        <p:txBody>
          <a:bodyPr/>
          <a:lstStyle/>
          <a:p>
            <a:pPr marL="0" indent="0">
              <a:buNone/>
            </a:pPr>
            <a:r>
              <a:rPr lang="en-US" altLang="en-US" dirty="0"/>
              <a:t>Step 1:  Hardcode the program, including customer name and number.</a:t>
            </a:r>
          </a:p>
          <a:p>
            <a:pPr marL="1150938" indent="-1150938"/>
            <a:endParaRPr lang="en-US" altLang="en-US" dirty="0"/>
          </a:p>
        </p:txBody>
      </p:sp>
      <p:sp>
        <p:nvSpPr>
          <p:cNvPr id="2" name="Rectangle 1"/>
          <p:cNvSpPr/>
          <p:nvPr/>
        </p:nvSpPr>
        <p:spPr>
          <a:xfrm>
            <a:off x="333955" y="2274838"/>
            <a:ext cx="10702455" cy="3046988"/>
          </a:xfrm>
          <a:prstGeom prst="rect">
            <a:avLst/>
          </a:prstGeom>
        </p:spPr>
        <p:txBody>
          <a:bodyPr wrap="square">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customer_ID</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9</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var</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order_type</a:t>
            </a:r>
            <a:r>
              <a:rPr lang="en-US" sz="2400" dirty="0">
                <a:solidFill>
                  <a:srgbClr val="000000"/>
                </a:solidFill>
                <a:latin typeface="Lucida Console" panose="020B0609040504020204" pitchFamily="49" charset="0"/>
              </a:rPr>
              <a:t> quantity </a:t>
            </a:r>
            <a:r>
              <a:rPr lang="en-US" sz="2400" dirty="0" err="1">
                <a:solidFill>
                  <a:srgbClr val="000000"/>
                </a:solidFill>
                <a:latin typeface="Lucida Console" panose="020B0609040504020204" pitchFamily="49" charset="0"/>
              </a:rPr>
              <a:t>total_retail_price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title1</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"Customer Number: 9"</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title2</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"Customer Name: Cornelia </a:t>
            </a:r>
            <a:r>
              <a:rPr lang="en-US" sz="2400" dirty="0" err="1">
                <a:solidFill>
                  <a:srgbClr val="800080"/>
                </a:solidFill>
                <a:latin typeface="Lucida Console" panose="020B0609040504020204" pitchFamily="49" charset="0"/>
              </a:rPr>
              <a:t>Krahl</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dirty="0" err="1">
                <a:solidFill>
                  <a:srgbClr val="0000FF"/>
                </a:solidFill>
                <a:latin typeface="Lucida Console" panose="020B0609040504020204" pitchFamily="49" charset="0"/>
              </a:rPr>
              <a:t>title</a:t>
            </a:r>
            <a:r>
              <a:rPr lang="en-US" sz="2400" dirty="0" err="1">
                <a:solidFill>
                  <a:srgbClr val="000000"/>
                </a:solidFill>
                <a:latin typeface="Lucida Console" panose="020B0609040504020204" pitchFamily="49" charset="0"/>
              </a:rPr>
              <a:t>;</a:t>
            </a:r>
            <a:r>
              <a:rPr lang="en-US" sz="2400" dirty="0" err="1">
                <a:solidFill>
                  <a:srgbClr val="0000FF"/>
                </a:solidFill>
                <a:latin typeface="Lucida Console" panose="020B0609040504020204" pitchFamily="49" charset="0"/>
              </a:rPr>
              <a:t>footnote</a:t>
            </a:r>
            <a:r>
              <a:rPr lang="en-US" sz="24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88520820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ltLang="en-US"/>
              <a:t>Table Lookup Application</a:t>
            </a:r>
          </a:p>
        </p:txBody>
      </p:sp>
      <p:sp>
        <p:nvSpPr>
          <p:cNvPr id="11" name="Slide Number Placeholder 3"/>
          <p:cNvSpPr>
            <a:spLocks noGrp="1"/>
          </p:cNvSpPr>
          <p:nvPr>
            <p:ph type="sldNum" sz="quarter" idx="12"/>
          </p:nvPr>
        </p:nvSpPr>
        <p:spPr/>
        <p:txBody>
          <a:bodyPr/>
          <a:lstStyle/>
          <a:p>
            <a:fld id="{FBEF023D-7794-430D-8137-3676C417EC88}" type="slidenum">
              <a:rPr lang="en-US" altLang="en-US"/>
              <a:pPr/>
              <a:t>5</a:t>
            </a:fld>
            <a:endParaRPr lang="en-US" altLang="en-US" b="0">
              <a:latin typeface="Times New Roman" panose="02020603050405020304" pitchFamily="18" charset="0"/>
            </a:endParaRPr>
          </a:p>
        </p:txBody>
      </p:sp>
      <p:sp>
        <p:nvSpPr>
          <p:cNvPr id="50179" name="Rectangle 3"/>
          <p:cNvSpPr>
            <a:spLocks noChangeArrowheads="1"/>
          </p:cNvSpPr>
          <p:nvPr/>
        </p:nvSpPr>
        <p:spPr bwMode="auto">
          <a:xfrm>
            <a:off x="2133600" y="228600"/>
            <a:ext cx="7696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a:p>
        </p:txBody>
      </p:sp>
      <p:sp>
        <p:nvSpPr>
          <p:cNvPr id="2" name="Rectangle 1"/>
          <p:cNvSpPr/>
          <p:nvPr/>
        </p:nvSpPr>
        <p:spPr>
          <a:xfrm>
            <a:off x="615517" y="1832035"/>
            <a:ext cx="11085251" cy="3046988"/>
          </a:xfrm>
          <a:prstGeom prst="rect">
            <a:avLst/>
          </a:prstGeom>
        </p:spPr>
        <p:txBody>
          <a:bodyPr wrap="square">
            <a:spAutoFit/>
          </a:bodyPr>
          <a:lstStyle/>
          <a:p>
            <a:r>
              <a:rPr lang="en-US" sz="2400" dirty="0">
                <a:solidFill>
                  <a:srgbClr val="0000FF"/>
                </a:solidFill>
                <a:latin typeface="Lucida Console" panose="020B0609040504020204" pitchFamily="49" charset="0"/>
              </a:rPr>
              <a:t>%let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custID</a:t>
            </a:r>
            <a:r>
              <a:rPr lang="en-US" sz="2400" dirty="0">
                <a:solidFill>
                  <a:srgbClr val="000000"/>
                </a:solidFill>
                <a:latin typeface="Lucida Console" panose="020B0609040504020204" pitchFamily="49" charset="0"/>
              </a:rPr>
              <a:t>=9;</a:t>
            </a: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customer_ID</a:t>
            </a:r>
            <a:r>
              <a:rPr lang="en-US" sz="2400" dirty="0">
                <a:solidFill>
                  <a:srgbClr val="000000"/>
                </a:solidFill>
                <a:latin typeface="Lucida Console" panose="020B0609040504020204" pitchFamily="49" charset="0"/>
              </a:rPr>
              <a:t>=&amp;</a:t>
            </a:r>
            <a:r>
              <a:rPr lang="en-US" sz="2400" dirty="0" err="1">
                <a:solidFill>
                  <a:srgbClr val="000000"/>
                </a:solidFill>
                <a:latin typeface="Lucida Console" panose="020B0609040504020204" pitchFamily="49" charset="0"/>
              </a:rPr>
              <a:t>custID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var</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order_type</a:t>
            </a:r>
            <a:r>
              <a:rPr lang="en-US" sz="2400" dirty="0">
                <a:solidFill>
                  <a:srgbClr val="000000"/>
                </a:solidFill>
                <a:latin typeface="Lucida Console" panose="020B0609040504020204" pitchFamily="49" charset="0"/>
              </a:rPr>
              <a:t> quantity </a:t>
            </a:r>
            <a:r>
              <a:rPr lang="en-US" sz="2400" dirty="0" err="1">
                <a:solidFill>
                  <a:srgbClr val="000000"/>
                </a:solidFill>
                <a:latin typeface="Lucida Console" panose="020B0609040504020204" pitchFamily="49" charset="0"/>
              </a:rPr>
              <a:t>total_retail_price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title1</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"Customer Number: &amp;</a:t>
            </a:r>
            <a:r>
              <a:rPr lang="en-US" sz="2400" dirty="0" err="1">
                <a:solidFill>
                  <a:srgbClr val="800080"/>
                </a:solidFill>
                <a:latin typeface="Lucida Console" panose="020B0609040504020204" pitchFamily="49" charset="0"/>
              </a:rPr>
              <a:t>custID</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title2</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"Customer Name: Cornelia </a:t>
            </a:r>
            <a:r>
              <a:rPr lang="en-US" sz="2400" dirty="0" err="1">
                <a:solidFill>
                  <a:srgbClr val="800080"/>
                </a:solidFill>
                <a:latin typeface="Lucida Console" panose="020B0609040504020204" pitchFamily="49" charset="0"/>
              </a:rPr>
              <a:t>Krahl</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title</a:t>
            </a:r>
            <a:endParaRPr lang="en-US" sz="2400" dirty="0"/>
          </a:p>
        </p:txBody>
      </p:sp>
    </p:spTree>
    <p:extLst>
      <p:ext uri="{BB962C8B-B14F-4D97-AF65-F5344CB8AC3E}">
        <p14:creationId xmlns:p14="http://schemas.microsoft.com/office/powerpoint/2010/main" val="428318401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2209800" y="457201"/>
            <a:ext cx="8458200" cy="473075"/>
          </a:xfrm>
        </p:spPr>
        <p:txBody>
          <a:bodyPr>
            <a:normAutofit fontScale="90000"/>
          </a:bodyPr>
          <a:lstStyle/>
          <a:p>
            <a:r>
              <a:rPr lang="en-US" altLang="en-US"/>
              <a:t>Table Lookup Application</a:t>
            </a:r>
          </a:p>
        </p:txBody>
      </p:sp>
      <p:sp>
        <p:nvSpPr>
          <p:cNvPr id="51203" name="Rectangle 3"/>
          <p:cNvSpPr>
            <a:spLocks noGrp="1" noChangeArrowheads="1"/>
          </p:cNvSpPr>
          <p:nvPr>
            <p:ph idx="1"/>
          </p:nvPr>
        </p:nvSpPr>
        <p:spPr>
          <a:xfrm>
            <a:off x="2208214" y="1082676"/>
            <a:ext cx="8091487" cy="771525"/>
          </a:xfrm>
          <a:noFill/>
        </p:spPr>
        <p:txBody>
          <a:bodyPr>
            <a:normAutofit fontScale="85000" lnSpcReduction="10000"/>
          </a:bodyPr>
          <a:lstStyle/>
          <a:p>
            <a:pPr>
              <a:lnSpc>
                <a:spcPct val="90000"/>
              </a:lnSpc>
              <a:buClrTx/>
              <a:buFontTx/>
              <a:buNone/>
            </a:pPr>
            <a:r>
              <a:rPr lang="en-US" altLang="en-US" dirty="0"/>
              <a:t>The </a:t>
            </a:r>
            <a:r>
              <a:rPr lang="en-US" altLang="en-US" b="1" dirty="0" err="1">
                <a:latin typeface="Courier New" panose="02070309020205020404" pitchFamily="49" charset="0"/>
              </a:rPr>
              <a:t>orion.customer</a:t>
            </a:r>
            <a:r>
              <a:rPr lang="en-US" altLang="en-US" b="1" dirty="0"/>
              <a:t> </a:t>
            </a:r>
            <a:r>
              <a:rPr lang="en-US" altLang="en-US" dirty="0"/>
              <a:t>data set contains customer names and ID numbers. Customer ID numbers are unique.</a:t>
            </a:r>
          </a:p>
          <a:p>
            <a:pPr>
              <a:lnSpc>
                <a:spcPct val="90000"/>
              </a:lnSpc>
              <a:buClrTx/>
              <a:buFontTx/>
              <a:buNone/>
            </a:pPr>
            <a:endParaRPr lang="en-US" altLang="en-US" dirty="0"/>
          </a:p>
        </p:txBody>
      </p:sp>
      <p:sp>
        <p:nvSpPr>
          <p:cNvPr id="7" name="Slide Number Placeholder 3"/>
          <p:cNvSpPr>
            <a:spLocks noGrp="1"/>
          </p:cNvSpPr>
          <p:nvPr>
            <p:ph type="sldNum" sz="quarter" idx="12"/>
          </p:nvPr>
        </p:nvSpPr>
        <p:spPr/>
        <p:txBody>
          <a:bodyPr/>
          <a:lstStyle/>
          <a:p>
            <a:fld id="{BBD44FA6-F254-464D-9F7A-485CE56CA9AE}" type="slidenum">
              <a:rPr lang="en-US" altLang="en-US"/>
              <a:pPr/>
              <a:t>6</a:t>
            </a:fld>
            <a:endParaRPr lang="en-US" altLang="en-US" b="0">
              <a:latin typeface="Times New Roman" panose="02020603050405020304" pitchFamily="18" charset="0"/>
            </a:endParaRPr>
          </a:p>
        </p:txBody>
      </p:sp>
      <p:pic>
        <p:nvPicPr>
          <p:cNvPr id="2" name="Picture 1"/>
          <p:cNvPicPr>
            <a:picLocks noChangeAspect="1"/>
          </p:cNvPicPr>
          <p:nvPr/>
        </p:nvPicPr>
        <p:blipFill>
          <a:blip r:embed="rId2"/>
          <a:stretch>
            <a:fillRect/>
          </a:stretch>
        </p:blipFill>
        <p:spPr>
          <a:xfrm>
            <a:off x="2145941" y="2191827"/>
            <a:ext cx="5657850" cy="3714750"/>
          </a:xfrm>
          <a:prstGeom prst="rect">
            <a:avLst/>
          </a:prstGeom>
        </p:spPr>
      </p:pic>
    </p:spTree>
    <p:extLst>
      <p:ext uri="{BB962C8B-B14F-4D97-AF65-F5344CB8AC3E}">
        <p14:creationId xmlns:p14="http://schemas.microsoft.com/office/powerpoint/2010/main" val="141922449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776577" y="24583"/>
            <a:ext cx="10515600" cy="640436"/>
          </a:xfrm>
        </p:spPr>
        <p:txBody>
          <a:bodyPr>
            <a:normAutofit fontScale="90000"/>
          </a:bodyPr>
          <a:lstStyle/>
          <a:p>
            <a:r>
              <a:rPr lang="en-US" altLang="en-US" dirty="0"/>
              <a:t>Table Lookup Application</a:t>
            </a:r>
          </a:p>
        </p:txBody>
      </p:sp>
      <p:sp>
        <p:nvSpPr>
          <p:cNvPr id="52228" name="Rectangle 4"/>
          <p:cNvSpPr>
            <a:spLocks noGrp="1" noChangeArrowheads="1"/>
          </p:cNvSpPr>
          <p:nvPr>
            <p:ph idx="1"/>
          </p:nvPr>
        </p:nvSpPr>
        <p:spPr>
          <a:xfrm>
            <a:off x="381740" y="699634"/>
            <a:ext cx="10058400" cy="806135"/>
          </a:xfrm>
        </p:spPr>
        <p:txBody>
          <a:bodyPr>
            <a:normAutofit lnSpcReduction="10000"/>
          </a:bodyPr>
          <a:lstStyle/>
          <a:p>
            <a:pPr marL="1143000" indent="-1143000">
              <a:buNone/>
            </a:pPr>
            <a:r>
              <a:rPr lang="en-US" altLang="en-US" dirty="0"/>
              <a:t>Step 3:  Add a DATA step to create a macro variable with the customer's name. Reference the macro variable in TITLE2.</a:t>
            </a:r>
          </a:p>
        </p:txBody>
      </p:sp>
      <p:sp>
        <p:nvSpPr>
          <p:cNvPr id="11" name="Slide Number Placeholder 3"/>
          <p:cNvSpPr>
            <a:spLocks noGrp="1"/>
          </p:cNvSpPr>
          <p:nvPr>
            <p:ph type="sldNum" sz="quarter" idx="12"/>
          </p:nvPr>
        </p:nvSpPr>
        <p:spPr/>
        <p:txBody>
          <a:bodyPr/>
          <a:lstStyle/>
          <a:p>
            <a:fld id="{630168E1-D2CB-4AAD-AD40-76F3EFA52249}" type="slidenum">
              <a:rPr lang="en-US" altLang="en-US"/>
              <a:pPr/>
              <a:t>7</a:t>
            </a:fld>
            <a:endParaRPr lang="en-US" altLang="en-US" b="0">
              <a:latin typeface="Times New Roman" panose="02020603050405020304" pitchFamily="18" charset="0"/>
            </a:endParaRPr>
          </a:p>
        </p:txBody>
      </p:sp>
      <p:sp>
        <p:nvSpPr>
          <p:cNvPr id="52227" name="Rectangle 3"/>
          <p:cNvSpPr>
            <a:spLocks noChangeArrowheads="1"/>
          </p:cNvSpPr>
          <p:nvPr/>
        </p:nvSpPr>
        <p:spPr bwMode="auto">
          <a:xfrm>
            <a:off x="2133600" y="228600"/>
            <a:ext cx="7696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a:p>
        </p:txBody>
      </p:sp>
      <p:sp>
        <p:nvSpPr>
          <p:cNvPr id="52239" name="AutoShape 15"/>
          <p:cNvSpPr>
            <a:spLocks/>
          </p:cNvSpPr>
          <p:nvPr/>
        </p:nvSpPr>
        <p:spPr bwMode="auto">
          <a:xfrm>
            <a:off x="9718676" y="3720332"/>
            <a:ext cx="142875" cy="487313"/>
          </a:xfrm>
          <a:prstGeom prst="borderCallout1">
            <a:avLst>
              <a:gd name="adj1" fmla="val 21949"/>
              <a:gd name="adj2" fmla="val 0"/>
              <a:gd name="adj3" fmla="val -128905"/>
              <a:gd name="adj4" fmla="val -2745282"/>
            </a:avLst>
          </a:prstGeom>
          <a:solidFill>
            <a:srgbClr val="FFF2BE"/>
          </a:solidFill>
          <a:ln w="38100" algn="ctr">
            <a:solidFill>
              <a:srgbClr val="000000"/>
            </a:solidFill>
            <a:miter lim="800000"/>
            <a:headEnd type="none" w="med" len="lg"/>
            <a:tailEnd type="triangle" w="med"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8900" tIns="88900" rIns="88900" bIns="88900" anchor="ctr">
            <a:spAutoFit/>
          </a:bodyPr>
          <a:lstStyle/>
          <a:p>
            <a:endParaRPr lang="en-US" altLang="en-US" sz="2000" b="1">
              <a:solidFill>
                <a:srgbClr val="000000"/>
              </a:solidFill>
            </a:endParaRPr>
          </a:p>
        </p:txBody>
      </p:sp>
      <p:sp>
        <p:nvSpPr>
          <p:cNvPr id="52240" name="AutoShape 16"/>
          <p:cNvSpPr>
            <a:spLocks/>
          </p:cNvSpPr>
          <p:nvPr/>
        </p:nvSpPr>
        <p:spPr bwMode="auto">
          <a:xfrm>
            <a:off x="8551864" y="3586163"/>
            <a:ext cx="1508125" cy="825500"/>
          </a:xfrm>
          <a:prstGeom prst="borderCallout1">
            <a:avLst>
              <a:gd name="adj1" fmla="val 17700"/>
              <a:gd name="adj2" fmla="val 0"/>
              <a:gd name="adj3" fmla="val 168130"/>
              <a:gd name="adj4" fmla="val -179030"/>
            </a:avLst>
          </a:prstGeom>
          <a:solidFill>
            <a:srgbClr val="FFF2BE"/>
          </a:solidFill>
          <a:ln w="38100" algn="ctr">
            <a:solidFill>
              <a:srgbClr val="000000"/>
            </a:solidFill>
            <a:miter lim="800000"/>
            <a:headEnd type="none" w="med" len="lg"/>
            <a:tailEnd type="triangle" w="med"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8900" tIns="88900" rIns="88900" bIns="88900" anchor="ctr">
            <a:spAutoFit/>
          </a:bodyPr>
          <a:lstStyle/>
          <a:p>
            <a:r>
              <a:rPr lang="en-US" altLang="en-US" sz="2000" b="1">
                <a:solidFill>
                  <a:srgbClr val="000000"/>
                </a:solidFill>
              </a:rPr>
              <a:t>same</a:t>
            </a:r>
          </a:p>
          <a:p>
            <a:r>
              <a:rPr lang="en-US" altLang="en-US" sz="2000" b="1">
                <a:solidFill>
                  <a:srgbClr val="000000"/>
                </a:solidFill>
              </a:rPr>
              <a:t>statement</a:t>
            </a:r>
          </a:p>
        </p:txBody>
      </p:sp>
      <p:sp>
        <p:nvSpPr>
          <p:cNvPr id="2" name="Rectangle 1"/>
          <p:cNvSpPr/>
          <p:nvPr/>
        </p:nvSpPr>
        <p:spPr>
          <a:xfrm>
            <a:off x="426330" y="1371600"/>
            <a:ext cx="7772439" cy="5632311"/>
          </a:xfrm>
          <a:prstGeom prst="rect">
            <a:avLst/>
          </a:prstGeom>
        </p:spPr>
        <p:txBody>
          <a:bodyPr wrap="square">
            <a:spAutoFit/>
          </a:bodyPr>
          <a:lstStyle/>
          <a:p>
            <a:r>
              <a:rPr lang="en-US" sz="2400" dirty="0">
                <a:solidFill>
                  <a:srgbClr val="0000FF"/>
                </a:solidFill>
                <a:latin typeface="Lucida Console" panose="020B0609040504020204" pitchFamily="49" charset="0"/>
              </a:rPr>
              <a:t>%let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custID</a:t>
            </a:r>
            <a:r>
              <a:rPr lang="en-US" sz="2400" dirty="0">
                <a:solidFill>
                  <a:srgbClr val="000000"/>
                </a:solidFill>
                <a:latin typeface="Lucida Console" panose="020B0609040504020204" pitchFamily="49" charset="0"/>
              </a:rPr>
              <a:t>=9;</a:t>
            </a:r>
          </a:p>
          <a:p>
            <a:endParaRPr lang="en-US" sz="2400" dirty="0">
              <a:solidFill>
                <a:srgbClr val="000000"/>
              </a:solidFill>
              <a:latin typeface="Lucida Console" panose="020B0609040504020204" pitchFamily="49" charset="0"/>
            </a:endParaRPr>
          </a:p>
          <a:p>
            <a:r>
              <a:rPr lang="en-US" sz="2400" b="1" dirty="0">
                <a:solidFill>
                  <a:srgbClr val="000080"/>
                </a:solidFill>
                <a:latin typeface="Lucida Console" panose="020B0609040504020204" pitchFamily="49" charset="0"/>
              </a:rPr>
              <a:t>data</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_null_</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orion.customer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customer_ID</a:t>
            </a:r>
            <a:r>
              <a:rPr lang="en-US" sz="2400" dirty="0">
                <a:solidFill>
                  <a:srgbClr val="000000"/>
                </a:solidFill>
                <a:latin typeface="Lucida Console" panose="020B0609040504020204" pitchFamily="49" charset="0"/>
              </a:rPr>
              <a:t>=&amp;</a:t>
            </a:r>
            <a:r>
              <a:rPr lang="en-US" sz="2400" dirty="0" err="1">
                <a:solidFill>
                  <a:srgbClr val="000000"/>
                </a:solidFill>
                <a:latin typeface="Lucida Console" panose="020B0609040504020204" pitchFamily="49" charset="0"/>
              </a:rPr>
              <a:t>custID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call</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symputx</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'name'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Customer_Name</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customer_ID</a:t>
            </a:r>
            <a:r>
              <a:rPr lang="en-US" sz="2400" dirty="0">
                <a:solidFill>
                  <a:srgbClr val="000000"/>
                </a:solidFill>
                <a:latin typeface="Lucida Console" panose="020B0609040504020204" pitchFamily="49" charset="0"/>
              </a:rPr>
              <a:t>=&amp;</a:t>
            </a:r>
            <a:r>
              <a:rPr lang="en-US" sz="2400" dirty="0" err="1">
                <a:solidFill>
                  <a:srgbClr val="000000"/>
                </a:solidFill>
                <a:latin typeface="Lucida Console" panose="020B0609040504020204" pitchFamily="49" charset="0"/>
              </a:rPr>
              <a:t>custID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var</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order_type</a:t>
            </a:r>
            <a:r>
              <a:rPr lang="en-US" sz="2400" dirty="0">
                <a:solidFill>
                  <a:srgbClr val="000000"/>
                </a:solidFill>
                <a:latin typeface="Lucida Console" panose="020B0609040504020204" pitchFamily="49" charset="0"/>
              </a:rPr>
              <a:t> quantity </a:t>
            </a:r>
            <a:r>
              <a:rPr lang="en-US" sz="2400" dirty="0" err="1">
                <a:solidFill>
                  <a:srgbClr val="000000"/>
                </a:solidFill>
                <a:latin typeface="Lucida Console" panose="020B0609040504020204" pitchFamily="49" charset="0"/>
              </a:rPr>
              <a:t>total_retail_price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title1</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"Customer Number: &amp;</a:t>
            </a:r>
            <a:r>
              <a:rPr lang="en-US" sz="2400" dirty="0" err="1">
                <a:solidFill>
                  <a:srgbClr val="800080"/>
                </a:solidFill>
                <a:latin typeface="Lucida Console" panose="020B0609040504020204" pitchFamily="49" charset="0"/>
              </a:rPr>
              <a:t>custID</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title2</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"Customer Name: &amp;name"</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88246223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20" name="Rectangle 8"/>
          <p:cNvSpPr>
            <a:spLocks noGrp="1" noChangeArrowheads="1"/>
          </p:cNvSpPr>
          <p:nvPr>
            <p:ph idx="1"/>
          </p:nvPr>
        </p:nvSpPr>
        <p:spPr>
          <a:xfrm>
            <a:off x="408709" y="410543"/>
            <a:ext cx="10515600" cy="545421"/>
          </a:xfrm>
        </p:spPr>
        <p:txBody>
          <a:bodyPr>
            <a:normAutofit fontScale="92500"/>
          </a:bodyPr>
          <a:lstStyle/>
          <a:p>
            <a:pPr marL="0" indent="0">
              <a:buNone/>
            </a:pPr>
            <a:r>
              <a:rPr lang="en-US" altLang="en-US" dirty="0"/>
              <a:t>How many rows are selected by the DATA _null_ step WHERE statement</a:t>
            </a:r>
          </a:p>
        </p:txBody>
      </p:sp>
      <p:sp>
        <p:nvSpPr>
          <p:cNvPr id="7" name="Slide Number Placeholder 3"/>
          <p:cNvSpPr>
            <a:spLocks noGrp="1"/>
          </p:cNvSpPr>
          <p:nvPr>
            <p:ph type="sldNum" sz="quarter" idx="12"/>
          </p:nvPr>
        </p:nvSpPr>
        <p:spPr/>
        <p:txBody>
          <a:bodyPr/>
          <a:lstStyle/>
          <a:p>
            <a:fld id="{57518A14-1923-416C-BF1A-D9F4A6E66BDF}" type="slidenum">
              <a:rPr lang="en-US" altLang="en-US"/>
              <a:pPr/>
              <a:t>8</a:t>
            </a:fld>
            <a:endParaRPr lang="en-US" altLang="en-US" b="0">
              <a:latin typeface="Times New Roman" panose="02020603050405020304" pitchFamily="18" charset="0"/>
            </a:endParaRPr>
          </a:p>
        </p:txBody>
      </p:sp>
      <p:sp>
        <p:nvSpPr>
          <p:cNvPr id="2" name="Rectangle 1"/>
          <p:cNvSpPr/>
          <p:nvPr/>
        </p:nvSpPr>
        <p:spPr>
          <a:xfrm>
            <a:off x="824840" y="1089164"/>
            <a:ext cx="10099469" cy="5632311"/>
          </a:xfrm>
          <a:prstGeom prst="rect">
            <a:avLst/>
          </a:prstGeom>
        </p:spPr>
        <p:txBody>
          <a:bodyPr wrap="square">
            <a:spAutoFit/>
          </a:bodyPr>
          <a:lstStyle/>
          <a:p>
            <a:r>
              <a:rPr lang="en-US" sz="2400" dirty="0">
                <a:solidFill>
                  <a:srgbClr val="0000FF"/>
                </a:solidFill>
                <a:latin typeface="Lucida Console" panose="020B0609040504020204" pitchFamily="49" charset="0"/>
              </a:rPr>
              <a:t>%let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custID</a:t>
            </a:r>
            <a:r>
              <a:rPr lang="en-US" sz="2400" dirty="0">
                <a:solidFill>
                  <a:srgbClr val="000000"/>
                </a:solidFill>
                <a:latin typeface="Lucida Console" panose="020B0609040504020204" pitchFamily="49" charset="0"/>
              </a:rPr>
              <a:t>=9;</a:t>
            </a:r>
          </a:p>
          <a:p>
            <a:endParaRPr lang="en-US" sz="2400" dirty="0">
              <a:solidFill>
                <a:srgbClr val="000000"/>
              </a:solidFill>
              <a:latin typeface="Lucida Console" panose="020B0609040504020204" pitchFamily="49" charset="0"/>
            </a:endParaRPr>
          </a:p>
          <a:p>
            <a:r>
              <a:rPr lang="en-US" sz="2400" b="1" dirty="0">
                <a:solidFill>
                  <a:srgbClr val="000080"/>
                </a:solidFill>
                <a:latin typeface="Lucida Console" panose="020B0609040504020204" pitchFamily="49" charset="0"/>
              </a:rPr>
              <a:t>data</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_null_</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orion.customer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customer_ID</a:t>
            </a:r>
            <a:r>
              <a:rPr lang="en-US" sz="2400" dirty="0">
                <a:solidFill>
                  <a:srgbClr val="000000"/>
                </a:solidFill>
                <a:latin typeface="Lucida Console" panose="020B0609040504020204" pitchFamily="49" charset="0"/>
              </a:rPr>
              <a:t>=&amp;</a:t>
            </a:r>
            <a:r>
              <a:rPr lang="en-US" sz="2400" dirty="0" err="1">
                <a:solidFill>
                  <a:srgbClr val="000000"/>
                </a:solidFill>
                <a:latin typeface="Lucida Console" panose="020B0609040504020204" pitchFamily="49" charset="0"/>
              </a:rPr>
              <a:t>custID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call</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symputx</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'name'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Customer_Name</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customer_ID</a:t>
            </a:r>
            <a:r>
              <a:rPr lang="en-US" sz="2400" dirty="0">
                <a:solidFill>
                  <a:srgbClr val="000000"/>
                </a:solidFill>
                <a:latin typeface="Lucida Console" panose="020B0609040504020204" pitchFamily="49" charset="0"/>
              </a:rPr>
              <a:t>=&amp;</a:t>
            </a:r>
            <a:r>
              <a:rPr lang="en-US" sz="2400" dirty="0" err="1">
                <a:solidFill>
                  <a:srgbClr val="000000"/>
                </a:solidFill>
                <a:latin typeface="Lucida Console" panose="020B0609040504020204" pitchFamily="49" charset="0"/>
              </a:rPr>
              <a:t>custID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var</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order_type</a:t>
            </a:r>
            <a:r>
              <a:rPr lang="en-US" sz="2400" dirty="0">
                <a:solidFill>
                  <a:srgbClr val="000000"/>
                </a:solidFill>
                <a:latin typeface="Lucida Console" panose="020B0609040504020204" pitchFamily="49" charset="0"/>
              </a:rPr>
              <a:t> quantity </a:t>
            </a:r>
            <a:r>
              <a:rPr lang="en-US" sz="2400" dirty="0" err="1">
                <a:solidFill>
                  <a:srgbClr val="000000"/>
                </a:solidFill>
                <a:latin typeface="Lucida Console" panose="020B0609040504020204" pitchFamily="49" charset="0"/>
              </a:rPr>
              <a:t>total_retail_price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title1</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"Customer Number: &amp;</a:t>
            </a:r>
            <a:r>
              <a:rPr lang="en-US" sz="2400" dirty="0" err="1">
                <a:solidFill>
                  <a:srgbClr val="800080"/>
                </a:solidFill>
                <a:latin typeface="Lucida Console" panose="020B0609040504020204" pitchFamily="49" charset="0"/>
              </a:rPr>
              <a:t>custID</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title2</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"Customer Name: &amp;name"</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p:txBody>
      </p:sp>
    </p:spTree>
    <p:custDataLst>
      <p:tags r:id="rId1"/>
    </p:custDataLst>
    <p:extLst>
      <p:ext uri="{BB962C8B-B14F-4D97-AF65-F5344CB8AC3E}">
        <p14:creationId xmlns:p14="http://schemas.microsoft.com/office/powerpoint/2010/main" val="3420528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a:xfrm>
            <a:off x="881857" y="21100"/>
            <a:ext cx="10515600" cy="812339"/>
          </a:xfrm>
        </p:spPr>
        <p:txBody>
          <a:bodyPr/>
          <a:lstStyle/>
          <a:p>
            <a:r>
              <a:rPr lang="en-US" altLang="en-US" dirty="0"/>
              <a:t>Table Lookup Application</a:t>
            </a:r>
          </a:p>
        </p:txBody>
      </p:sp>
      <p:sp>
        <p:nvSpPr>
          <p:cNvPr id="225284" name="Rectangle 4"/>
          <p:cNvSpPr>
            <a:spLocks noGrp="1" noChangeArrowheads="1"/>
          </p:cNvSpPr>
          <p:nvPr>
            <p:ph idx="1"/>
          </p:nvPr>
        </p:nvSpPr>
        <p:spPr>
          <a:xfrm>
            <a:off x="659958" y="1066802"/>
            <a:ext cx="11354463" cy="594188"/>
          </a:xfrm>
        </p:spPr>
        <p:txBody>
          <a:bodyPr/>
          <a:lstStyle/>
          <a:p>
            <a:pPr>
              <a:buClrTx/>
              <a:buFontTx/>
              <a:buNone/>
            </a:pPr>
            <a:r>
              <a:rPr lang="en-US" altLang="en-US" dirty="0"/>
              <a:t>To select </a:t>
            </a:r>
            <a:r>
              <a:rPr lang="en-US" altLang="en-US" b="1" dirty="0"/>
              <a:t>all</a:t>
            </a:r>
            <a:r>
              <a:rPr lang="en-US" altLang="en-US" dirty="0"/>
              <a:t> customers, eliminate the WHERE statement from the DATA step.</a:t>
            </a:r>
          </a:p>
        </p:txBody>
      </p:sp>
      <p:sp>
        <p:nvSpPr>
          <p:cNvPr id="12" name="Slide Number Placeholder 3"/>
          <p:cNvSpPr>
            <a:spLocks noGrp="1"/>
          </p:cNvSpPr>
          <p:nvPr>
            <p:ph type="sldNum" sz="quarter" idx="12"/>
          </p:nvPr>
        </p:nvSpPr>
        <p:spPr/>
        <p:txBody>
          <a:bodyPr/>
          <a:lstStyle/>
          <a:p>
            <a:fld id="{90752473-CEE9-4F08-8555-B0E20D984F4E}" type="slidenum">
              <a:rPr lang="en-US" altLang="en-US"/>
              <a:pPr/>
              <a:t>9</a:t>
            </a:fld>
            <a:endParaRPr lang="en-US" altLang="en-US" b="0">
              <a:latin typeface="Times New Roman" panose="02020603050405020304" pitchFamily="18" charset="0"/>
            </a:endParaRPr>
          </a:p>
        </p:txBody>
      </p:sp>
      <p:sp>
        <p:nvSpPr>
          <p:cNvPr id="225283" name="Rectangle 3"/>
          <p:cNvSpPr>
            <a:spLocks noChangeArrowheads="1"/>
          </p:cNvSpPr>
          <p:nvPr/>
        </p:nvSpPr>
        <p:spPr bwMode="auto">
          <a:xfrm>
            <a:off x="2133600" y="228600"/>
            <a:ext cx="769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a:p>
        </p:txBody>
      </p:sp>
      <p:sp>
        <p:nvSpPr>
          <p:cNvPr id="225287" name="Text Box 7"/>
          <p:cNvSpPr txBox="1">
            <a:spLocks noChangeArrowheads="1"/>
          </p:cNvSpPr>
          <p:nvPr/>
        </p:nvSpPr>
        <p:spPr bwMode="auto">
          <a:xfrm>
            <a:off x="1981201" y="5638801"/>
            <a:ext cx="179601" cy="4565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ltLang="en-US"/>
          </a:p>
        </p:txBody>
      </p:sp>
      <p:sp>
        <p:nvSpPr>
          <p:cNvPr id="2" name="Rectangle 1"/>
          <p:cNvSpPr/>
          <p:nvPr/>
        </p:nvSpPr>
        <p:spPr>
          <a:xfrm>
            <a:off x="881856" y="1905506"/>
            <a:ext cx="11227285" cy="4154984"/>
          </a:xfrm>
          <a:prstGeom prst="rect">
            <a:avLst/>
          </a:prstGeom>
        </p:spPr>
        <p:txBody>
          <a:bodyPr wrap="square">
            <a:spAutoFit/>
          </a:bodyPr>
          <a:lstStyle/>
          <a:p>
            <a:r>
              <a:rPr lang="en-US" sz="2400" dirty="0">
                <a:solidFill>
                  <a:srgbClr val="0000FF"/>
                </a:solidFill>
                <a:latin typeface="Lucida Console" panose="020B0609040504020204" pitchFamily="49" charset="0"/>
              </a:rPr>
              <a:t>%let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custID</a:t>
            </a:r>
            <a:r>
              <a:rPr lang="en-US" sz="2400" dirty="0">
                <a:solidFill>
                  <a:srgbClr val="000000"/>
                </a:solidFill>
                <a:latin typeface="Lucida Console" panose="020B0609040504020204" pitchFamily="49" charset="0"/>
              </a:rPr>
              <a:t>=9;</a:t>
            </a:r>
          </a:p>
          <a:p>
            <a:r>
              <a:rPr lang="en-US" sz="2400" b="1" dirty="0">
                <a:solidFill>
                  <a:srgbClr val="000080"/>
                </a:solidFill>
                <a:latin typeface="Lucida Console" panose="020B0609040504020204" pitchFamily="49" charset="0"/>
              </a:rPr>
              <a:t>data</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_null_</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orion.customer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call</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symputx</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'name'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Customer_Name</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customer_ID</a:t>
            </a:r>
            <a:r>
              <a:rPr lang="en-US" sz="2400" dirty="0">
                <a:solidFill>
                  <a:srgbClr val="000000"/>
                </a:solidFill>
                <a:latin typeface="Lucida Console" panose="020B0609040504020204" pitchFamily="49" charset="0"/>
              </a:rPr>
              <a:t>=&amp;</a:t>
            </a:r>
            <a:r>
              <a:rPr lang="en-US" sz="2400" dirty="0" err="1">
                <a:solidFill>
                  <a:srgbClr val="000000"/>
                </a:solidFill>
                <a:latin typeface="Lucida Console" panose="020B0609040504020204" pitchFamily="49" charset="0"/>
              </a:rPr>
              <a:t>custID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var</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order_type</a:t>
            </a:r>
            <a:r>
              <a:rPr lang="en-US" sz="2400" dirty="0">
                <a:solidFill>
                  <a:srgbClr val="000000"/>
                </a:solidFill>
                <a:latin typeface="Lucida Console" panose="020B0609040504020204" pitchFamily="49" charset="0"/>
              </a:rPr>
              <a:t> quantity </a:t>
            </a:r>
            <a:r>
              <a:rPr lang="en-US" sz="2400" dirty="0" err="1">
                <a:solidFill>
                  <a:srgbClr val="000000"/>
                </a:solidFill>
                <a:latin typeface="Lucida Console" panose="020B0609040504020204" pitchFamily="49" charset="0"/>
              </a:rPr>
              <a:t>total_retail_price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title1</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"Customer Number: &amp;</a:t>
            </a:r>
            <a:r>
              <a:rPr lang="en-US" sz="2400" dirty="0" err="1">
                <a:solidFill>
                  <a:srgbClr val="800080"/>
                </a:solidFill>
                <a:latin typeface="Lucida Console" panose="020B0609040504020204" pitchFamily="49" charset="0"/>
              </a:rPr>
              <a:t>custID</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title2</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"Customer Name: &amp;name"</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7313674"/>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ECTIONNUMBER" val="0"/>
  <p:tag name="SHAPETITLE" val="Module Title"/>
  <p:tag name="SLIDETYPE" val="Organizer"/>
  <p:tag name="SECTIONCOUNT" val="4"/>
  <p:tag name="SHAPETABLE" val="Group 24"/>
</p:tagLst>
</file>

<file path=ppt/tags/tag2.xml><?xml version="1.0" encoding="utf-8"?>
<p:tagLst xmlns:a="http://schemas.openxmlformats.org/drawingml/2006/main" xmlns:r="http://schemas.openxmlformats.org/officeDocument/2006/relationships" xmlns:p="http://schemas.openxmlformats.org/presentationml/2006/main">
  <p:tag name="SLIDETYPE" val="Quiz"/>
</p:tagLst>
</file>

<file path=ppt/tags/tag3.xml><?xml version="1.0" encoding="utf-8"?>
<p:tagLst xmlns:a="http://schemas.openxmlformats.org/drawingml/2006/main" xmlns:r="http://schemas.openxmlformats.org/officeDocument/2006/relationships" xmlns:p="http://schemas.openxmlformats.org/presentationml/2006/main">
  <p:tag name="SLIDETYPE" val="Quiz"/>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TotalTime>
  <Words>1516</Words>
  <Application>Microsoft Office PowerPoint</Application>
  <PresentationFormat>Widescreen</PresentationFormat>
  <Paragraphs>235</Paragraphs>
  <Slides>22</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Arial</vt:lpstr>
      <vt:lpstr>Calibri</vt:lpstr>
      <vt:lpstr>Calibri Light</vt:lpstr>
      <vt:lpstr>Courier New</vt:lpstr>
      <vt:lpstr>Lucida Console</vt:lpstr>
      <vt:lpstr>Monotype Sorts</vt:lpstr>
      <vt:lpstr>SAS Monospace</vt:lpstr>
      <vt:lpstr>Times New Roman</vt:lpstr>
      <vt:lpstr>Wingdings</vt:lpstr>
      <vt:lpstr>Office Theme</vt:lpstr>
      <vt:lpstr>PowerPoint Presentation</vt:lpstr>
      <vt:lpstr>PowerPoint Presentation</vt:lpstr>
      <vt:lpstr>Table Lookup Application</vt:lpstr>
      <vt:lpstr>Table Lookup Application</vt:lpstr>
      <vt:lpstr>Table Lookup Application</vt:lpstr>
      <vt:lpstr>Table Lookup Application</vt:lpstr>
      <vt:lpstr>Table Lookup Application</vt:lpstr>
      <vt:lpstr>PowerPoint Presentation</vt:lpstr>
      <vt:lpstr>Table Lookup Application</vt:lpstr>
      <vt:lpstr>What’s the problem?</vt:lpstr>
      <vt:lpstr>Table Lookup Application</vt:lpstr>
      <vt:lpstr>Creating a Series of Macro Variables </vt:lpstr>
      <vt:lpstr>Creating a Series of Macro Variables </vt:lpstr>
      <vt:lpstr>Creating a Series of Macro Variables</vt:lpstr>
      <vt:lpstr>Creating a Series of Macro Variables</vt:lpstr>
      <vt:lpstr>What is the disadvantage of this program?</vt:lpstr>
      <vt:lpstr>Indirect References to Macro Variables </vt:lpstr>
      <vt:lpstr>Indirect References to Macro Variables </vt:lpstr>
      <vt:lpstr>Indirect References to Macro Variables </vt:lpstr>
      <vt:lpstr>Indirect References to Macro Variables </vt:lpstr>
      <vt:lpstr>Indirect References to Macro Variables </vt:lpstr>
      <vt:lpstr>Indirect References to Macro Variables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McGee</dc:creator>
  <cp:lastModifiedBy>Dan McGee</cp:lastModifiedBy>
  <cp:revision>12</cp:revision>
  <dcterms:created xsi:type="dcterms:W3CDTF">2015-02-18T18:48:51Z</dcterms:created>
  <dcterms:modified xsi:type="dcterms:W3CDTF">2017-02-20T16:22:31Z</dcterms:modified>
</cp:coreProperties>
</file>