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2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58B33-0C16-4F69-B400-F62099A9BF6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9B14C-4975-4C9C-B3C1-2FA56FDE7D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63501-F639-4115-B5FC-5049A5A2E8E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0582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7ADD19-7D75-40A2-BCBC-28F37DF9B03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LENGTH statement is important to avoid a default length of 200.</a:t>
            </a:r>
          </a:p>
        </p:txBody>
      </p:sp>
    </p:spTree>
    <p:extLst>
      <p:ext uri="{BB962C8B-B14F-4D97-AF65-F5344CB8AC3E}">
        <p14:creationId xmlns:p14="http://schemas.microsoft.com/office/powerpoint/2010/main" val="1040110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4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19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20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0" y="6477000"/>
            <a:ext cx="711200" cy="381000"/>
          </a:xfrm>
        </p:spPr>
        <p:txBody>
          <a:bodyPr/>
          <a:lstStyle>
            <a:lvl1pPr>
              <a:defRPr/>
            </a:lvl1pPr>
          </a:lstStyle>
          <a:p>
            <a:fld id="{C1DA08B5-6317-4C1E-AF94-16BA9D78B974}" type="slidenum">
              <a:rPr lang="en-US" altLang="en-US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442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2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9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4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8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16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26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91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FCE04-7E3E-48AC-9A1D-36C79C86F370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A7815-1904-4853-A4F7-F0A50D6BC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5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5A385-2D40-40B8-9BA8-7D498BC5E8E6}" type="slidenum">
              <a:rPr lang="en-US" altLang="en-US"/>
              <a:pPr/>
              <a:t>1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236546" name="Module Title"/>
          <p:cNvSpPr>
            <a:spLocks noChangeArrowheads="1"/>
          </p:cNvSpPr>
          <p:nvPr/>
        </p:nvSpPr>
        <p:spPr bwMode="auto">
          <a:xfrm>
            <a:off x="1837290" y="3300233"/>
            <a:ext cx="8234362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lnSpc>
                <a:spcPts val="3900"/>
              </a:lnSpc>
              <a:defRPr sz="3600" b="1">
                <a:solidFill>
                  <a:srgbClr val="003399"/>
                </a:solidFill>
                <a:latin typeface="Arial Narrow" panose="020B0606020202030204" pitchFamily="34" charset="0"/>
              </a:defRPr>
            </a:lvl1pPr>
            <a:lvl2pPr>
              <a:lnSpc>
                <a:spcPts val="3900"/>
              </a:lnSpc>
              <a:defRPr sz="3600" b="1">
                <a:solidFill>
                  <a:srgbClr val="003399"/>
                </a:solidFill>
                <a:latin typeface="Arial Narrow" panose="020B0606020202030204" pitchFamily="34" charset="0"/>
              </a:defRPr>
            </a:lvl2pPr>
            <a:lvl3pPr>
              <a:lnSpc>
                <a:spcPts val="3900"/>
              </a:lnSpc>
              <a:defRPr sz="3600" b="1">
                <a:solidFill>
                  <a:srgbClr val="003399"/>
                </a:solidFill>
                <a:latin typeface="Arial Narrow" panose="020B0606020202030204" pitchFamily="34" charset="0"/>
              </a:defRPr>
            </a:lvl3pPr>
            <a:lvl4pPr>
              <a:lnSpc>
                <a:spcPts val="3900"/>
              </a:lnSpc>
              <a:defRPr sz="3600" b="1">
                <a:solidFill>
                  <a:srgbClr val="003399"/>
                </a:solidFill>
                <a:latin typeface="Arial Narrow" panose="020B0606020202030204" pitchFamily="34" charset="0"/>
              </a:defRPr>
            </a:lvl4pPr>
            <a:lvl5pPr>
              <a:lnSpc>
                <a:spcPts val="3900"/>
              </a:lnSpc>
              <a:defRPr sz="3600" b="1">
                <a:solidFill>
                  <a:srgbClr val="003399"/>
                </a:solidFill>
                <a:latin typeface="Arial Narrow" panose="020B0606020202030204" pitchFamily="34" charset="0"/>
              </a:defRPr>
            </a:lvl5pPr>
            <a:lvl6pPr marL="457200"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3399"/>
                </a:solidFill>
                <a:latin typeface="Arial Narrow" panose="020B0606020202030204" pitchFamily="34" charset="0"/>
              </a:defRPr>
            </a:lvl6pPr>
            <a:lvl7pPr marL="914400"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3399"/>
                </a:solidFill>
                <a:latin typeface="Arial Narrow" panose="020B0606020202030204" pitchFamily="34" charset="0"/>
              </a:defRPr>
            </a:lvl7pPr>
            <a:lvl8pPr marL="1371600"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3399"/>
                </a:solidFill>
                <a:latin typeface="Arial Narrow" panose="020B0606020202030204" pitchFamily="34" charset="0"/>
              </a:defRPr>
            </a:lvl8pPr>
            <a:lvl9pPr marL="1828800" eaLnBrk="0" fontAlgn="base" hangingPunct="0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3399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Retrieving Macro Variables in the DATA Step</a:t>
            </a:r>
          </a:p>
        </p:txBody>
      </p:sp>
      <p:sp>
        <p:nvSpPr>
          <p:cNvPr id="236566" name="MO Picture" hidden="1"/>
          <p:cNvSpPr>
            <a:spLocks noChangeArrowheads="1"/>
          </p:cNvSpPr>
          <p:nvPr/>
        </p:nvSpPr>
        <p:spPr bwMode="auto">
          <a:xfrm>
            <a:off x="1375722" y="-228267"/>
            <a:ext cx="296556" cy="456535"/>
          </a:xfrm>
          <a:prstGeom prst="rect">
            <a:avLst/>
          </a:prstGeom>
          <a:solidFill>
            <a:srgbClr val="FFFFFF"/>
          </a:solidFill>
          <a:ln w="38100" algn="ctr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8900" tIns="88900" rIns="88900" bIns="88900" anchor="ctr">
            <a:spAutoFit/>
          </a:bodyPr>
          <a:lstStyle/>
          <a:p>
            <a:pPr algn="ctr"/>
            <a:r>
              <a:rPr lang="en-US" altLang="en-US"/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754533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CB183-2E5D-4B12-86F5-3C23E14E0F47}" type="slidenum">
              <a:rPr lang="en-US" altLang="en-US"/>
              <a:pPr/>
              <a:t>10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63100" y="68180"/>
            <a:ext cx="108222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en-US" sz="3200" dirty="0"/>
              <a:t>Create a series of macro variables to store customer names. </a:t>
            </a:r>
          </a:p>
        </p:txBody>
      </p:sp>
      <p:sp>
        <p:nvSpPr>
          <p:cNvPr id="2" name="Rectangle 1"/>
          <p:cNvSpPr/>
          <p:nvPr/>
        </p:nvSpPr>
        <p:spPr>
          <a:xfrm>
            <a:off x="1072896" y="1398354"/>
            <a:ext cx="88666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_null_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orion.customer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'name'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||left(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_user_;</a:t>
            </a:r>
          </a:p>
        </p:txBody>
      </p:sp>
    </p:spTree>
    <p:extLst>
      <p:ext uri="{BB962C8B-B14F-4D97-AF65-F5344CB8AC3E}">
        <p14:creationId xmlns:p14="http://schemas.microsoft.com/office/powerpoint/2010/main" val="206714411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23153" y="-6322"/>
            <a:ext cx="5581090" cy="882595"/>
          </a:xfrm>
        </p:spPr>
        <p:txBody>
          <a:bodyPr/>
          <a:lstStyle/>
          <a:p>
            <a:r>
              <a:rPr lang="en-US" altLang="en-US" dirty="0"/>
              <a:t>The SYMGET Function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A0948-FAF5-48B6-85B0-0F7E8FC5593B}" type="slidenum">
              <a:rPr lang="en-US" altLang="en-US"/>
              <a:pPr/>
              <a:t>11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602228" y="778650"/>
            <a:ext cx="1048984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dirty="0"/>
              <a:t>Example:  Look up customer names from the symbol table.</a:t>
            </a:r>
          </a:p>
        </p:txBody>
      </p:sp>
      <p:sp>
        <p:nvSpPr>
          <p:cNvPr id="2" name="Rectangle 1"/>
          <p:cNvSpPr/>
          <p:nvPr/>
        </p:nvSpPr>
        <p:spPr>
          <a:xfrm>
            <a:off x="326003" y="1782396"/>
            <a:ext cx="115850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InternetCustomers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orion.order_fact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order_type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length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$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symget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'name'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||left(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                    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InternetCustomers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"Internet Customers"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4916500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altLang="en-US" sz="2800" dirty="0"/>
              <a:t>Obtain the value of a macro variable during DATA step execution.</a:t>
            </a:r>
          </a:p>
          <a:p>
            <a:pPr marL="457200" lvl="1" indent="0">
              <a:buNone/>
            </a:pPr>
            <a:endParaRPr lang="en-US" altLang="en-US" sz="2800" dirty="0"/>
          </a:p>
          <a:p>
            <a:pPr marL="457200" lvl="1" indent="0">
              <a:buNone/>
            </a:pPr>
            <a:r>
              <a:rPr lang="en-US" altLang="en-US" sz="2800" dirty="0"/>
              <a:t>Describe the difference between the SYMGET function and macro variable references.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AD0B8-500B-478C-84C3-5EFE22EB7D48}" type="slidenum">
              <a:rPr lang="en-US" altLang="en-US"/>
              <a:pPr/>
              <a:t>2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46824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Review</a:t>
            </a:r>
          </a:p>
        </p:txBody>
      </p:sp>
      <p:graphicFrame>
        <p:nvGraphicFramePr>
          <p:cNvPr id="95360" name="Group 12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952862582"/>
              </p:ext>
            </p:extLst>
          </p:nvPr>
        </p:nvGraphicFramePr>
        <p:xfrm>
          <a:off x="2209801" y="1379538"/>
          <a:ext cx="7459663" cy="24892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5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2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create macro variables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%LET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9713D-DC6D-4FDC-A6AB-6AFEBD317961}" type="slidenum">
              <a:rPr lang="en-US" altLang="en-US"/>
              <a:pPr/>
              <a:t>3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9488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Review</a:t>
            </a:r>
          </a:p>
        </p:txBody>
      </p:sp>
      <p:graphicFrame>
        <p:nvGraphicFramePr>
          <p:cNvPr id="96388" name="Group 13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651090327"/>
              </p:ext>
            </p:extLst>
          </p:nvPr>
        </p:nvGraphicFramePr>
        <p:xfrm>
          <a:off x="2209801" y="1379538"/>
          <a:ext cx="7459663" cy="24892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5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2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create macro variables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retrieve macro variables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%LET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&amp;macvar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A60D8-72F5-4861-B327-855BDB3D7829}" type="slidenum">
              <a:rPr lang="en-US" altLang="en-US"/>
              <a:pPr/>
              <a:t>4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96268" name="Text Box 12"/>
          <p:cNvSpPr txBox="1">
            <a:spLocks noChangeArrowheads="1"/>
          </p:cNvSpPr>
          <p:nvPr/>
        </p:nvSpPr>
        <p:spPr bwMode="auto">
          <a:xfrm>
            <a:off x="2574926" y="491648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527613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Review</a:t>
            </a:r>
          </a:p>
        </p:txBody>
      </p:sp>
      <p:graphicFrame>
        <p:nvGraphicFramePr>
          <p:cNvPr id="97415" name="Group 13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186000166"/>
              </p:ext>
            </p:extLst>
          </p:nvPr>
        </p:nvGraphicFramePr>
        <p:xfrm>
          <a:off x="2209801" y="1379538"/>
          <a:ext cx="7459663" cy="24892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5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2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create macro variables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retrieve macro variables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word scanning time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%LET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&amp;macvar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31AF6-1188-425B-A049-7E5328FD5232}" type="slidenum">
              <a:rPr lang="en-US" altLang="en-US"/>
              <a:pPr/>
              <a:t>5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2386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Review</a:t>
            </a:r>
          </a:p>
        </p:txBody>
      </p:sp>
      <p:graphicFrame>
        <p:nvGraphicFramePr>
          <p:cNvPr id="98481" name="Group 17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750974734"/>
              </p:ext>
            </p:extLst>
          </p:nvPr>
        </p:nvGraphicFramePr>
        <p:xfrm>
          <a:off x="2209801" y="1379538"/>
          <a:ext cx="7459663" cy="24892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5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2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create macro variables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retrieve macro variables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word scanning time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%LET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&amp;macvar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execution time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CALL SYMPUTX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12CDD-C039-4D41-9B82-060F769AB574}" type="slidenum">
              <a:rPr lang="en-US" altLang="en-US"/>
              <a:pPr/>
              <a:t>6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2574926" y="491648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278084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/>
              <a:t>The SYMGET Function</a:t>
            </a:r>
          </a:p>
        </p:txBody>
      </p:sp>
      <p:graphicFrame>
        <p:nvGraphicFramePr>
          <p:cNvPr id="99502" name="Group 17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988808180"/>
              </p:ext>
            </p:extLst>
          </p:nvPr>
        </p:nvGraphicFramePr>
        <p:xfrm>
          <a:off x="2209801" y="1379538"/>
          <a:ext cx="7459663" cy="24892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5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2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create macro variables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retrieve macro variables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word scanning time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%LET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&amp;macvar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execution time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CALL SYMPUTX</a:t>
                      </a: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Font typeface="Monotype Sorts" panose="05010101010101010101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1143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5715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7113">
                        <a:spcBef>
                          <a:spcPct val="20000"/>
                        </a:spcBef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484313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9415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3987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8559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3131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anose="05010101010101010101" pitchFamily="2" charset="2"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SYMGET(</a:t>
                      </a:r>
                      <a:r>
                        <a:rPr kumimoji="0" lang="en-US" alt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</a:rPr>
                        <a:t>macvar</a:t>
                      </a:r>
                      <a:r>
                        <a:rPr kumimoji="0" lang="en-US" alt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en-US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40" marB="9144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B2625-4C48-4E1B-A1BB-4314BB829D4B}" type="slidenum">
              <a:rPr lang="en-US" altLang="en-US"/>
              <a:pPr/>
              <a:t>7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99341" name="Text Box 13"/>
          <p:cNvSpPr txBox="1">
            <a:spLocks noChangeArrowheads="1"/>
          </p:cNvSpPr>
          <p:nvPr/>
        </p:nvSpPr>
        <p:spPr bwMode="auto">
          <a:xfrm>
            <a:off x="2574926" y="491648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818594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32368" y="-7592"/>
            <a:ext cx="5459232" cy="715617"/>
          </a:xfrm>
        </p:spPr>
        <p:txBody>
          <a:bodyPr/>
          <a:lstStyle/>
          <a:p>
            <a:r>
              <a:rPr lang="en-US" altLang="en-US" dirty="0"/>
              <a:t>The SYMGET Function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2247901" y="743377"/>
            <a:ext cx="7567612" cy="745569"/>
          </a:xfrm>
        </p:spPr>
        <p:txBody>
          <a:bodyPr>
            <a:normAutofit fontScale="92500" lnSpcReduction="10000"/>
          </a:bodyPr>
          <a:lstStyle/>
          <a:p>
            <a:pPr>
              <a:buClrTx/>
              <a:buFontTx/>
              <a:buNone/>
            </a:pPr>
            <a:r>
              <a:rPr lang="en-US" altLang="en-US" dirty="0"/>
              <a:t>Retrieve a macro variable’s value during DATA step execution with the SYMGET function.</a:t>
            </a:r>
          </a:p>
          <a:p>
            <a:endParaRPr lang="en-US" alt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95AF9-E622-432E-94F0-5A2B9E94318E}" type="slidenum">
              <a:rPr lang="en-US" altLang="en-US"/>
              <a:pPr/>
              <a:t>8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2100263" y="2590800"/>
            <a:ext cx="3581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dirty="0"/>
              <a:t>Program Data Vector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2247901" y="3200401"/>
            <a:ext cx="2828925" cy="646331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/>
              <a:t>DATA Step</a:t>
            </a:r>
          </a:p>
          <a:p>
            <a:pPr algn="ctr"/>
            <a:r>
              <a:rPr lang="en-US" altLang="en-US"/>
              <a:t>Variables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7696200" y="2057401"/>
            <a:ext cx="2590800" cy="203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/>
              <a:t>Symbol Table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5629275" y="3429000"/>
            <a:ext cx="1524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SYMGET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0360" name="Line 8"/>
          <p:cNvSpPr>
            <a:spLocks noChangeShapeType="1"/>
          </p:cNvSpPr>
          <p:nvPr/>
        </p:nvSpPr>
        <p:spPr bwMode="auto">
          <a:xfrm>
            <a:off x="7696200" y="25908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>
            <a:off x="5091113" y="36576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Line 10"/>
          <p:cNvSpPr>
            <a:spLocks noChangeShapeType="1"/>
          </p:cNvSpPr>
          <p:nvPr/>
        </p:nvSpPr>
        <p:spPr bwMode="auto">
          <a:xfrm>
            <a:off x="7010400" y="3657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3913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SYMGET Function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754711" y="2963695"/>
            <a:ext cx="10241942" cy="331783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altLang="en-US" i="1" dirty="0"/>
              <a:t>macro-variable</a:t>
            </a:r>
            <a:r>
              <a:rPr lang="en-US" altLang="en-US" dirty="0"/>
              <a:t> can be specified as either of the following: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en-US" dirty="0"/>
              <a:t>character literal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en-US" dirty="0"/>
              <a:t>DATA step character expression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dirty="0"/>
          </a:p>
          <a:p>
            <a:pPr marL="0" indent="0">
              <a:lnSpc>
                <a:spcPct val="90000"/>
              </a:lnSpc>
              <a:buClrTx/>
              <a:buNone/>
            </a:pPr>
            <a:r>
              <a:rPr lang="en-US" altLang="en-US" dirty="0"/>
              <a:t>A DATA step variable created by the SYMGET function </a:t>
            </a:r>
            <a:br>
              <a:rPr lang="en-US" altLang="en-US" dirty="0"/>
            </a:br>
            <a:r>
              <a:rPr lang="en-US" altLang="en-US" dirty="0"/>
              <a:t>is a character variable with a length of 200 bytes </a:t>
            </a:r>
            <a:r>
              <a:rPr lang="en-US" altLang="en-US" b="1" dirty="0"/>
              <a:t>unless </a:t>
            </a:r>
            <a:br>
              <a:rPr lang="en-US" altLang="en-US" b="1" dirty="0"/>
            </a:br>
            <a:r>
              <a:rPr lang="en-US" altLang="en-US" b="1" dirty="0"/>
              <a:t>it has been previously defined</a:t>
            </a:r>
            <a:r>
              <a:rPr lang="en-US" altLang="en-US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B6AAE-3570-49AD-BF0A-9419D7ED56B9}" type="slidenum">
              <a:rPr lang="en-US" altLang="en-US"/>
              <a:pPr/>
              <a:t>9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2909889" y="1776413"/>
            <a:ext cx="3861506" cy="674031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tIns="152400" bIns="152400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2800" b="1" dirty="0"/>
              <a:t>SYMGET(</a:t>
            </a:r>
            <a:r>
              <a:rPr lang="en-US" altLang="en-US" sz="2800" i="1" dirty="0"/>
              <a:t>macro-variable</a:t>
            </a:r>
            <a:r>
              <a:rPr lang="en-US" altLang="en-US" sz="2800" b="1" dirty="0"/>
              <a:t>)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0157913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NUMBER" val="0"/>
  <p:tag name="SHAPETITLE" val="Module Title"/>
  <p:tag name="SLIDETYPE" val="Organizer"/>
  <p:tag name="SECTIONCOUNT" val="4"/>
  <p:tag name="SHAPETABLE" val="Group 2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318</Words>
  <Application>Microsoft Office PowerPoint</Application>
  <PresentationFormat>Widescreen</PresentationFormat>
  <Paragraphs>90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Lucida Console</vt:lpstr>
      <vt:lpstr>Monotype Sorts</vt:lpstr>
      <vt:lpstr>Times New Roman</vt:lpstr>
      <vt:lpstr>Office Theme</vt:lpstr>
      <vt:lpstr>PowerPoint Presentation</vt:lpstr>
      <vt:lpstr>PowerPoint Presentation</vt:lpstr>
      <vt:lpstr>Review</vt:lpstr>
      <vt:lpstr>Review</vt:lpstr>
      <vt:lpstr>Review</vt:lpstr>
      <vt:lpstr>Review</vt:lpstr>
      <vt:lpstr>The SYMGET Function</vt:lpstr>
      <vt:lpstr>The SYMGET Function</vt:lpstr>
      <vt:lpstr>The SYMGET Function</vt:lpstr>
      <vt:lpstr>PowerPoint Presentation</vt:lpstr>
      <vt:lpstr>The SYMGET Function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7</cp:revision>
  <dcterms:created xsi:type="dcterms:W3CDTF">2015-02-18T18:49:55Z</dcterms:created>
  <dcterms:modified xsi:type="dcterms:W3CDTF">2017-02-20T16:47:53Z</dcterms:modified>
</cp:coreProperties>
</file>