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59" r:id="rId4"/>
    <p:sldId id="260" r:id="rId5"/>
    <p:sldId id="262" r:id="rId6"/>
    <p:sldId id="263" r:id="rId7"/>
    <p:sldId id="267" r:id="rId8"/>
    <p:sldId id="269" r:id="rId9"/>
    <p:sldId id="271" r:id="rId10"/>
    <p:sldId id="27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389"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94D818-E6D9-4802-B7D1-71733E42FCAB}" type="datetimeFigureOut">
              <a:rPr lang="en-US" smtClean="0"/>
              <a:t>2/20/2017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8817E2-DD1B-442F-87C0-A3AE2863E443}" type="slidenum">
              <a:rPr lang="en-US" smtClean="0"/>
              <a:t>‹#›</a:t>
            </a:fld>
            <a:endParaRPr lang="en-US"/>
          </a:p>
        </p:txBody>
      </p:sp>
    </p:spTree>
    <p:extLst>
      <p:ext uri="{BB962C8B-B14F-4D97-AF65-F5344CB8AC3E}">
        <p14:creationId xmlns:p14="http://schemas.microsoft.com/office/powerpoint/2010/main" val="1172025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0E82F1-685F-4DA3-AFD2-0BBD8BCD4CF7}" type="slidenum">
              <a:rPr lang="en-US" altLang="en-US"/>
              <a:pPr/>
              <a:t>4</a:t>
            </a:fld>
            <a:endParaRPr lang="en-US" altLang="en-US"/>
          </a:p>
        </p:txBody>
      </p:sp>
      <p:sp>
        <p:nvSpPr>
          <p:cNvPr id="302082" name="Rectangle 2"/>
          <p:cNvSpPr>
            <a:spLocks noGrp="1" noRot="1" noChangeAspect="1" noChangeArrowheads="1" noTextEdit="1"/>
          </p:cNvSpPr>
          <p:nvPr>
            <p:ph type="sldImg"/>
          </p:nvPr>
        </p:nvSpPr>
        <p:spPr>
          <a:ln/>
        </p:spPr>
      </p:sp>
      <p:sp>
        <p:nvSpPr>
          <p:cNvPr id="302083" name="Rectangle 3"/>
          <p:cNvSpPr>
            <a:spLocks noGrp="1" noChangeArrowheads="1"/>
          </p:cNvSpPr>
          <p:nvPr>
            <p:ph type="body" idx="1"/>
          </p:nvPr>
        </p:nvSpPr>
        <p:spPr/>
        <p:txBody>
          <a:bodyPr/>
          <a:lstStyle/>
          <a:p>
            <a:r>
              <a:rPr lang="en-US" altLang="en-US"/>
              <a:t>In addition to the shaded items, not the ORDER BY clause with the DESC option.</a:t>
            </a:r>
          </a:p>
        </p:txBody>
      </p:sp>
    </p:spTree>
    <p:extLst>
      <p:ext uri="{BB962C8B-B14F-4D97-AF65-F5344CB8AC3E}">
        <p14:creationId xmlns:p14="http://schemas.microsoft.com/office/powerpoint/2010/main" val="1110769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57B6AA-70F7-404F-955A-19F8752E8263}" type="slidenum">
              <a:rPr lang="en-US" altLang="en-US"/>
              <a:pPr/>
              <a:t>7</a:t>
            </a:fld>
            <a:endParaRPr lang="en-US" altLang="en-US"/>
          </a:p>
        </p:txBody>
      </p:sp>
      <p:sp>
        <p:nvSpPr>
          <p:cNvPr id="303106" name="Rectangle 2"/>
          <p:cNvSpPr>
            <a:spLocks noGrp="1" noRot="1" noChangeAspect="1" noChangeArrowheads="1" noTextEdit="1"/>
          </p:cNvSpPr>
          <p:nvPr>
            <p:ph type="sldImg"/>
          </p:nvPr>
        </p:nvSpPr>
        <p:spPr>
          <a:ln/>
        </p:spPr>
      </p:sp>
      <p:sp>
        <p:nvSpPr>
          <p:cNvPr id="303107" name="Rectangle 3"/>
          <p:cNvSpPr>
            <a:spLocks noGrp="1" noChangeArrowheads="1"/>
          </p:cNvSpPr>
          <p:nvPr>
            <p:ph type="body" idx="1"/>
          </p:nvPr>
        </p:nvSpPr>
        <p:spPr/>
        <p:txBody>
          <a:bodyPr/>
          <a:lstStyle/>
          <a:p>
            <a:r>
              <a:rPr lang="en-US" altLang="en-US"/>
              <a:t>Not as easy/concise as %PUT _user_;  but the ORDER BY clause insures the list of macro variables is alphabetical.  One could very easily create a macro called PUTUSER or whatever.</a:t>
            </a:r>
          </a:p>
        </p:txBody>
      </p:sp>
    </p:spTree>
    <p:extLst>
      <p:ext uri="{BB962C8B-B14F-4D97-AF65-F5344CB8AC3E}">
        <p14:creationId xmlns:p14="http://schemas.microsoft.com/office/powerpoint/2010/main" val="2659899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4A73E0-DC87-4815-9184-81B6B4C14DBA}" type="slidenum">
              <a:rPr lang="en-US" altLang="en-US"/>
              <a:pPr/>
              <a:t>8</a:t>
            </a:fld>
            <a:endParaRPr lang="en-US" altLang="en-US"/>
          </a:p>
        </p:txBody>
      </p:sp>
      <p:sp>
        <p:nvSpPr>
          <p:cNvPr id="304130" name="Rectangle 2"/>
          <p:cNvSpPr>
            <a:spLocks noGrp="1" noRot="1" noChangeAspect="1" noChangeArrowheads="1" noTextEdit="1"/>
          </p:cNvSpPr>
          <p:nvPr>
            <p:ph type="sldImg"/>
          </p:nvPr>
        </p:nvSpPr>
        <p:spPr>
          <a:ln/>
        </p:spPr>
      </p:sp>
      <p:sp>
        <p:nvSpPr>
          <p:cNvPr id="304131" name="Rectangle 3"/>
          <p:cNvSpPr>
            <a:spLocks noGrp="1" noChangeArrowheads="1"/>
          </p:cNvSpPr>
          <p:nvPr>
            <p:ph type="body" idx="1"/>
          </p:nvPr>
        </p:nvSpPr>
        <p:spPr/>
        <p:txBody>
          <a:bodyPr/>
          <a:lstStyle/>
          <a:p>
            <a:r>
              <a:rPr lang="en-US" altLang="en-US"/>
              <a:t>This is not much different than the example on slide 87, but this is leading up to something.  Stay tuned.</a:t>
            </a:r>
          </a:p>
        </p:txBody>
      </p:sp>
    </p:spTree>
    <p:extLst>
      <p:ext uri="{BB962C8B-B14F-4D97-AF65-F5344CB8AC3E}">
        <p14:creationId xmlns:p14="http://schemas.microsoft.com/office/powerpoint/2010/main" val="228765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ACA288-B518-4A9A-812F-F18DBDB9E25E}" type="slidenum">
              <a:rPr lang="en-US" altLang="en-US"/>
              <a:pPr/>
              <a:t>9</a:t>
            </a:fld>
            <a:endParaRPr lang="en-US" altLang="en-US"/>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r>
              <a:rPr lang="en-US" altLang="en-US"/>
              <a:t>As promised way back in chapter 2, a way to delete all user-defined macro variables.  This may produce an error, but it works regardless.  The error is caused by an automatic SQL macro variable that can't be deleted because it is scoped incorrectly.  This has been reported to tech support and will be fixed.</a:t>
            </a:r>
          </a:p>
        </p:txBody>
      </p:sp>
    </p:spTree>
    <p:extLst>
      <p:ext uri="{BB962C8B-B14F-4D97-AF65-F5344CB8AC3E}">
        <p14:creationId xmlns:p14="http://schemas.microsoft.com/office/powerpoint/2010/main" val="1865923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3EA147C-2FDF-48BC-8C0E-EC39D3084CB4}"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8BB88D-8155-4C9F-AAE6-C31879E09E60}" type="slidenum">
              <a:rPr lang="en-US" smtClean="0"/>
              <a:t>‹#›</a:t>
            </a:fld>
            <a:endParaRPr lang="en-US"/>
          </a:p>
        </p:txBody>
      </p:sp>
    </p:spTree>
    <p:extLst>
      <p:ext uri="{BB962C8B-B14F-4D97-AF65-F5344CB8AC3E}">
        <p14:creationId xmlns:p14="http://schemas.microsoft.com/office/powerpoint/2010/main" val="1160755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EA147C-2FDF-48BC-8C0E-EC39D3084CB4}"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8BB88D-8155-4C9F-AAE6-C31879E09E60}" type="slidenum">
              <a:rPr lang="en-US" smtClean="0"/>
              <a:t>‹#›</a:t>
            </a:fld>
            <a:endParaRPr lang="en-US"/>
          </a:p>
        </p:txBody>
      </p:sp>
    </p:spTree>
    <p:extLst>
      <p:ext uri="{BB962C8B-B14F-4D97-AF65-F5344CB8AC3E}">
        <p14:creationId xmlns:p14="http://schemas.microsoft.com/office/powerpoint/2010/main" val="346177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EA147C-2FDF-48BC-8C0E-EC39D3084CB4}"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8BB88D-8155-4C9F-AAE6-C31879E09E60}" type="slidenum">
              <a:rPr lang="en-US" smtClean="0"/>
              <a:t>‹#›</a:t>
            </a:fld>
            <a:endParaRPr lang="en-US"/>
          </a:p>
        </p:txBody>
      </p:sp>
    </p:spTree>
    <p:extLst>
      <p:ext uri="{BB962C8B-B14F-4D97-AF65-F5344CB8AC3E}">
        <p14:creationId xmlns:p14="http://schemas.microsoft.com/office/powerpoint/2010/main" val="1173497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EA147C-2FDF-48BC-8C0E-EC39D3084CB4}"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8BB88D-8155-4C9F-AAE6-C31879E09E60}" type="slidenum">
              <a:rPr lang="en-US" smtClean="0"/>
              <a:t>‹#›</a:t>
            </a:fld>
            <a:endParaRPr lang="en-US"/>
          </a:p>
        </p:txBody>
      </p:sp>
    </p:spTree>
    <p:extLst>
      <p:ext uri="{BB962C8B-B14F-4D97-AF65-F5344CB8AC3E}">
        <p14:creationId xmlns:p14="http://schemas.microsoft.com/office/powerpoint/2010/main" val="4154547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EA147C-2FDF-48BC-8C0E-EC39D3084CB4}"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8BB88D-8155-4C9F-AAE6-C31879E09E60}" type="slidenum">
              <a:rPr lang="en-US" smtClean="0"/>
              <a:t>‹#›</a:t>
            </a:fld>
            <a:endParaRPr lang="en-US"/>
          </a:p>
        </p:txBody>
      </p:sp>
    </p:spTree>
    <p:extLst>
      <p:ext uri="{BB962C8B-B14F-4D97-AF65-F5344CB8AC3E}">
        <p14:creationId xmlns:p14="http://schemas.microsoft.com/office/powerpoint/2010/main" val="4282880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EA147C-2FDF-48BC-8C0E-EC39D3084CB4}"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8BB88D-8155-4C9F-AAE6-C31879E09E60}" type="slidenum">
              <a:rPr lang="en-US" smtClean="0"/>
              <a:t>‹#›</a:t>
            </a:fld>
            <a:endParaRPr lang="en-US"/>
          </a:p>
        </p:txBody>
      </p:sp>
    </p:spTree>
    <p:extLst>
      <p:ext uri="{BB962C8B-B14F-4D97-AF65-F5344CB8AC3E}">
        <p14:creationId xmlns:p14="http://schemas.microsoft.com/office/powerpoint/2010/main" val="2313444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EA147C-2FDF-48BC-8C0E-EC39D3084CB4}" type="datetimeFigureOut">
              <a:rPr lang="en-US" smtClean="0"/>
              <a:t>2/20/2017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8BB88D-8155-4C9F-AAE6-C31879E09E60}" type="slidenum">
              <a:rPr lang="en-US" smtClean="0"/>
              <a:t>‹#›</a:t>
            </a:fld>
            <a:endParaRPr lang="en-US"/>
          </a:p>
        </p:txBody>
      </p:sp>
    </p:spTree>
    <p:extLst>
      <p:ext uri="{BB962C8B-B14F-4D97-AF65-F5344CB8AC3E}">
        <p14:creationId xmlns:p14="http://schemas.microsoft.com/office/powerpoint/2010/main" val="1174063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EA147C-2FDF-48BC-8C0E-EC39D3084CB4}" type="datetimeFigureOut">
              <a:rPr lang="en-US" smtClean="0"/>
              <a:t>2/20/2017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8BB88D-8155-4C9F-AAE6-C31879E09E60}" type="slidenum">
              <a:rPr lang="en-US" smtClean="0"/>
              <a:t>‹#›</a:t>
            </a:fld>
            <a:endParaRPr lang="en-US"/>
          </a:p>
        </p:txBody>
      </p:sp>
    </p:spTree>
    <p:extLst>
      <p:ext uri="{BB962C8B-B14F-4D97-AF65-F5344CB8AC3E}">
        <p14:creationId xmlns:p14="http://schemas.microsoft.com/office/powerpoint/2010/main" val="2944141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EA147C-2FDF-48BC-8C0E-EC39D3084CB4}" type="datetimeFigureOut">
              <a:rPr lang="en-US" smtClean="0"/>
              <a:t>2/20/2017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8BB88D-8155-4C9F-AAE6-C31879E09E60}" type="slidenum">
              <a:rPr lang="en-US" smtClean="0"/>
              <a:t>‹#›</a:t>
            </a:fld>
            <a:endParaRPr lang="en-US"/>
          </a:p>
        </p:txBody>
      </p:sp>
    </p:spTree>
    <p:extLst>
      <p:ext uri="{BB962C8B-B14F-4D97-AF65-F5344CB8AC3E}">
        <p14:creationId xmlns:p14="http://schemas.microsoft.com/office/powerpoint/2010/main" val="1151814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EA147C-2FDF-48BC-8C0E-EC39D3084CB4}"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8BB88D-8155-4C9F-AAE6-C31879E09E60}" type="slidenum">
              <a:rPr lang="en-US" smtClean="0"/>
              <a:t>‹#›</a:t>
            </a:fld>
            <a:endParaRPr lang="en-US"/>
          </a:p>
        </p:txBody>
      </p:sp>
    </p:spTree>
    <p:extLst>
      <p:ext uri="{BB962C8B-B14F-4D97-AF65-F5344CB8AC3E}">
        <p14:creationId xmlns:p14="http://schemas.microsoft.com/office/powerpoint/2010/main" val="3356882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EA147C-2FDF-48BC-8C0E-EC39D3084CB4}"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8BB88D-8155-4C9F-AAE6-C31879E09E60}" type="slidenum">
              <a:rPr lang="en-US" smtClean="0"/>
              <a:t>‹#›</a:t>
            </a:fld>
            <a:endParaRPr lang="en-US"/>
          </a:p>
        </p:txBody>
      </p:sp>
    </p:spTree>
    <p:extLst>
      <p:ext uri="{BB962C8B-B14F-4D97-AF65-F5344CB8AC3E}">
        <p14:creationId xmlns:p14="http://schemas.microsoft.com/office/powerpoint/2010/main" val="1636872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EA147C-2FDF-48BC-8C0E-EC39D3084CB4}" type="datetimeFigureOut">
              <a:rPr lang="en-US" smtClean="0"/>
              <a:t>2/20/2017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8BB88D-8155-4C9F-AAE6-C31879E09E60}" type="slidenum">
              <a:rPr lang="en-US" smtClean="0"/>
              <a:t>‹#›</a:t>
            </a:fld>
            <a:endParaRPr lang="en-US"/>
          </a:p>
        </p:txBody>
      </p:sp>
    </p:spTree>
    <p:extLst>
      <p:ext uri="{BB962C8B-B14F-4D97-AF65-F5344CB8AC3E}">
        <p14:creationId xmlns:p14="http://schemas.microsoft.com/office/powerpoint/2010/main" val="3105061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3"/>
          <p:cNvSpPr>
            <a:spLocks noGrp="1"/>
          </p:cNvSpPr>
          <p:nvPr>
            <p:ph type="sldNum" sz="quarter" idx="12"/>
          </p:nvPr>
        </p:nvSpPr>
        <p:spPr/>
        <p:txBody>
          <a:bodyPr/>
          <a:lstStyle/>
          <a:p>
            <a:fld id="{A87A2E1F-C1B5-468A-8859-1BBAD823A605}" type="slidenum">
              <a:rPr lang="en-US" altLang="en-US"/>
              <a:pPr/>
              <a:t>1</a:t>
            </a:fld>
            <a:endParaRPr lang="en-US" altLang="en-US" b="0">
              <a:latin typeface="Times New Roman" panose="02020603050405020304" pitchFamily="18" charset="0"/>
            </a:endParaRPr>
          </a:p>
        </p:txBody>
      </p:sp>
      <p:sp>
        <p:nvSpPr>
          <p:cNvPr id="235522" name="Module Title"/>
          <p:cNvSpPr>
            <a:spLocks noChangeArrowheads="1"/>
          </p:cNvSpPr>
          <p:nvPr/>
        </p:nvSpPr>
        <p:spPr bwMode="auto">
          <a:xfrm>
            <a:off x="1161288" y="3127292"/>
            <a:ext cx="9638704" cy="64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a:lnSpc>
                <a:spcPts val="3900"/>
              </a:lnSpc>
              <a:defRPr sz="3600" b="1">
                <a:solidFill>
                  <a:srgbClr val="003399"/>
                </a:solidFill>
                <a:latin typeface="Arial Narrow" panose="020B0606020202030204" pitchFamily="34" charset="0"/>
              </a:defRPr>
            </a:lvl1pPr>
            <a:lvl2pPr>
              <a:lnSpc>
                <a:spcPts val="3900"/>
              </a:lnSpc>
              <a:defRPr sz="3600" b="1">
                <a:solidFill>
                  <a:srgbClr val="003399"/>
                </a:solidFill>
                <a:latin typeface="Arial Narrow" panose="020B0606020202030204" pitchFamily="34" charset="0"/>
              </a:defRPr>
            </a:lvl2pPr>
            <a:lvl3pPr>
              <a:lnSpc>
                <a:spcPts val="3900"/>
              </a:lnSpc>
              <a:defRPr sz="3600" b="1">
                <a:solidFill>
                  <a:srgbClr val="003399"/>
                </a:solidFill>
                <a:latin typeface="Arial Narrow" panose="020B0606020202030204" pitchFamily="34" charset="0"/>
              </a:defRPr>
            </a:lvl3pPr>
            <a:lvl4pPr>
              <a:lnSpc>
                <a:spcPts val="3900"/>
              </a:lnSpc>
              <a:defRPr sz="3600" b="1">
                <a:solidFill>
                  <a:srgbClr val="003399"/>
                </a:solidFill>
                <a:latin typeface="Arial Narrow" panose="020B0606020202030204" pitchFamily="34" charset="0"/>
              </a:defRPr>
            </a:lvl4pPr>
            <a:lvl5pPr>
              <a:lnSpc>
                <a:spcPts val="3900"/>
              </a:lnSpc>
              <a:defRPr sz="3600" b="1">
                <a:solidFill>
                  <a:srgbClr val="003399"/>
                </a:solidFill>
                <a:latin typeface="Arial Narrow" panose="020B0606020202030204" pitchFamily="34" charset="0"/>
              </a:defRPr>
            </a:lvl5pPr>
            <a:lvl6pPr marL="457200" eaLnBrk="0" fontAlgn="base" hangingPunct="0">
              <a:lnSpc>
                <a:spcPts val="3900"/>
              </a:lnSpc>
              <a:spcBef>
                <a:spcPct val="0"/>
              </a:spcBef>
              <a:spcAft>
                <a:spcPct val="0"/>
              </a:spcAft>
              <a:defRPr sz="3600" b="1">
                <a:solidFill>
                  <a:srgbClr val="003399"/>
                </a:solidFill>
                <a:latin typeface="Arial Narrow" panose="020B0606020202030204" pitchFamily="34" charset="0"/>
              </a:defRPr>
            </a:lvl6pPr>
            <a:lvl7pPr marL="914400" eaLnBrk="0" fontAlgn="base" hangingPunct="0">
              <a:lnSpc>
                <a:spcPts val="3900"/>
              </a:lnSpc>
              <a:spcBef>
                <a:spcPct val="0"/>
              </a:spcBef>
              <a:spcAft>
                <a:spcPct val="0"/>
              </a:spcAft>
              <a:defRPr sz="3600" b="1">
                <a:solidFill>
                  <a:srgbClr val="003399"/>
                </a:solidFill>
                <a:latin typeface="Arial Narrow" panose="020B0606020202030204" pitchFamily="34" charset="0"/>
              </a:defRPr>
            </a:lvl7pPr>
            <a:lvl8pPr marL="1371600" eaLnBrk="0" fontAlgn="base" hangingPunct="0">
              <a:lnSpc>
                <a:spcPts val="3900"/>
              </a:lnSpc>
              <a:spcBef>
                <a:spcPct val="0"/>
              </a:spcBef>
              <a:spcAft>
                <a:spcPct val="0"/>
              </a:spcAft>
              <a:defRPr sz="3600" b="1">
                <a:solidFill>
                  <a:srgbClr val="003399"/>
                </a:solidFill>
                <a:latin typeface="Arial Narrow" panose="020B0606020202030204" pitchFamily="34" charset="0"/>
              </a:defRPr>
            </a:lvl8pPr>
            <a:lvl9pPr marL="1828800" eaLnBrk="0" fontAlgn="base" hangingPunct="0">
              <a:lnSpc>
                <a:spcPts val="3900"/>
              </a:lnSpc>
              <a:spcBef>
                <a:spcPct val="0"/>
              </a:spcBef>
              <a:spcAft>
                <a:spcPct val="0"/>
              </a:spcAft>
              <a:defRPr sz="3600" b="1">
                <a:solidFill>
                  <a:srgbClr val="003399"/>
                </a:solidFill>
                <a:latin typeface="Arial Narrow" panose="020B0606020202030204" pitchFamily="34" charset="0"/>
              </a:defRPr>
            </a:lvl9pPr>
          </a:lstStyle>
          <a:p>
            <a:r>
              <a:rPr lang="en-US" altLang="en-US" sz="4400" dirty="0">
                <a:solidFill>
                  <a:schemeClr val="tx1"/>
                </a:solidFill>
                <a:latin typeface="+mn-lt"/>
              </a:rPr>
              <a:t>Creating Macro Variables in SQL (Review)</a:t>
            </a:r>
          </a:p>
        </p:txBody>
      </p:sp>
      <p:sp>
        <p:nvSpPr>
          <p:cNvPr id="235542" name="MO Picture" hidden="1"/>
          <p:cNvSpPr>
            <a:spLocks noChangeArrowheads="1"/>
          </p:cNvSpPr>
          <p:nvPr/>
        </p:nvSpPr>
        <p:spPr bwMode="auto">
          <a:xfrm>
            <a:off x="1375722" y="-228267"/>
            <a:ext cx="296556" cy="456535"/>
          </a:xfrm>
          <a:prstGeom prst="rect">
            <a:avLst/>
          </a:prstGeom>
          <a:solidFill>
            <a:srgbClr val="FFFFFF"/>
          </a:solidFill>
          <a:ln w="38100" algn="ctr">
            <a:solidFill>
              <a:srgbClr val="000000"/>
            </a:solidFill>
            <a:miter lim="800000"/>
            <a:headEnd type="none" w="med" len="lg"/>
            <a:tailEnd type="non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nchor="ctr">
            <a:spAutoFit/>
          </a:bodyPr>
          <a:lstStyle/>
          <a:p>
            <a:pPr algn="ctr"/>
            <a:r>
              <a:rPr lang="en-US" altLang="en-US"/>
              <a:t>4</a:t>
            </a:r>
          </a:p>
        </p:txBody>
      </p:sp>
    </p:spTree>
    <p:custDataLst>
      <p:tags r:id="rId1"/>
    </p:custDataLst>
    <p:extLst>
      <p:ext uri="{BB962C8B-B14F-4D97-AF65-F5344CB8AC3E}">
        <p14:creationId xmlns:p14="http://schemas.microsoft.com/office/powerpoint/2010/main" val="417480506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14509" y="311055"/>
            <a:ext cx="6096000" cy="4893647"/>
          </a:xfrm>
          <a:prstGeom prst="rect">
            <a:avLst/>
          </a:prstGeom>
        </p:spPr>
        <p:txBody>
          <a:bodyPr>
            <a:spAutoFit/>
          </a:bodyPr>
          <a:lstStyle/>
          <a:p>
            <a:pPr lvl="0"/>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pPr lvl="0"/>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name</a:t>
            </a:r>
          </a:p>
          <a:p>
            <a:pPr lvl="0"/>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dictionary.macros</a:t>
            </a:r>
            <a:endParaRPr lang="en-US" sz="2400" dirty="0">
              <a:solidFill>
                <a:srgbClr val="000000"/>
              </a:solidFill>
              <a:latin typeface="Lucida Console" panose="020B0609040504020204" pitchFamily="49" charset="0"/>
            </a:endParaRPr>
          </a:p>
          <a:p>
            <a:pPr lvl="0"/>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scope=</a:t>
            </a:r>
            <a:r>
              <a:rPr lang="en-US" sz="2400" dirty="0">
                <a:solidFill>
                  <a:srgbClr val="800080"/>
                </a:solidFill>
                <a:latin typeface="Lucida Console" panose="020B0609040504020204" pitchFamily="49" charset="0"/>
              </a:rPr>
              <a:t>"GLOBAL"</a:t>
            </a:r>
            <a:r>
              <a:rPr lang="en-US" sz="2400" dirty="0">
                <a:solidFill>
                  <a:srgbClr val="000000"/>
                </a:solidFill>
                <a:latin typeface="Lucida Console" panose="020B0609040504020204" pitchFamily="49" charset="0"/>
              </a:rPr>
              <a:t>;</a:t>
            </a:r>
          </a:p>
          <a:p>
            <a:pPr lvl="0"/>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pPr lvl="0"/>
            <a:endParaRPr lang="en-US" sz="2400" dirty="0">
              <a:solidFill>
                <a:srgbClr val="000000"/>
              </a:solidFill>
              <a:latin typeface="Lucida Console" panose="020B0609040504020204" pitchFamily="49" charset="0"/>
            </a:endParaRPr>
          </a:p>
          <a:p>
            <a:pPr lvl="0"/>
            <a:r>
              <a:rPr lang="en-US" sz="2400" dirty="0">
                <a:solidFill>
                  <a:srgbClr val="000000"/>
                </a:solidFill>
                <a:latin typeface="Lucida Console" panose="020B0609040504020204" pitchFamily="49" charset="0"/>
              </a:rPr>
              <a:t>%</a:t>
            </a:r>
            <a:r>
              <a:rPr lang="en-US" sz="2400" b="1" i="1" dirty="0" err="1">
                <a:solidFill>
                  <a:srgbClr val="000000"/>
                </a:solidFill>
                <a:latin typeface="Lucida Console" panose="020B0609040504020204" pitchFamily="49" charset="0"/>
              </a:rPr>
              <a:t>deletemymacvars</a:t>
            </a:r>
            <a:endParaRPr lang="en-US" sz="2400" dirty="0">
              <a:solidFill>
                <a:srgbClr val="000000"/>
              </a:solidFill>
              <a:latin typeface="Lucida Console" panose="020B0609040504020204" pitchFamily="49" charset="0"/>
            </a:endParaRPr>
          </a:p>
          <a:p>
            <a:pPr lvl="0"/>
            <a:endParaRPr lang="en-US" sz="2400" dirty="0">
              <a:solidFill>
                <a:srgbClr val="000000"/>
              </a:solidFill>
              <a:latin typeface="Lucida Console" panose="020B0609040504020204" pitchFamily="49" charset="0"/>
            </a:endParaRPr>
          </a:p>
          <a:p>
            <a:pPr lvl="0"/>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pPr lvl="0"/>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name</a:t>
            </a:r>
          </a:p>
          <a:p>
            <a:pPr lvl="0"/>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b="1" dirty="0" err="1">
                <a:solidFill>
                  <a:srgbClr val="000000"/>
                </a:solidFill>
                <a:latin typeface="Lucida Console" panose="020B0609040504020204" pitchFamily="49" charset="0"/>
              </a:rPr>
              <a:t>dictionary.macros</a:t>
            </a:r>
            <a:endParaRPr lang="en-US" sz="2400" b="1" dirty="0">
              <a:solidFill>
                <a:srgbClr val="000000"/>
              </a:solidFill>
              <a:latin typeface="Lucida Console" panose="020B0609040504020204" pitchFamily="49" charset="0"/>
            </a:endParaRPr>
          </a:p>
          <a:p>
            <a:pPr lvl="0"/>
            <a:r>
              <a:rPr lang="en-US" sz="2400" b="1" dirty="0">
                <a:solidFill>
                  <a:srgbClr val="000000"/>
                </a:solidFill>
                <a:latin typeface="Lucida Console" panose="020B0609040504020204" pitchFamily="49" charset="0"/>
              </a:rPr>
              <a:t>   </a:t>
            </a:r>
            <a:r>
              <a:rPr lang="en-US" sz="2400" b="1" dirty="0">
                <a:solidFill>
                  <a:srgbClr val="0000FF"/>
                </a:solidFill>
                <a:latin typeface="Lucida Console" panose="020B0609040504020204" pitchFamily="49" charset="0"/>
              </a:rPr>
              <a:t>where</a:t>
            </a:r>
            <a:r>
              <a:rPr lang="en-US" sz="2400" b="1" dirty="0">
                <a:solidFill>
                  <a:srgbClr val="000000"/>
                </a:solidFill>
                <a:latin typeface="Lucida Console" panose="020B0609040504020204" pitchFamily="49" charset="0"/>
              </a:rPr>
              <a:t> scope</a:t>
            </a:r>
            <a:r>
              <a:rPr lang="en-US" sz="2400" dirty="0">
                <a:solidFill>
                  <a:srgbClr val="000000"/>
                </a:solidFill>
                <a:latin typeface="Lucida Console" panose="020B0609040504020204" pitchFamily="49" charset="0"/>
              </a:rPr>
              <a:t>=</a:t>
            </a:r>
            <a:r>
              <a:rPr lang="en-US" sz="2400" dirty="0">
                <a:solidFill>
                  <a:srgbClr val="800080"/>
                </a:solidFill>
                <a:latin typeface="Lucida Console" panose="020B0609040504020204" pitchFamily="49" charset="0"/>
              </a:rPr>
              <a:t>"GLOBAL"</a:t>
            </a:r>
            <a:r>
              <a:rPr lang="en-US" sz="2400" dirty="0">
                <a:solidFill>
                  <a:srgbClr val="000000"/>
                </a:solidFill>
                <a:latin typeface="Lucida Console" panose="020B0609040504020204" pitchFamily="49" charset="0"/>
              </a:rPr>
              <a:t>;</a:t>
            </a:r>
          </a:p>
          <a:p>
            <a:pPr lvl="0"/>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2790645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2209800" y="457200"/>
            <a:ext cx="8458200" cy="457200"/>
          </a:xfrm>
        </p:spPr>
        <p:txBody>
          <a:bodyPr>
            <a:normAutofit fontScale="90000"/>
          </a:bodyPr>
          <a:lstStyle/>
          <a:p>
            <a:r>
              <a:rPr lang="en-US" altLang="en-US"/>
              <a:t>The SQL Procedure INTO Clause</a:t>
            </a:r>
          </a:p>
        </p:txBody>
      </p:sp>
      <p:sp>
        <p:nvSpPr>
          <p:cNvPr id="126979" name="Rectangle 3"/>
          <p:cNvSpPr>
            <a:spLocks noGrp="1" noChangeArrowheads="1"/>
          </p:cNvSpPr>
          <p:nvPr>
            <p:ph idx="1"/>
          </p:nvPr>
        </p:nvSpPr>
        <p:spPr>
          <a:xfrm>
            <a:off x="152400" y="1200838"/>
            <a:ext cx="10515600" cy="4351338"/>
          </a:xfrm>
        </p:spPr>
        <p:txBody>
          <a:bodyPr>
            <a:normAutofit lnSpcReduction="10000"/>
          </a:bodyPr>
          <a:lstStyle/>
          <a:p>
            <a:pPr marL="0" indent="0">
              <a:buNone/>
            </a:pPr>
            <a:r>
              <a:rPr lang="en-US" altLang="en-US" dirty="0"/>
              <a:t>The INTO clause creates macro variables.</a:t>
            </a:r>
          </a:p>
          <a:p>
            <a:pPr marL="0" indent="0">
              <a:buNone/>
            </a:pPr>
            <a:endParaRPr lang="en-US" altLang="en-US" dirty="0"/>
          </a:p>
          <a:p>
            <a:pPr marL="0" indent="0">
              <a:buNone/>
            </a:pPr>
            <a:r>
              <a:rPr lang="en-US" altLang="en-US" dirty="0"/>
              <a:t>General form of the SQL procedure INTO clause</a:t>
            </a:r>
            <a:r>
              <a:rPr lang="en-US" altLang="en-US" sz="2000" dirty="0"/>
              <a:t>:</a:t>
            </a:r>
          </a:p>
          <a:p>
            <a:pPr marL="0" indent="0">
              <a:buNone/>
            </a:pPr>
            <a:endParaRPr lang="en-US" altLang="en-US" sz="2000" dirty="0"/>
          </a:p>
          <a:p>
            <a:pPr marL="0" indent="0">
              <a:buNone/>
            </a:pPr>
            <a:endParaRPr lang="en-US" altLang="en-US" sz="2000" dirty="0"/>
          </a:p>
          <a:p>
            <a:pPr marL="0" indent="0">
              <a:buNone/>
            </a:pPr>
            <a:endParaRPr lang="en-US" altLang="en-US" sz="2000" dirty="0"/>
          </a:p>
          <a:p>
            <a:pPr marL="0" indent="0">
              <a:buNone/>
            </a:pPr>
            <a:endParaRPr lang="en-US" altLang="en-US" sz="2000" dirty="0"/>
          </a:p>
          <a:p>
            <a:pPr marL="0" indent="0">
              <a:buNone/>
            </a:pPr>
            <a:endParaRPr lang="en-US" altLang="en-US" sz="2000" dirty="0"/>
          </a:p>
          <a:p>
            <a:pPr marL="0" indent="0">
              <a:buNone/>
            </a:pPr>
            <a:r>
              <a:rPr lang="en-US" altLang="en-US" dirty="0"/>
              <a:t>This form of the INTO clause does not trim leading </a:t>
            </a:r>
            <a:br>
              <a:rPr lang="en-US" altLang="en-US" dirty="0"/>
            </a:br>
            <a:r>
              <a:rPr lang="en-US" altLang="en-US" dirty="0"/>
              <a:t>or trailing blanks</a:t>
            </a:r>
            <a:r>
              <a:rPr lang="en-US" altLang="en-US" sz="2000" dirty="0"/>
              <a:t>.</a:t>
            </a:r>
          </a:p>
        </p:txBody>
      </p:sp>
      <p:sp>
        <p:nvSpPr>
          <p:cNvPr id="6" name="Slide Number Placeholder 3"/>
          <p:cNvSpPr>
            <a:spLocks noGrp="1"/>
          </p:cNvSpPr>
          <p:nvPr>
            <p:ph type="sldNum" sz="quarter" idx="12"/>
          </p:nvPr>
        </p:nvSpPr>
        <p:spPr/>
        <p:txBody>
          <a:bodyPr/>
          <a:lstStyle/>
          <a:p>
            <a:fld id="{239BAC87-E338-43E7-9BEB-99344AF660F2}" type="slidenum">
              <a:rPr lang="en-US" altLang="en-US"/>
              <a:pPr/>
              <a:t>2</a:t>
            </a:fld>
            <a:endParaRPr lang="en-US" altLang="en-US" b="0">
              <a:latin typeface="Times New Roman" panose="02020603050405020304" pitchFamily="18" charset="0"/>
            </a:endParaRPr>
          </a:p>
        </p:txBody>
      </p:sp>
      <p:sp>
        <p:nvSpPr>
          <p:cNvPr id="126980" name="Text Box 4"/>
          <p:cNvSpPr txBox="1">
            <a:spLocks noChangeArrowheads="1"/>
          </p:cNvSpPr>
          <p:nvPr/>
        </p:nvSpPr>
        <p:spPr bwMode="auto">
          <a:xfrm>
            <a:off x="2057400" y="1371600"/>
            <a:ext cx="8001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a:p>
        </p:txBody>
      </p:sp>
      <p:sp>
        <p:nvSpPr>
          <p:cNvPr id="126981" name="Text Box 5"/>
          <p:cNvSpPr txBox="1">
            <a:spLocks noChangeArrowheads="1"/>
          </p:cNvSpPr>
          <p:nvPr/>
        </p:nvSpPr>
        <p:spPr bwMode="auto">
          <a:xfrm>
            <a:off x="1455199" y="2675171"/>
            <a:ext cx="5820889" cy="1563505"/>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none" tIns="152400" bIns="152400">
            <a:spAutoFit/>
          </a:bodyPr>
          <a:lstStyle/>
          <a:p>
            <a:pPr>
              <a:lnSpc>
                <a:spcPct val="85000"/>
              </a:lnSpc>
            </a:pPr>
            <a:r>
              <a:rPr lang="en-US" altLang="en-US" sz="2400" b="1" dirty="0"/>
              <a:t>SELECT </a:t>
            </a:r>
            <a:r>
              <a:rPr lang="en-US" altLang="en-US" sz="2400" i="1" dirty="0"/>
              <a:t>col1</a:t>
            </a:r>
            <a:r>
              <a:rPr lang="en-US" altLang="en-US" sz="2400" b="1" dirty="0"/>
              <a:t>,</a:t>
            </a:r>
            <a:r>
              <a:rPr lang="en-US" altLang="en-US" sz="2400" i="1" dirty="0"/>
              <a:t> col2</a:t>
            </a:r>
            <a:r>
              <a:rPr lang="en-US" altLang="en-US" sz="2400" b="1" dirty="0"/>
              <a:t>,</a:t>
            </a:r>
            <a:r>
              <a:rPr lang="en-US" altLang="en-US" sz="2400" i="1" dirty="0"/>
              <a:t> </a:t>
            </a:r>
            <a:r>
              <a:rPr lang="en-US" altLang="en-US" sz="2400" dirty="0"/>
              <a:t>. . .</a:t>
            </a:r>
            <a:r>
              <a:rPr lang="en-US" altLang="en-US" sz="2400" b="1" dirty="0"/>
              <a:t> INTO </a:t>
            </a:r>
            <a:r>
              <a:rPr lang="en-US" altLang="en-US" sz="2400" i="1" dirty="0"/>
              <a:t>:mvar1</a:t>
            </a:r>
            <a:r>
              <a:rPr lang="en-US" altLang="en-US" sz="2400" b="1" dirty="0"/>
              <a:t>,</a:t>
            </a:r>
            <a:r>
              <a:rPr lang="en-US" altLang="en-US" sz="2400" i="1" dirty="0"/>
              <a:t> :mvar2</a:t>
            </a:r>
            <a:r>
              <a:rPr lang="en-US" altLang="en-US" sz="2400" b="1" dirty="0"/>
              <a:t>,</a:t>
            </a:r>
            <a:r>
              <a:rPr lang="en-US" altLang="en-US" sz="2400" dirty="0"/>
              <a:t>...</a:t>
            </a:r>
          </a:p>
          <a:p>
            <a:pPr>
              <a:lnSpc>
                <a:spcPct val="85000"/>
              </a:lnSpc>
            </a:pPr>
            <a:r>
              <a:rPr lang="en-US" altLang="en-US" sz="2400" b="1" dirty="0"/>
              <a:t>       FROM </a:t>
            </a:r>
            <a:r>
              <a:rPr lang="en-US" altLang="en-US" sz="2400" i="1" dirty="0"/>
              <a:t>table-expression</a:t>
            </a:r>
          </a:p>
          <a:p>
            <a:pPr>
              <a:lnSpc>
                <a:spcPct val="85000"/>
              </a:lnSpc>
            </a:pPr>
            <a:r>
              <a:rPr lang="en-US" altLang="en-US" sz="2400" b="1" dirty="0"/>
              <a:t>       WHERE </a:t>
            </a:r>
            <a:r>
              <a:rPr lang="en-US" altLang="en-US" sz="2400" i="1" dirty="0"/>
              <a:t>where-expression</a:t>
            </a:r>
          </a:p>
          <a:p>
            <a:pPr>
              <a:lnSpc>
                <a:spcPct val="85000"/>
              </a:lnSpc>
            </a:pPr>
            <a:r>
              <a:rPr lang="en-US" altLang="en-US" sz="2400" b="1" dirty="0"/>
              <a:t>       </a:t>
            </a:r>
            <a:r>
              <a:rPr lang="en-US" altLang="en-US" sz="2400" i="1" dirty="0"/>
              <a:t>other clauses</a:t>
            </a:r>
            <a:r>
              <a:rPr lang="en-US" altLang="en-US" sz="2400" b="1" dirty="0"/>
              <a:t>;</a:t>
            </a:r>
          </a:p>
        </p:txBody>
      </p:sp>
    </p:spTree>
    <p:extLst>
      <p:ext uri="{BB962C8B-B14F-4D97-AF65-F5344CB8AC3E}">
        <p14:creationId xmlns:p14="http://schemas.microsoft.com/office/powerpoint/2010/main" val="351166297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3"/>
          <p:cNvSpPr>
            <a:spLocks noGrp="1" noChangeArrowheads="1"/>
          </p:cNvSpPr>
          <p:nvPr>
            <p:ph type="title"/>
          </p:nvPr>
        </p:nvSpPr>
        <p:spPr>
          <a:xfrm>
            <a:off x="2209800" y="457200"/>
            <a:ext cx="8458200" cy="533400"/>
          </a:xfrm>
        </p:spPr>
        <p:txBody>
          <a:bodyPr>
            <a:normAutofit fontScale="90000"/>
          </a:bodyPr>
          <a:lstStyle/>
          <a:p>
            <a:r>
              <a:rPr lang="en-US" altLang="en-US"/>
              <a:t>The SQL Procedure INTO Clause</a:t>
            </a:r>
          </a:p>
        </p:txBody>
      </p:sp>
      <p:sp>
        <p:nvSpPr>
          <p:cNvPr id="128002" name="Rectangle 2"/>
          <p:cNvSpPr>
            <a:spLocks noGrp="1" noChangeArrowheads="1"/>
          </p:cNvSpPr>
          <p:nvPr>
            <p:ph idx="1"/>
          </p:nvPr>
        </p:nvSpPr>
        <p:spPr>
          <a:xfrm>
            <a:off x="1713216" y="1230591"/>
            <a:ext cx="8954784" cy="477838"/>
          </a:xfrm>
        </p:spPr>
        <p:txBody>
          <a:bodyPr>
            <a:noAutofit/>
          </a:bodyPr>
          <a:lstStyle/>
          <a:p>
            <a:pPr>
              <a:buClrTx/>
              <a:buFontTx/>
              <a:buNone/>
            </a:pPr>
            <a:r>
              <a:rPr lang="en-US" altLang="en-US" sz="2400" dirty="0"/>
              <a:t>Example:  Create a macro variable that contains the total price of all 2007 Internet orders.</a:t>
            </a:r>
          </a:p>
        </p:txBody>
      </p:sp>
      <p:sp>
        <p:nvSpPr>
          <p:cNvPr id="7" name="Slide Number Placeholder 3"/>
          <p:cNvSpPr>
            <a:spLocks noGrp="1"/>
          </p:cNvSpPr>
          <p:nvPr>
            <p:ph type="sldNum" sz="quarter" idx="12"/>
          </p:nvPr>
        </p:nvSpPr>
        <p:spPr/>
        <p:txBody>
          <a:bodyPr/>
          <a:lstStyle/>
          <a:p>
            <a:fld id="{A715FCC8-55A4-42EA-8BE3-836A95A9AAE3}" type="slidenum">
              <a:rPr lang="en-US" altLang="en-US"/>
              <a:pPr/>
              <a:t>3</a:t>
            </a:fld>
            <a:endParaRPr lang="en-US" altLang="en-US" b="0">
              <a:latin typeface="Times New Roman" panose="02020603050405020304" pitchFamily="18" charset="0"/>
            </a:endParaRPr>
          </a:p>
        </p:txBody>
      </p:sp>
      <p:sp>
        <p:nvSpPr>
          <p:cNvPr id="2" name="Rectangle 1"/>
          <p:cNvSpPr/>
          <p:nvPr/>
        </p:nvSpPr>
        <p:spPr>
          <a:xfrm>
            <a:off x="550416" y="2151728"/>
            <a:ext cx="10295163" cy="3046988"/>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noprint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sum(</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 format=</a:t>
            </a:r>
            <a:r>
              <a:rPr lang="en-US" sz="2400" dirty="0">
                <a:solidFill>
                  <a:srgbClr val="008080"/>
                </a:solidFill>
                <a:latin typeface="Lucida Console" panose="020B0609040504020204" pitchFamily="49" charset="0"/>
              </a:rPr>
              <a:t>dollar8.</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into</a:t>
            </a:r>
            <a:r>
              <a:rPr lang="en-US" sz="2400" dirty="0">
                <a:solidFill>
                  <a:srgbClr val="000000"/>
                </a:solidFill>
                <a:latin typeface="Lucida Console" panose="020B0609040504020204" pitchFamily="49" charset="0"/>
              </a:rPr>
              <a:t> : total</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orion.order_fact</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year(</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2007</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order_type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3</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Total sales: &amp;total;</a:t>
            </a:r>
            <a:endParaRPr lang="en-US" sz="2400" dirty="0"/>
          </a:p>
        </p:txBody>
      </p:sp>
    </p:spTree>
    <p:extLst>
      <p:ext uri="{BB962C8B-B14F-4D97-AF65-F5344CB8AC3E}">
        <p14:creationId xmlns:p14="http://schemas.microsoft.com/office/powerpoint/2010/main" val="325944423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68" name="Rectangle 20"/>
          <p:cNvSpPr>
            <a:spLocks noGrp="1" noChangeArrowheads="1"/>
          </p:cNvSpPr>
          <p:nvPr>
            <p:ph idx="1"/>
          </p:nvPr>
        </p:nvSpPr>
        <p:spPr/>
        <p:txBody>
          <a:bodyPr/>
          <a:lstStyle/>
          <a:p>
            <a:endParaRPr lang="en-US" altLang="en-US"/>
          </a:p>
          <a:p>
            <a:endParaRPr lang="en-US" altLang="en-US"/>
          </a:p>
        </p:txBody>
      </p:sp>
      <p:sp>
        <p:nvSpPr>
          <p:cNvPr id="13" name="Slide Number Placeholder 3"/>
          <p:cNvSpPr>
            <a:spLocks noGrp="1"/>
          </p:cNvSpPr>
          <p:nvPr>
            <p:ph type="sldNum" sz="quarter" idx="12"/>
          </p:nvPr>
        </p:nvSpPr>
        <p:spPr/>
        <p:txBody>
          <a:bodyPr/>
          <a:lstStyle/>
          <a:p>
            <a:fld id="{06CEC544-F902-4D46-BA69-053C4FE5FDDE}" type="slidenum">
              <a:rPr lang="en-US" altLang="en-US"/>
              <a:pPr/>
              <a:t>4</a:t>
            </a:fld>
            <a:endParaRPr lang="en-US" altLang="en-US" b="0">
              <a:latin typeface="Times New Roman" panose="02020603050405020304" pitchFamily="18" charset="0"/>
            </a:endParaRPr>
          </a:p>
        </p:txBody>
      </p:sp>
      <p:sp>
        <p:nvSpPr>
          <p:cNvPr id="130053" name="Text Box 5"/>
          <p:cNvSpPr txBox="1">
            <a:spLocks noChangeArrowheads="1"/>
          </p:cNvSpPr>
          <p:nvPr/>
        </p:nvSpPr>
        <p:spPr bwMode="auto">
          <a:xfrm>
            <a:off x="2193926" y="552608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30054" name="Text Box 6"/>
          <p:cNvSpPr txBox="1">
            <a:spLocks noChangeArrowheads="1"/>
          </p:cNvSpPr>
          <p:nvPr/>
        </p:nvSpPr>
        <p:spPr bwMode="auto">
          <a:xfrm>
            <a:off x="3109914" y="358140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latin typeface="SAS Monospace" panose="020B0609020202020204" pitchFamily="49" charset="0"/>
            </a:endParaRPr>
          </a:p>
        </p:txBody>
      </p:sp>
      <p:sp>
        <p:nvSpPr>
          <p:cNvPr id="130055" name="Text Box 7"/>
          <p:cNvSpPr txBox="1">
            <a:spLocks noChangeArrowheads="1"/>
          </p:cNvSpPr>
          <p:nvPr/>
        </p:nvSpPr>
        <p:spPr bwMode="auto">
          <a:xfrm>
            <a:off x="5851526" y="567848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30056" name="Text Box 8"/>
          <p:cNvSpPr txBox="1">
            <a:spLocks noChangeArrowheads="1"/>
          </p:cNvSpPr>
          <p:nvPr/>
        </p:nvSpPr>
        <p:spPr bwMode="auto">
          <a:xfrm>
            <a:off x="3109914" y="358140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latin typeface="SAS Monospace" panose="020B0609020202020204" pitchFamily="49" charset="0"/>
            </a:endParaRPr>
          </a:p>
        </p:txBody>
      </p:sp>
      <p:sp>
        <p:nvSpPr>
          <p:cNvPr id="130065" name="Text Box 17"/>
          <p:cNvSpPr txBox="1">
            <a:spLocks noChangeArrowheads="1"/>
          </p:cNvSpPr>
          <p:nvPr/>
        </p:nvSpPr>
        <p:spPr bwMode="auto">
          <a:xfrm>
            <a:off x="331197" y="-30133"/>
            <a:ext cx="11410120" cy="12875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8900" tIns="88900" rIns="88900" bIns="88900">
            <a:spAutoFit/>
          </a:bodyPr>
          <a:lstStyle>
            <a:lvl1pPr marL="1427163" indent="-1427163">
              <a:defRPr>
                <a:solidFill>
                  <a:schemeClr val="tx1"/>
                </a:solidFill>
                <a:latin typeface="Arial" panose="020B0604020202020204" pitchFamily="34" charset="0"/>
              </a:defRPr>
            </a:lvl1pPr>
            <a:lvl2pPr marL="1658938">
              <a:defRPr>
                <a:solidFill>
                  <a:schemeClr val="tx1"/>
                </a:solidFill>
                <a:latin typeface="Arial" panose="020B0604020202020204" pitchFamily="34" charset="0"/>
              </a:defRPr>
            </a:lvl2pPr>
            <a:lvl3pPr marL="1773238">
              <a:defRPr>
                <a:solidFill>
                  <a:schemeClr val="tx1"/>
                </a:solidFill>
                <a:latin typeface="Arial" panose="020B0604020202020204" pitchFamily="34" charset="0"/>
              </a:defRPr>
            </a:lvl3pPr>
            <a:lvl4pPr marL="1887538">
              <a:defRPr>
                <a:solidFill>
                  <a:schemeClr val="tx1"/>
                </a:solidFill>
                <a:latin typeface="Arial" panose="020B0604020202020204" pitchFamily="34" charset="0"/>
              </a:defRPr>
            </a:lvl4pPr>
            <a:lvl5pPr marL="2001838">
              <a:defRPr>
                <a:solidFill>
                  <a:schemeClr val="tx1"/>
                </a:solidFill>
                <a:latin typeface="Arial" panose="020B0604020202020204" pitchFamily="34" charset="0"/>
              </a:defRPr>
            </a:lvl5pPr>
            <a:lvl6pPr marL="2459038" fontAlgn="base">
              <a:spcBef>
                <a:spcPct val="0"/>
              </a:spcBef>
              <a:spcAft>
                <a:spcPct val="0"/>
              </a:spcAft>
              <a:defRPr>
                <a:solidFill>
                  <a:schemeClr val="tx1"/>
                </a:solidFill>
                <a:latin typeface="Arial" panose="020B0604020202020204" pitchFamily="34" charset="0"/>
              </a:defRPr>
            </a:lvl6pPr>
            <a:lvl7pPr marL="2916238" fontAlgn="base">
              <a:spcBef>
                <a:spcPct val="0"/>
              </a:spcBef>
              <a:spcAft>
                <a:spcPct val="0"/>
              </a:spcAft>
              <a:defRPr>
                <a:solidFill>
                  <a:schemeClr val="tx1"/>
                </a:solidFill>
                <a:latin typeface="Arial" panose="020B0604020202020204" pitchFamily="34" charset="0"/>
              </a:defRPr>
            </a:lvl7pPr>
            <a:lvl8pPr marL="3373438" fontAlgn="base">
              <a:spcBef>
                <a:spcPct val="0"/>
              </a:spcBef>
              <a:spcAft>
                <a:spcPct val="0"/>
              </a:spcAft>
              <a:defRPr>
                <a:solidFill>
                  <a:schemeClr val="tx1"/>
                </a:solidFill>
                <a:latin typeface="Arial" panose="020B0604020202020204" pitchFamily="34" charset="0"/>
              </a:defRPr>
            </a:lvl8pPr>
            <a:lvl9pPr marL="3830638" fontAlgn="base">
              <a:spcBef>
                <a:spcPct val="0"/>
              </a:spcBef>
              <a:spcAft>
                <a:spcPct val="0"/>
              </a:spcAft>
              <a:defRPr>
                <a:solidFill>
                  <a:schemeClr val="tx1"/>
                </a:solidFill>
                <a:latin typeface="Arial" panose="020B0604020202020204" pitchFamily="34" charset="0"/>
              </a:defRPr>
            </a:lvl9pPr>
          </a:lstStyle>
          <a:p>
            <a:r>
              <a:rPr lang="en-US" altLang="en-US" sz="2400" dirty="0"/>
              <a:t>The INTO clause can create multiple macro variables.</a:t>
            </a:r>
          </a:p>
          <a:p>
            <a:r>
              <a:rPr lang="en-US" altLang="en-US" sz="2400" dirty="0"/>
              <a:t>Example:  Create macro variables with the date and amount of the top three sales from 2007.</a:t>
            </a:r>
          </a:p>
        </p:txBody>
      </p:sp>
      <p:sp>
        <p:nvSpPr>
          <p:cNvPr id="2" name="Rectangle 1"/>
          <p:cNvSpPr/>
          <p:nvPr/>
        </p:nvSpPr>
        <p:spPr>
          <a:xfrm>
            <a:off x="331197" y="1544717"/>
            <a:ext cx="11613308" cy="4524315"/>
          </a:xfrm>
          <a:prstGeom prst="rect">
            <a:avLst/>
          </a:prstGeom>
        </p:spPr>
        <p:txBody>
          <a:bodyPr wrap="square">
            <a:spAutoFit/>
          </a:bodyPr>
          <a:lstStyle/>
          <a:p>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'Top 2007 Sales'</a:t>
            </a:r>
            <a:r>
              <a:rPr lang="en-US" sz="2400" dirty="0">
                <a:solidFill>
                  <a:srgbClr val="000000"/>
                </a:solidFill>
                <a:latin typeface="Lucida Console" panose="020B0609040504020204" pitchFamily="49" charset="0"/>
              </a:rPr>
              <a:t>;</a:t>
            </a: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outobs</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3</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double</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 format=</a:t>
            </a:r>
            <a:r>
              <a:rPr lang="en-US" sz="2400" dirty="0">
                <a:solidFill>
                  <a:srgbClr val="008080"/>
                </a:solidFill>
                <a:latin typeface="Lucida Console" panose="020B0609040504020204" pitchFamily="49" charset="0"/>
              </a:rPr>
              <a:t>mmddyy10.</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into</a:t>
            </a:r>
            <a:r>
              <a:rPr lang="en-US" sz="2400" dirty="0">
                <a:solidFill>
                  <a:srgbClr val="000000"/>
                </a:solidFill>
                <a:latin typeface="Lucida Console" panose="020B0609040504020204" pitchFamily="49" charset="0"/>
              </a:rPr>
              <a:t> :price1-:price3, :date1-:date3</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orion.order_fact</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year(</a:t>
            </a:r>
            <a:r>
              <a:rPr lang="en-US" sz="2400" dirty="0" err="1">
                <a:solidFill>
                  <a:srgbClr val="000000"/>
                </a:solidFill>
                <a:latin typeface="Lucida Console" panose="020B0609040504020204" pitchFamily="49" charset="0"/>
              </a:rPr>
              <a:t>order_date</a:t>
            </a:r>
            <a:r>
              <a:rPr lang="en-US" sz="2400" dirty="0">
                <a:solidFill>
                  <a:srgbClr val="000000"/>
                </a:solidFill>
                <a:latin typeface="Lucida Console" panose="020B0609040504020204" pitchFamily="49" charset="0"/>
              </a:rPr>
              <a:t>)=</a:t>
            </a:r>
            <a:r>
              <a:rPr lang="en-US" sz="2400" b="1" dirty="0">
                <a:solidFill>
                  <a:srgbClr val="008080"/>
                </a:solidFill>
                <a:latin typeface="Lucida Console" panose="020B0609040504020204" pitchFamily="49" charset="0"/>
              </a:rPr>
              <a:t>2007</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order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total_retail_price</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desc</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title</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Top 3 sales amounts: #1: &amp;price1 #2: &amp;price2 #3: &amp;price3;</a:t>
            </a:r>
          </a:p>
          <a:p>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Top 3 sales dates: #1: &amp;date1 #2: &amp;date2 #3: &amp;date3;</a:t>
            </a:r>
            <a:endParaRPr lang="en-US" sz="2400" dirty="0"/>
          </a:p>
        </p:txBody>
      </p:sp>
    </p:spTree>
    <p:extLst>
      <p:ext uri="{BB962C8B-B14F-4D97-AF65-F5344CB8AC3E}">
        <p14:creationId xmlns:p14="http://schemas.microsoft.com/office/powerpoint/2010/main" val="411132126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3"/>
          <p:cNvSpPr>
            <a:spLocks noGrp="1" noChangeArrowheads="1"/>
          </p:cNvSpPr>
          <p:nvPr>
            <p:ph type="title"/>
          </p:nvPr>
        </p:nvSpPr>
        <p:spPr>
          <a:xfrm>
            <a:off x="838200" y="1"/>
            <a:ext cx="10515600" cy="807868"/>
          </a:xfrm>
        </p:spPr>
        <p:txBody>
          <a:bodyPr/>
          <a:lstStyle/>
          <a:p>
            <a:r>
              <a:rPr lang="en-US" altLang="en-US" dirty="0"/>
              <a:t>The SQL Procedure INTO Clause</a:t>
            </a:r>
          </a:p>
        </p:txBody>
      </p:sp>
      <p:sp>
        <p:nvSpPr>
          <p:cNvPr id="134148" name="Rectangle 4"/>
          <p:cNvSpPr>
            <a:spLocks noGrp="1" noChangeArrowheads="1"/>
          </p:cNvSpPr>
          <p:nvPr>
            <p:ph idx="1"/>
          </p:nvPr>
        </p:nvSpPr>
        <p:spPr>
          <a:xfrm>
            <a:off x="923261" y="1559470"/>
            <a:ext cx="10773107" cy="990600"/>
          </a:xfrm>
        </p:spPr>
        <p:txBody>
          <a:bodyPr>
            <a:normAutofit/>
          </a:bodyPr>
          <a:lstStyle/>
          <a:p>
            <a:pPr>
              <a:buClrTx/>
              <a:buFontTx/>
              <a:buNone/>
            </a:pPr>
            <a:r>
              <a:rPr lang="en-US" altLang="en-US" dirty="0"/>
              <a:t>The INTO clause can store the unique values of a specified column in a single macro variable.</a:t>
            </a:r>
          </a:p>
          <a:p>
            <a:pPr>
              <a:buClrTx/>
              <a:buFontTx/>
              <a:buNone/>
            </a:pPr>
            <a:endParaRPr lang="en-US" altLang="en-US" dirty="0"/>
          </a:p>
          <a:p>
            <a:pPr>
              <a:buClrTx/>
              <a:buFontTx/>
              <a:buNone/>
            </a:pPr>
            <a:endParaRPr lang="en-US" altLang="en-US" dirty="0"/>
          </a:p>
          <a:p>
            <a:pPr marL="0" indent="0">
              <a:buNone/>
            </a:pPr>
            <a:endParaRPr lang="en-US" altLang="en-US" dirty="0"/>
          </a:p>
        </p:txBody>
      </p:sp>
      <p:sp>
        <p:nvSpPr>
          <p:cNvPr id="6" name="Slide Number Placeholder 3"/>
          <p:cNvSpPr>
            <a:spLocks noGrp="1"/>
          </p:cNvSpPr>
          <p:nvPr>
            <p:ph type="sldNum" sz="quarter" idx="12"/>
          </p:nvPr>
        </p:nvSpPr>
        <p:spPr/>
        <p:txBody>
          <a:bodyPr/>
          <a:lstStyle/>
          <a:p>
            <a:fld id="{3F588389-D34E-4CA8-AFBC-107E08468B39}" type="slidenum">
              <a:rPr lang="en-US" altLang="en-US"/>
              <a:pPr/>
              <a:t>5</a:t>
            </a:fld>
            <a:endParaRPr lang="en-US" altLang="en-US" b="0">
              <a:latin typeface="Times New Roman" panose="02020603050405020304" pitchFamily="18" charset="0"/>
            </a:endParaRPr>
          </a:p>
        </p:txBody>
      </p:sp>
      <p:sp>
        <p:nvSpPr>
          <p:cNvPr id="134146" name="Rectangle 2"/>
          <p:cNvSpPr>
            <a:spLocks noChangeArrowheads="1"/>
          </p:cNvSpPr>
          <p:nvPr/>
        </p:nvSpPr>
        <p:spPr bwMode="auto">
          <a:xfrm>
            <a:off x="1746250" y="0"/>
            <a:ext cx="8458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134150" name="Text Box 6"/>
          <p:cNvSpPr txBox="1">
            <a:spLocks noChangeArrowheads="1"/>
          </p:cNvSpPr>
          <p:nvPr/>
        </p:nvSpPr>
        <p:spPr bwMode="auto">
          <a:xfrm>
            <a:off x="2909888" y="2944814"/>
            <a:ext cx="6881812" cy="2462213"/>
          </a:xfrm>
          <a:prstGeom prst="rect">
            <a:avLst/>
          </a:prstGeom>
          <a:solidFill>
            <a:srgbClr val="FFFFFF"/>
          </a:solidFill>
          <a:ln w="28575">
            <a:solidFill>
              <a:schemeClr val="tx1"/>
            </a:solidFill>
            <a:miter lim="800000"/>
            <a:headEnd/>
            <a:tailEnd/>
          </a:ln>
          <a:effectLst>
            <a:outerShdw dist="107763" dir="2700000" algn="ctr" rotWithShape="0">
              <a:schemeClr val="bg2"/>
            </a:outerShdw>
          </a:effectLst>
        </p:spPr>
        <p:txBody>
          <a:bodyPr tIns="152400" bIns="152400">
            <a:spAutoFit/>
          </a:bodyPr>
          <a:lstStyle/>
          <a:p>
            <a:r>
              <a:rPr lang="en-US" altLang="en-US" sz="2800" b="1" dirty="0"/>
              <a:t>SELECT DISTINCT</a:t>
            </a:r>
            <a:r>
              <a:rPr lang="en-US" altLang="en-US" sz="2800" dirty="0"/>
              <a:t> </a:t>
            </a:r>
            <a:r>
              <a:rPr lang="en-US" altLang="en-US" sz="2800" i="1" dirty="0"/>
              <a:t>col1</a:t>
            </a:r>
            <a:r>
              <a:rPr lang="en-US" altLang="en-US" sz="2800" b="1" dirty="0"/>
              <a:t>,</a:t>
            </a:r>
            <a:r>
              <a:rPr lang="en-US" altLang="en-US" sz="2800" dirty="0"/>
              <a:t> . . .</a:t>
            </a:r>
          </a:p>
          <a:p>
            <a:r>
              <a:rPr lang="en-US" altLang="en-US" sz="2800" b="1" dirty="0"/>
              <a:t>       INTO :</a:t>
            </a:r>
            <a:r>
              <a:rPr lang="en-US" altLang="en-US" sz="2800" i="1" dirty="0" err="1"/>
              <a:t>mvar</a:t>
            </a:r>
            <a:r>
              <a:rPr lang="en-US" altLang="en-US" sz="2800" b="1" dirty="0"/>
              <a:t> </a:t>
            </a:r>
            <a:r>
              <a:rPr lang="en-US" altLang="en-US" sz="2800" dirty="0"/>
              <a:t>SEPARATED BY</a:t>
            </a:r>
            <a:r>
              <a:rPr lang="en-US" altLang="en-US" sz="2800" b="1" dirty="0"/>
              <a:t> </a:t>
            </a:r>
            <a:r>
              <a:rPr lang="en-US" altLang="en-US" sz="2800" dirty="0"/>
              <a:t>'</a:t>
            </a:r>
            <a:r>
              <a:rPr lang="en-US" altLang="en-US" sz="2800" i="1" dirty="0"/>
              <a:t>delimiter</a:t>
            </a:r>
            <a:r>
              <a:rPr lang="en-US" altLang="en-US" sz="2800" dirty="0"/>
              <a:t>'</a:t>
            </a:r>
            <a:r>
              <a:rPr lang="en-US" altLang="en-US" sz="2800" b="1" dirty="0"/>
              <a:t>,</a:t>
            </a:r>
            <a:r>
              <a:rPr lang="en-US" altLang="en-US" sz="2800" dirty="0"/>
              <a:t> . . .</a:t>
            </a:r>
          </a:p>
          <a:p>
            <a:r>
              <a:rPr lang="en-US" altLang="en-US" sz="2800" b="1" dirty="0"/>
              <a:t>       FROM </a:t>
            </a:r>
            <a:r>
              <a:rPr lang="en-US" altLang="en-US" sz="2800" i="1" dirty="0"/>
              <a:t>table-expression</a:t>
            </a:r>
          </a:p>
          <a:p>
            <a:r>
              <a:rPr lang="en-US" altLang="en-US" sz="2800" b="1" dirty="0"/>
              <a:t>       WHERE </a:t>
            </a:r>
            <a:r>
              <a:rPr lang="en-US" altLang="en-US" sz="2800" i="1" dirty="0"/>
              <a:t>where-expression</a:t>
            </a:r>
          </a:p>
          <a:p>
            <a:r>
              <a:rPr lang="en-US" altLang="en-US" sz="2800" b="1" dirty="0"/>
              <a:t>       </a:t>
            </a:r>
            <a:r>
              <a:rPr lang="en-US" altLang="en-US" sz="2800" i="1" dirty="0"/>
              <a:t>other clauses</a:t>
            </a:r>
            <a:r>
              <a:rPr lang="en-US" altLang="en-US" sz="2800" b="1" dirty="0"/>
              <a:t>;</a:t>
            </a:r>
          </a:p>
        </p:txBody>
      </p:sp>
    </p:spTree>
    <p:extLst>
      <p:ext uri="{BB962C8B-B14F-4D97-AF65-F5344CB8AC3E}">
        <p14:creationId xmlns:p14="http://schemas.microsoft.com/office/powerpoint/2010/main" val="72757935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1" name="Rectangle 3"/>
          <p:cNvSpPr>
            <a:spLocks noGrp="1" noChangeArrowheads="1"/>
          </p:cNvSpPr>
          <p:nvPr>
            <p:ph type="title"/>
          </p:nvPr>
        </p:nvSpPr>
        <p:spPr>
          <a:xfrm>
            <a:off x="1933492" y="38100"/>
            <a:ext cx="7924800" cy="533400"/>
          </a:xfrm>
        </p:spPr>
        <p:txBody>
          <a:bodyPr>
            <a:normAutofit fontScale="90000"/>
          </a:bodyPr>
          <a:lstStyle/>
          <a:p>
            <a:r>
              <a:rPr lang="en-US" altLang="en-US" dirty="0"/>
              <a:t>The SQL Procedure INTO Clause</a:t>
            </a:r>
          </a:p>
        </p:txBody>
      </p:sp>
      <p:sp>
        <p:nvSpPr>
          <p:cNvPr id="135172" name="Rectangle 4"/>
          <p:cNvSpPr>
            <a:spLocks noGrp="1" noChangeArrowheads="1"/>
          </p:cNvSpPr>
          <p:nvPr>
            <p:ph idx="1"/>
          </p:nvPr>
        </p:nvSpPr>
        <p:spPr>
          <a:xfrm>
            <a:off x="779228" y="928848"/>
            <a:ext cx="9595085" cy="1225956"/>
          </a:xfrm>
        </p:spPr>
        <p:txBody>
          <a:bodyPr>
            <a:normAutofit lnSpcReduction="10000"/>
          </a:bodyPr>
          <a:lstStyle/>
          <a:p>
            <a:pPr>
              <a:buNone/>
              <a:tabLst>
                <a:tab pos="1490663" algn="l"/>
              </a:tabLst>
            </a:pPr>
            <a:r>
              <a:rPr lang="en-US" altLang="en-US" dirty="0"/>
              <a:t>Example:  Create a macro variable with a list of all    	customer countries. Delimit the country </a:t>
            </a:r>
            <a:br>
              <a:rPr lang="en-US" altLang="en-US" dirty="0"/>
            </a:br>
            <a:r>
              <a:rPr lang="en-US" altLang="en-US" dirty="0"/>
              <a:t>	codes with a comma and space.</a:t>
            </a:r>
          </a:p>
        </p:txBody>
      </p:sp>
      <p:sp>
        <p:nvSpPr>
          <p:cNvPr id="10" name="Slide Number Placeholder 3"/>
          <p:cNvSpPr>
            <a:spLocks noGrp="1"/>
          </p:cNvSpPr>
          <p:nvPr>
            <p:ph type="sldNum" sz="quarter" idx="12"/>
          </p:nvPr>
        </p:nvSpPr>
        <p:spPr/>
        <p:txBody>
          <a:bodyPr/>
          <a:lstStyle/>
          <a:p>
            <a:fld id="{EE42FC90-CF77-4379-8196-85300DE79A57}" type="slidenum">
              <a:rPr lang="en-US" altLang="en-US"/>
              <a:pPr/>
              <a:t>6</a:t>
            </a:fld>
            <a:endParaRPr lang="en-US" altLang="en-US" b="0">
              <a:latin typeface="Times New Roman" panose="02020603050405020304" pitchFamily="18" charset="0"/>
            </a:endParaRPr>
          </a:p>
        </p:txBody>
      </p:sp>
      <p:sp>
        <p:nvSpPr>
          <p:cNvPr id="135170" name="Rectangle 2"/>
          <p:cNvSpPr>
            <a:spLocks noChangeArrowheads="1"/>
          </p:cNvSpPr>
          <p:nvPr/>
        </p:nvSpPr>
        <p:spPr bwMode="auto">
          <a:xfrm>
            <a:off x="1752600" y="0"/>
            <a:ext cx="8458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135179" name="Text Box 11"/>
          <p:cNvSpPr txBox="1">
            <a:spLocks noChangeArrowheads="1"/>
          </p:cNvSpPr>
          <p:nvPr/>
        </p:nvSpPr>
        <p:spPr bwMode="auto">
          <a:xfrm>
            <a:off x="6842126" y="583088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 name="Rectangle 1"/>
          <p:cNvSpPr/>
          <p:nvPr/>
        </p:nvSpPr>
        <p:spPr>
          <a:xfrm>
            <a:off x="1065475" y="2644170"/>
            <a:ext cx="9660835" cy="2308324"/>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noprint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distinct</a:t>
            </a:r>
            <a:r>
              <a:rPr lang="en-US" sz="2400" dirty="0">
                <a:solidFill>
                  <a:srgbClr val="000000"/>
                </a:solidFill>
                <a:latin typeface="Lucida Console" panose="020B0609040504020204" pitchFamily="49" charset="0"/>
              </a:rPr>
              <a:t> country </a:t>
            </a:r>
            <a:r>
              <a:rPr lang="en-US" sz="2400" dirty="0">
                <a:solidFill>
                  <a:srgbClr val="0000FF"/>
                </a:solidFill>
                <a:latin typeface="Lucida Console" panose="020B0609040504020204" pitchFamily="49" charset="0"/>
              </a:rPr>
              <a:t>into</a:t>
            </a:r>
            <a:r>
              <a:rPr lang="en-US" sz="2400" dirty="0">
                <a:solidFill>
                  <a:srgbClr val="000000"/>
                </a:solidFill>
                <a:latin typeface="Lucida Console" panose="020B0609040504020204" pitchFamily="49" charset="0"/>
              </a:rPr>
              <a:t> :countries </a:t>
            </a:r>
          </a:p>
          <a:p>
            <a:r>
              <a:rPr lang="en-US" sz="2400" dirty="0">
                <a:solidFill>
                  <a:srgbClr val="000000"/>
                </a:solidFill>
                <a:latin typeface="Lucida Console" panose="020B0609040504020204" pitchFamily="49" charset="0"/>
              </a:rPr>
              <a:t>      separated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 '</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orion.customer</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Customer Countries: &amp;Countries;</a:t>
            </a:r>
            <a:endParaRPr lang="en-US" sz="2400" dirty="0"/>
          </a:p>
        </p:txBody>
      </p:sp>
    </p:spTree>
    <p:extLst>
      <p:ext uri="{BB962C8B-B14F-4D97-AF65-F5344CB8AC3E}">
        <p14:creationId xmlns:p14="http://schemas.microsoft.com/office/powerpoint/2010/main" val="250211358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3" name="Rectangle 3"/>
          <p:cNvSpPr>
            <a:spLocks noGrp="1" noChangeArrowheads="1"/>
          </p:cNvSpPr>
          <p:nvPr>
            <p:ph type="title"/>
          </p:nvPr>
        </p:nvSpPr>
        <p:spPr>
          <a:xfrm>
            <a:off x="2209800" y="457200"/>
            <a:ext cx="7924800" cy="533400"/>
          </a:xfrm>
        </p:spPr>
        <p:txBody>
          <a:bodyPr>
            <a:normAutofit fontScale="90000"/>
          </a:bodyPr>
          <a:lstStyle/>
          <a:p>
            <a:r>
              <a:rPr lang="en-US" altLang="en-US"/>
              <a:t>The SQL Procedure</a:t>
            </a:r>
          </a:p>
        </p:txBody>
      </p:sp>
      <p:sp>
        <p:nvSpPr>
          <p:cNvPr id="158724" name="Rectangle 4"/>
          <p:cNvSpPr>
            <a:spLocks noGrp="1" noChangeArrowheads="1"/>
          </p:cNvSpPr>
          <p:nvPr>
            <p:ph idx="1"/>
          </p:nvPr>
        </p:nvSpPr>
        <p:spPr>
          <a:xfrm>
            <a:off x="2195513" y="1071564"/>
            <a:ext cx="8153400" cy="1519237"/>
          </a:xfrm>
        </p:spPr>
        <p:txBody>
          <a:bodyPr/>
          <a:lstStyle/>
          <a:p>
            <a:pPr>
              <a:buNone/>
              <a:tabLst>
                <a:tab pos="1597025" algn="l"/>
              </a:tabLst>
            </a:pPr>
            <a:r>
              <a:rPr lang="en-US" altLang="en-US"/>
              <a:t>Example: Display all user-defined macro variables.</a:t>
            </a:r>
          </a:p>
        </p:txBody>
      </p:sp>
      <p:sp>
        <p:nvSpPr>
          <p:cNvPr id="8" name="Slide Number Placeholder 3"/>
          <p:cNvSpPr>
            <a:spLocks noGrp="1"/>
          </p:cNvSpPr>
          <p:nvPr>
            <p:ph type="sldNum" sz="quarter" idx="12"/>
          </p:nvPr>
        </p:nvSpPr>
        <p:spPr/>
        <p:txBody>
          <a:bodyPr/>
          <a:lstStyle/>
          <a:p>
            <a:fld id="{983B2451-377F-4FC7-BADC-C384714A62FB}" type="slidenum">
              <a:rPr lang="en-US" altLang="en-US"/>
              <a:pPr/>
              <a:t>7</a:t>
            </a:fld>
            <a:endParaRPr lang="en-US" altLang="en-US" b="0">
              <a:latin typeface="Times New Roman" panose="02020603050405020304" pitchFamily="18" charset="0"/>
            </a:endParaRPr>
          </a:p>
        </p:txBody>
      </p:sp>
      <p:sp>
        <p:nvSpPr>
          <p:cNvPr id="158722" name="Rectangle 2"/>
          <p:cNvSpPr>
            <a:spLocks noChangeArrowheads="1"/>
          </p:cNvSpPr>
          <p:nvPr/>
        </p:nvSpPr>
        <p:spPr bwMode="auto">
          <a:xfrm>
            <a:off x="1752600" y="0"/>
            <a:ext cx="8458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158726" name="Text Box 6"/>
          <p:cNvSpPr txBox="1">
            <a:spLocks noChangeArrowheads="1"/>
          </p:cNvSpPr>
          <p:nvPr/>
        </p:nvSpPr>
        <p:spPr bwMode="auto">
          <a:xfrm>
            <a:off x="6842126" y="583088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 name="Rectangle 1"/>
          <p:cNvSpPr/>
          <p:nvPr/>
        </p:nvSpPr>
        <p:spPr>
          <a:xfrm>
            <a:off x="1074197" y="2521059"/>
            <a:ext cx="9392575" cy="2308324"/>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name, value</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dictionary.macros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scope=</a:t>
            </a:r>
            <a:r>
              <a:rPr lang="en-US" sz="2400" dirty="0">
                <a:solidFill>
                  <a:srgbClr val="800080"/>
                </a:solidFill>
                <a:latin typeface="Lucida Console" panose="020B0609040504020204" pitchFamily="49" charset="0"/>
              </a:rPr>
              <a:t>'GLOBAL'</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order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name;</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97653257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1" name="Rectangle 3"/>
          <p:cNvSpPr>
            <a:spLocks noGrp="1" noChangeArrowheads="1"/>
          </p:cNvSpPr>
          <p:nvPr>
            <p:ph type="title"/>
          </p:nvPr>
        </p:nvSpPr>
        <p:spPr>
          <a:xfrm>
            <a:off x="2209800" y="457200"/>
            <a:ext cx="7924800" cy="533400"/>
          </a:xfrm>
        </p:spPr>
        <p:txBody>
          <a:bodyPr>
            <a:normAutofit fontScale="90000"/>
          </a:bodyPr>
          <a:lstStyle/>
          <a:p>
            <a:r>
              <a:rPr lang="en-US" altLang="en-US"/>
              <a:t>The SQL Procedure INTO Clause</a:t>
            </a:r>
          </a:p>
        </p:txBody>
      </p:sp>
      <p:sp>
        <p:nvSpPr>
          <p:cNvPr id="160772" name="Rectangle 4"/>
          <p:cNvSpPr>
            <a:spLocks noGrp="1" noChangeArrowheads="1"/>
          </p:cNvSpPr>
          <p:nvPr>
            <p:ph idx="1"/>
          </p:nvPr>
        </p:nvSpPr>
        <p:spPr>
          <a:xfrm>
            <a:off x="2195513" y="1071565"/>
            <a:ext cx="8153400" cy="1305876"/>
          </a:xfrm>
        </p:spPr>
        <p:txBody>
          <a:bodyPr/>
          <a:lstStyle/>
          <a:p>
            <a:pPr>
              <a:buNone/>
              <a:tabLst>
                <a:tab pos="1490663" algn="l"/>
              </a:tabLst>
            </a:pPr>
            <a:r>
              <a:rPr lang="en-US" altLang="en-US" dirty="0"/>
              <a:t>Example:  Create a macro variable with a list of all </a:t>
            </a:r>
            <a:br>
              <a:rPr lang="en-US" altLang="en-US" dirty="0"/>
            </a:br>
            <a:r>
              <a:rPr lang="en-US" altLang="en-US" dirty="0"/>
              <a:t>	user-defined macro variable names. Delimit 	the names with spaces.</a:t>
            </a:r>
          </a:p>
        </p:txBody>
      </p:sp>
      <p:sp>
        <p:nvSpPr>
          <p:cNvPr id="9" name="Slide Number Placeholder 3"/>
          <p:cNvSpPr>
            <a:spLocks noGrp="1"/>
          </p:cNvSpPr>
          <p:nvPr>
            <p:ph type="sldNum" sz="quarter" idx="12"/>
          </p:nvPr>
        </p:nvSpPr>
        <p:spPr/>
        <p:txBody>
          <a:bodyPr/>
          <a:lstStyle/>
          <a:p>
            <a:fld id="{949AE7BE-0A02-47E6-A846-ACC7FD427CD8}" type="slidenum">
              <a:rPr lang="en-US" altLang="en-US"/>
              <a:pPr/>
              <a:t>8</a:t>
            </a:fld>
            <a:endParaRPr lang="en-US" altLang="en-US" b="0">
              <a:latin typeface="Times New Roman" panose="02020603050405020304" pitchFamily="18" charset="0"/>
            </a:endParaRPr>
          </a:p>
        </p:txBody>
      </p:sp>
      <p:sp>
        <p:nvSpPr>
          <p:cNvPr id="160770" name="Rectangle 2"/>
          <p:cNvSpPr>
            <a:spLocks noChangeArrowheads="1"/>
          </p:cNvSpPr>
          <p:nvPr/>
        </p:nvSpPr>
        <p:spPr bwMode="auto">
          <a:xfrm>
            <a:off x="1752600" y="0"/>
            <a:ext cx="8458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160774" name="Text Box 6"/>
          <p:cNvSpPr txBox="1">
            <a:spLocks noChangeArrowheads="1"/>
          </p:cNvSpPr>
          <p:nvPr/>
        </p:nvSpPr>
        <p:spPr bwMode="auto">
          <a:xfrm>
            <a:off x="6842126" y="583088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60781" name="Text Box 13"/>
          <p:cNvSpPr txBox="1">
            <a:spLocks noChangeArrowheads="1"/>
          </p:cNvSpPr>
          <p:nvPr/>
        </p:nvSpPr>
        <p:spPr bwMode="auto">
          <a:xfrm>
            <a:off x="3124201" y="35814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latin typeface="Courier New" panose="02070309020205020404" pitchFamily="49" charset="0"/>
            </a:endParaRPr>
          </a:p>
        </p:txBody>
      </p:sp>
      <p:sp>
        <p:nvSpPr>
          <p:cNvPr id="2" name="Rectangle 1"/>
          <p:cNvSpPr/>
          <p:nvPr/>
        </p:nvSpPr>
        <p:spPr>
          <a:xfrm>
            <a:off x="985962" y="2644170"/>
            <a:ext cx="8158038" cy="2308324"/>
          </a:xfrm>
          <a:prstGeom prst="rect">
            <a:avLst/>
          </a:prstGeom>
        </p:spPr>
        <p:txBody>
          <a:bodyPr wrap="square">
            <a:spAutoFit/>
          </a:bodyPr>
          <a:lstStyle/>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 </a:t>
            </a:r>
            <a:r>
              <a:rPr lang="en-US" sz="2400" dirty="0" err="1">
                <a:solidFill>
                  <a:srgbClr val="0000FF"/>
                </a:solidFill>
                <a:latin typeface="Lucida Console" panose="020B0609040504020204" pitchFamily="49" charset="0"/>
              </a:rPr>
              <a:t>noprint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name </a:t>
            </a:r>
            <a:r>
              <a:rPr lang="en-US" sz="2400" dirty="0">
                <a:solidFill>
                  <a:srgbClr val="0000FF"/>
                </a:solidFill>
                <a:latin typeface="Lucida Console" panose="020B0609040504020204" pitchFamily="49" charset="0"/>
              </a:rPr>
              <a:t>into</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vars</a:t>
            </a:r>
            <a:r>
              <a:rPr lang="en-US" sz="2400" dirty="0">
                <a:solidFill>
                  <a:srgbClr val="000000"/>
                </a:solidFill>
                <a:latin typeface="Lucida Console" panose="020B0609040504020204" pitchFamily="49" charset="0"/>
              </a:rPr>
              <a:t> separated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 '</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dictionary.macros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where</a:t>
            </a:r>
            <a:r>
              <a:rPr lang="en-US" sz="2400" dirty="0">
                <a:solidFill>
                  <a:srgbClr val="000000"/>
                </a:solidFill>
                <a:latin typeface="Lucida Console" panose="020B0609040504020204" pitchFamily="49" charset="0"/>
              </a:rPr>
              <a:t> scope=</a:t>
            </a:r>
            <a:r>
              <a:rPr lang="en-US" sz="2400" dirty="0">
                <a:solidFill>
                  <a:srgbClr val="800080"/>
                </a:solidFill>
                <a:latin typeface="Lucida Console" panose="020B0609040504020204" pitchFamily="49" charset="0"/>
              </a:rPr>
              <a:t>'GLOBAL'</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quit</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%put</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vars</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191795884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8" name="Rectangle 4"/>
          <p:cNvSpPr>
            <a:spLocks noGrp="1" noChangeArrowheads="1"/>
          </p:cNvSpPr>
          <p:nvPr>
            <p:ph idx="1"/>
          </p:nvPr>
        </p:nvSpPr>
        <p:spPr>
          <a:xfrm>
            <a:off x="87464" y="0"/>
            <a:ext cx="12030324" cy="469127"/>
          </a:xfrm>
        </p:spPr>
        <p:txBody>
          <a:bodyPr>
            <a:normAutofit lnSpcReduction="10000"/>
          </a:bodyPr>
          <a:lstStyle/>
          <a:p>
            <a:pPr>
              <a:buNone/>
              <a:tabLst>
                <a:tab pos="1490663" algn="l"/>
              </a:tabLst>
            </a:pPr>
            <a:r>
              <a:rPr lang="en-US" altLang="en-US" dirty="0"/>
              <a:t>Example:  Create a utility macro that deletes all user-defined macro variables.</a:t>
            </a:r>
          </a:p>
        </p:txBody>
      </p:sp>
      <p:sp>
        <p:nvSpPr>
          <p:cNvPr id="10" name="Slide Number Placeholder 3"/>
          <p:cNvSpPr>
            <a:spLocks noGrp="1"/>
          </p:cNvSpPr>
          <p:nvPr>
            <p:ph type="sldNum" sz="quarter" idx="12"/>
          </p:nvPr>
        </p:nvSpPr>
        <p:spPr/>
        <p:txBody>
          <a:bodyPr/>
          <a:lstStyle/>
          <a:p>
            <a:fld id="{3AE7959F-FB82-48C7-8474-66ED0E57C281}" type="slidenum">
              <a:rPr lang="en-US" altLang="en-US"/>
              <a:pPr/>
              <a:t>9</a:t>
            </a:fld>
            <a:endParaRPr lang="en-US" altLang="en-US" b="0">
              <a:latin typeface="Times New Roman" panose="02020603050405020304" pitchFamily="18" charset="0"/>
            </a:endParaRPr>
          </a:p>
        </p:txBody>
      </p:sp>
      <p:sp>
        <p:nvSpPr>
          <p:cNvPr id="164866" name="Rectangle 2"/>
          <p:cNvSpPr>
            <a:spLocks noChangeArrowheads="1"/>
          </p:cNvSpPr>
          <p:nvPr/>
        </p:nvSpPr>
        <p:spPr bwMode="auto">
          <a:xfrm>
            <a:off x="1752600" y="0"/>
            <a:ext cx="8458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endParaRPr lang="en-US" altLang="en-US"/>
          </a:p>
        </p:txBody>
      </p:sp>
      <p:sp>
        <p:nvSpPr>
          <p:cNvPr id="164870" name="Text Box 6"/>
          <p:cNvSpPr txBox="1">
            <a:spLocks noChangeArrowheads="1"/>
          </p:cNvSpPr>
          <p:nvPr/>
        </p:nvSpPr>
        <p:spPr bwMode="auto">
          <a:xfrm>
            <a:off x="6842126" y="583088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64877" name="Text Box 13"/>
          <p:cNvSpPr txBox="1">
            <a:spLocks noChangeArrowheads="1"/>
          </p:cNvSpPr>
          <p:nvPr/>
        </p:nvSpPr>
        <p:spPr bwMode="auto">
          <a:xfrm>
            <a:off x="3124201" y="3581401"/>
            <a:ext cx="179601" cy="456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type="none" w="med" len="lg"/>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900" tIns="88900" rIns="88900" bIns="88900">
            <a:spAutoFit/>
          </a:bodyPr>
          <a:lstStyle/>
          <a:p>
            <a:endParaRPr lang="en-US" altLang="en-US">
              <a:latin typeface="Courier New" panose="02070309020205020404" pitchFamily="49" charset="0"/>
            </a:endParaRPr>
          </a:p>
        </p:txBody>
      </p:sp>
      <p:sp>
        <p:nvSpPr>
          <p:cNvPr id="2" name="Rectangle 1"/>
          <p:cNvSpPr/>
          <p:nvPr/>
        </p:nvSpPr>
        <p:spPr>
          <a:xfrm>
            <a:off x="549195" y="610136"/>
            <a:ext cx="10707690" cy="4524315"/>
          </a:xfrm>
          <a:prstGeom prst="rect">
            <a:avLst/>
          </a:prstGeom>
        </p:spPr>
        <p:txBody>
          <a:bodyPr wrap="square">
            <a:spAutoFit/>
          </a:bodyPr>
          <a:lstStyle/>
          <a:p>
            <a:r>
              <a:rPr lang="en-US" sz="2400" b="1" dirty="0">
                <a:solidFill>
                  <a:srgbClr val="000080"/>
                </a:solidFill>
                <a:latin typeface="Lucida Console" panose="020B0609040504020204" pitchFamily="49" charset="0"/>
              </a:rPr>
              <a:t>%macro</a:t>
            </a:r>
            <a:r>
              <a:rPr lang="en-US" sz="2400" dirty="0">
                <a:solidFill>
                  <a:srgbClr val="000000"/>
                </a:solidFill>
                <a:latin typeface="Lucida Console" panose="020B0609040504020204" pitchFamily="49" charset="0"/>
              </a:rPr>
              <a:t> </a:t>
            </a:r>
            <a:r>
              <a:rPr lang="en-US" sz="2400" b="1" i="1" dirty="0" err="1">
                <a:solidFill>
                  <a:srgbClr val="000000"/>
                </a:solidFill>
                <a:latin typeface="Lucida Console" panose="020B0609040504020204" pitchFamily="49" charset="0"/>
              </a:rPr>
              <a:t>deletemymacvars</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sql</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noprint</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select name into: </a:t>
            </a:r>
            <a:r>
              <a:rPr lang="en-US" sz="2400" dirty="0" err="1">
                <a:solidFill>
                  <a:srgbClr val="000000"/>
                </a:solidFill>
                <a:latin typeface="Lucida Console" panose="020B0609040504020204" pitchFamily="49" charset="0"/>
              </a:rPr>
              <a:t>vars</a:t>
            </a:r>
            <a:r>
              <a:rPr lang="en-US" sz="2400" dirty="0">
                <a:solidFill>
                  <a:srgbClr val="000000"/>
                </a:solidFill>
                <a:latin typeface="Lucida Console" panose="020B0609040504020204" pitchFamily="49" charset="0"/>
              </a:rPr>
              <a:t> separated by </a:t>
            </a:r>
            <a:r>
              <a:rPr lang="en-US" sz="2400" dirty="0">
                <a:solidFill>
                  <a:srgbClr val="800080"/>
                </a:solidFill>
                <a:latin typeface="Lucida Console" panose="020B0609040504020204" pitchFamily="49" charset="0"/>
              </a:rPr>
              <a:t>' '</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from </a:t>
            </a:r>
            <a:r>
              <a:rPr lang="en-US" sz="2400" dirty="0" err="1">
                <a:solidFill>
                  <a:srgbClr val="000000"/>
                </a:solidFill>
                <a:latin typeface="Lucida Console" panose="020B0609040504020204" pitchFamily="49" charset="0"/>
              </a:rPr>
              <a:t>dictionary.macros</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where scope=</a:t>
            </a:r>
            <a:r>
              <a:rPr lang="en-US" sz="2400" dirty="0">
                <a:solidFill>
                  <a:srgbClr val="800080"/>
                </a:solidFill>
                <a:latin typeface="Lucida Console" panose="020B0609040504020204" pitchFamily="49" charset="0"/>
              </a:rPr>
              <a:t>'GLOBAL'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quit;</a:t>
            </a:r>
          </a:p>
          <a:p>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a:t>
            </a:r>
            <a:r>
              <a:rPr lang="en-US" sz="2400" dirty="0" err="1">
                <a:solidFill>
                  <a:srgbClr val="0000FF"/>
                </a:solidFill>
                <a:latin typeface="Lucida Console" panose="020B0609040504020204" pitchFamily="49" charset="0"/>
              </a:rPr>
              <a:t>symdel</a:t>
            </a:r>
            <a:r>
              <a:rPr lang="en-US" sz="2400" dirty="0">
                <a:solidFill>
                  <a:srgbClr val="000000"/>
                </a:solidFill>
                <a:latin typeface="Lucida Console" panose="020B0609040504020204" pitchFamily="49" charset="0"/>
              </a:rPr>
              <a:t> &amp;</a:t>
            </a:r>
            <a:r>
              <a:rPr lang="en-US" sz="2400" dirty="0" err="1">
                <a:solidFill>
                  <a:srgbClr val="000000"/>
                </a:solidFill>
                <a:latin typeface="Lucida Console" panose="020B0609040504020204" pitchFamily="49" charset="0"/>
              </a:rPr>
              <a:t>vars</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%mend</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deletemymacvars</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p:txBody>
      </p:sp>
    </p:spTree>
    <p:extLst>
      <p:ext uri="{BB962C8B-B14F-4D97-AF65-F5344CB8AC3E}">
        <p14:creationId xmlns:p14="http://schemas.microsoft.com/office/powerpoint/2010/main" val="406179719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ECTIONNUMBER" val="0"/>
  <p:tag name="SHAPETITLE" val="Module Title"/>
  <p:tag name="SLIDETYPE" val="Organizer"/>
  <p:tag name="SECTIONCOUNT" val="4"/>
  <p:tag name="SHAPETABLE" val="Group 2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TotalTime>
  <Words>532</Words>
  <Application>Microsoft Office PowerPoint</Application>
  <PresentationFormat>Widescreen</PresentationFormat>
  <Paragraphs>114</Paragraphs>
  <Slides>10</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Courier New</vt:lpstr>
      <vt:lpstr>Lucida Console</vt:lpstr>
      <vt:lpstr>SAS Monospace</vt:lpstr>
      <vt:lpstr>Times New Roman</vt:lpstr>
      <vt:lpstr>Office Theme</vt:lpstr>
      <vt:lpstr>PowerPoint Presentation</vt:lpstr>
      <vt:lpstr>The SQL Procedure INTO Clause</vt:lpstr>
      <vt:lpstr>The SQL Procedure INTO Clause</vt:lpstr>
      <vt:lpstr>PowerPoint Presentation</vt:lpstr>
      <vt:lpstr>The SQL Procedure INTO Clause</vt:lpstr>
      <vt:lpstr>The SQL Procedure INTO Clause</vt:lpstr>
      <vt:lpstr>The SQL Procedure</vt:lpstr>
      <vt:lpstr>The SQL Procedure INTO Clause</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13</cp:revision>
  <dcterms:created xsi:type="dcterms:W3CDTF">2015-02-18T18:51:08Z</dcterms:created>
  <dcterms:modified xsi:type="dcterms:W3CDTF">2017-02-20T19:53:38Z</dcterms:modified>
</cp:coreProperties>
</file>