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01" r:id="rId3"/>
    <p:sldId id="257" r:id="rId4"/>
    <p:sldId id="258" r:id="rId5"/>
    <p:sldId id="289" r:id="rId6"/>
    <p:sldId id="300" r:id="rId7"/>
    <p:sldId id="290" r:id="rId8"/>
    <p:sldId id="259" r:id="rId9"/>
    <p:sldId id="260" r:id="rId10"/>
    <p:sldId id="261" r:id="rId11"/>
    <p:sldId id="262" r:id="rId12"/>
    <p:sldId id="263" r:id="rId13"/>
    <p:sldId id="291" r:id="rId14"/>
    <p:sldId id="265" r:id="rId15"/>
    <p:sldId id="294" r:id="rId16"/>
    <p:sldId id="266" r:id="rId17"/>
    <p:sldId id="292" r:id="rId18"/>
    <p:sldId id="302" r:id="rId19"/>
    <p:sldId id="303" r:id="rId20"/>
    <p:sldId id="269" r:id="rId21"/>
    <p:sldId id="304" r:id="rId22"/>
    <p:sldId id="305" r:id="rId23"/>
    <p:sldId id="271" r:id="rId24"/>
    <p:sldId id="272" r:id="rId25"/>
    <p:sldId id="306" r:id="rId26"/>
    <p:sldId id="273" r:id="rId27"/>
    <p:sldId id="274" r:id="rId28"/>
    <p:sldId id="293" r:id="rId29"/>
    <p:sldId id="275" r:id="rId30"/>
    <p:sldId id="307" r:id="rId31"/>
    <p:sldId id="296" r:id="rId32"/>
    <p:sldId id="297" r:id="rId33"/>
    <p:sldId id="276" r:id="rId34"/>
    <p:sldId id="298" r:id="rId35"/>
    <p:sldId id="279" r:id="rId36"/>
    <p:sldId id="299" r:id="rId37"/>
    <p:sldId id="308" r:id="rId38"/>
    <p:sldId id="28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37" end="38"/>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8" y="8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7D1A73-BDCD-467F-A349-457D26C075D1}" type="datetimeFigureOut">
              <a:rPr lang="en-US" smtClean="0"/>
              <a:t>2/22/2017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5489DD-CB3B-43B1-8455-67DDA2E1F6BC}" type="slidenum">
              <a:rPr lang="en-US" smtClean="0"/>
              <a:t>‹#›</a:t>
            </a:fld>
            <a:endParaRPr lang="en-US"/>
          </a:p>
        </p:txBody>
      </p:sp>
    </p:spTree>
    <p:extLst>
      <p:ext uri="{BB962C8B-B14F-4D97-AF65-F5344CB8AC3E}">
        <p14:creationId xmlns:p14="http://schemas.microsoft.com/office/powerpoint/2010/main" val="2990074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41BFC81-DCFE-4B0E-B1B9-29B254FE2230}" type="slidenum">
              <a:rPr lang="en-US" altLang="en-US" sz="1200"/>
              <a:pPr/>
              <a:t>14</a:t>
            </a:fld>
            <a:endParaRPr lang="en-US" altLang="en-US" sz="120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These two macros contain only sascode (text); not much different than in chapter 3.</a:t>
            </a:r>
          </a:p>
        </p:txBody>
      </p:sp>
    </p:spTree>
    <p:extLst>
      <p:ext uri="{BB962C8B-B14F-4D97-AF65-F5344CB8AC3E}">
        <p14:creationId xmlns:p14="http://schemas.microsoft.com/office/powerpoint/2010/main" val="2411586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330ABB6-1E6C-47A3-9C5A-EAADBC3052D2}" type="slidenum">
              <a:rPr lang="en-US" altLang="en-US" sz="1200"/>
              <a:pPr/>
              <a:t>33</a:t>
            </a:fld>
            <a:endParaRPr lang="en-US" altLang="en-US" sz="120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Note the SAME AND argument in the highlighted WHERE statement.  The log will contain a note that the WHERE clause has been augmented.   The affect is like "ANDing" the WHERE clauses together.  This is a "parameter driven" macro insofar as it is driven by or makes a decision according to a parameter value.</a:t>
            </a:r>
          </a:p>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2980634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54D7307-42E3-4A88-A78F-FEBE9CE42408}" type="slidenum">
              <a:rPr lang="en-US" altLang="en-US" sz="1200"/>
              <a:pPr/>
              <a:t>35</a:t>
            </a:fld>
            <a:endParaRPr lang="en-US" altLang="en-US" sz="120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example is conceptually no different than the previous example.  The previous example featured a proc step and this example features a data step.  Otherwise, same concept.  One purpose here is to present both %if-%then and if-then in the same program.  Students should understand the difference.  An upcoming quiz addresses this.  Also note the parameter values on the macro call are typed in lower case.  Would it make a difference if they were typed in upper case or mixed case?  No.  Note the %upcase function at the top of the macro.  One way to look at this application, as well as the previous applications in this chapter, is that this program is really two programs in one.  Depending on the parameter value, one DATA step is generated, or an entirely different DATA step is generated.  This is clearly illustrated on the next two slides.  The macro language makes this benefit possible.</a:t>
            </a:r>
          </a:p>
        </p:txBody>
      </p:sp>
    </p:spTree>
    <p:extLst>
      <p:ext uri="{BB962C8B-B14F-4D97-AF65-F5344CB8AC3E}">
        <p14:creationId xmlns:p14="http://schemas.microsoft.com/office/powerpoint/2010/main" val="30048580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DD4679C-5F72-46D4-8559-D82D8A69E965}" type="slidenum">
              <a:rPr lang="en-US" altLang="en-US" sz="1200"/>
              <a:pPr/>
              <a:t>38</a:t>
            </a:fld>
            <a:endParaRPr lang="en-US" altLang="en-US" sz="120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Here again, a single program is really two programs in one.  Made possible by the macro facility.</a:t>
            </a:r>
          </a:p>
        </p:txBody>
      </p:sp>
    </p:spTree>
    <p:extLst>
      <p:ext uri="{BB962C8B-B14F-4D97-AF65-F5344CB8AC3E}">
        <p14:creationId xmlns:p14="http://schemas.microsoft.com/office/powerpoint/2010/main" val="1454190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DE3ABD9-31FD-44FD-BD60-D5C62606C9D5}" type="slidenum">
              <a:rPr lang="en-US" altLang="en-US" sz="1200"/>
              <a:pPr/>
              <a:t>16</a:t>
            </a:fld>
            <a:endParaRPr lang="en-US" altLang="en-US" sz="120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is a true macro program, with a macro call and a macro language statement.  This macro contains no sascode (text).  This is a "system driven" macro insofar as it is driven by or makes a decision according to system information, such as the day of the week.</a:t>
            </a:r>
          </a:p>
        </p:txBody>
      </p:sp>
    </p:spTree>
    <p:extLst>
      <p:ext uri="{BB962C8B-B14F-4D97-AF65-F5344CB8AC3E}">
        <p14:creationId xmlns:p14="http://schemas.microsoft.com/office/powerpoint/2010/main" val="2394885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505F969-C772-46E6-A9CF-9C7C012A5826}" type="slidenum">
              <a:rPr lang="en-US" altLang="en-US" sz="1200">
                <a:latin typeface="Times New Roman" panose="02020603050405020304" pitchFamily="18" charset="0"/>
              </a:rPr>
              <a:pPr/>
              <a:t>20</a:t>
            </a:fld>
            <a:endParaRPr lang="en-US" altLang="en-US" sz="1200">
              <a:latin typeface="Times New Roman" panose="02020603050405020304" pitchFamily="18" charset="0"/>
            </a:endParaRPr>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Type answer here</a:t>
            </a:r>
          </a:p>
        </p:txBody>
      </p:sp>
    </p:spTree>
    <p:extLst>
      <p:ext uri="{BB962C8B-B14F-4D97-AF65-F5344CB8AC3E}">
        <p14:creationId xmlns:p14="http://schemas.microsoft.com/office/powerpoint/2010/main" val="4279934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DE3ABD9-31FD-44FD-BD60-D5C62606C9D5}" type="slidenum">
              <a:rPr lang="en-US" altLang="en-US" sz="1200"/>
              <a:pPr/>
              <a:t>21</a:t>
            </a:fld>
            <a:endParaRPr lang="en-US" altLang="en-US" sz="120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is a true macro program, with a macro call and a macro language statement.  This macro contains no sascode (text).  This is a "system driven" macro insofar as it is driven by or makes a decision according to system information, such as the day of the week.</a:t>
            </a:r>
          </a:p>
        </p:txBody>
      </p:sp>
    </p:spTree>
    <p:extLst>
      <p:ext uri="{BB962C8B-B14F-4D97-AF65-F5344CB8AC3E}">
        <p14:creationId xmlns:p14="http://schemas.microsoft.com/office/powerpoint/2010/main" val="1853618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3A38CF1-0104-47E4-9D57-DF1ED8B6EF42}" type="slidenum">
              <a:rPr lang="en-US" altLang="en-US" sz="1200"/>
              <a:pPr/>
              <a:t>24</a:t>
            </a:fld>
            <a:endParaRPr lang="en-US" altLang="en-US" sz="120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Here is a second approach to the same application ("Method 2").  The advantage is that this is a single macro, not three macros as in "Method 1".  This is a common technique.</a:t>
            </a:r>
          </a:p>
        </p:txBody>
      </p:sp>
    </p:spTree>
    <p:extLst>
      <p:ext uri="{BB962C8B-B14F-4D97-AF65-F5344CB8AC3E}">
        <p14:creationId xmlns:p14="http://schemas.microsoft.com/office/powerpoint/2010/main" val="3788336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69375C1-BDAD-4C7C-98CA-D61C6E7682DA}" type="slidenum">
              <a:rPr lang="en-US" altLang="en-US" sz="1200"/>
              <a:pPr/>
              <a:t>25</a:t>
            </a:fld>
            <a:endParaRPr lang="en-US" altLang="en-US" sz="120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2608929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5AD8429-8B21-4A64-9AB1-B5AF7C415F81}" type="slidenum">
              <a:rPr lang="en-US" altLang="en-US" sz="1200"/>
              <a:pPr/>
              <a:t>26</a:t>
            </a:fld>
            <a:endParaRPr lang="en-US" altLang="en-US" sz="120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is a modular approach.  Warning:  %INCLUDE  may LOOK like a macro language statement, but it is NOT.  It is a global SAS statement.  Offer your sincere apologies to anyone who is confused.  </a:t>
            </a:r>
          </a:p>
        </p:txBody>
      </p:sp>
    </p:spTree>
    <p:extLst>
      <p:ext uri="{BB962C8B-B14F-4D97-AF65-F5344CB8AC3E}">
        <p14:creationId xmlns:p14="http://schemas.microsoft.com/office/powerpoint/2010/main" val="2959966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69375C1-BDAD-4C7C-98CA-D61C6E7682DA}" type="slidenum">
              <a:rPr lang="en-US" altLang="en-US" sz="1200"/>
              <a:pPr/>
              <a:t>27</a:t>
            </a:fld>
            <a:endParaRPr lang="en-US" altLang="en-US" sz="120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2800966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BDEC6DC-1637-48D9-BEAC-E4A269A8BE56}" type="slidenum">
              <a:rPr lang="en-US" altLang="en-US" sz="1200"/>
              <a:pPr/>
              <a:t>29</a:t>
            </a:fld>
            <a:endParaRPr lang="en-US" altLang="en-US" sz="120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1134659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CD27117-6D3B-471F-B2FA-EC35454C29FD}" type="datetime1">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1844386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FF4A61-55CF-4D21-ACCB-A75209FE772D}" type="datetime1">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2631408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5B6249-1AC9-4055-A7D0-0D095D4894C4}" type="datetime1">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257703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9FB068-2721-4C6A-99A6-340BA65FA6FF}" type="datetime1">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2155706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90CA6-1CD5-40CF-B0E8-84AD3F806B39}" type="datetime1">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2659407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F320B-0514-48DF-9BCA-FD1DEBB76864}" type="datetime1">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3237754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BCDFD2-9D4F-4C51-BC2D-209BABAF78DD}" type="datetime1">
              <a:rPr lang="en-US" smtClean="0"/>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415281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00980E-848E-49AA-BFBF-CE006D50E7D8}" type="datetime1">
              <a:rPr lang="en-US" smtClean="0"/>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39593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1DB8A-65B0-4B20-B642-18C38C4E0291}" type="datetime1">
              <a:rPr lang="en-US" smtClean="0"/>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70573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AE74B2-3862-4B16-ACFB-1E3CBE452B72}" type="datetime1">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18956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A9CA2D-7936-42E0-9032-9878BC7FD6C8}" type="datetime1">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01F1B-E932-4DC6-822D-14EE283E7599}" type="slidenum">
              <a:rPr lang="en-US" smtClean="0"/>
              <a:t>‹#›</a:t>
            </a:fld>
            <a:endParaRPr lang="en-US"/>
          </a:p>
        </p:txBody>
      </p:sp>
    </p:spTree>
    <p:extLst>
      <p:ext uri="{BB962C8B-B14F-4D97-AF65-F5344CB8AC3E}">
        <p14:creationId xmlns:p14="http://schemas.microsoft.com/office/powerpoint/2010/main" val="4031720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D3205-4502-4CB8-AD02-807AD743DF72}" type="datetime1">
              <a:rPr lang="en-US" smtClean="0"/>
              <a:t>2/22/2017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E01F1B-E932-4DC6-822D-14EE283E7599}" type="slidenum">
              <a:rPr lang="en-US" smtClean="0"/>
              <a:t>‹#›</a:t>
            </a:fld>
            <a:endParaRPr lang="en-US"/>
          </a:p>
        </p:txBody>
      </p:sp>
    </p:spTree>
    <p:extLst>
      <p:ext uri="{BB962C8B-B14F-4D97-AF65-F5344CB8AC3E}">
        <p14:creationId xmlns:p14="http://schemas.microsoft.com/office/powerpoint/2010/main" val="1861539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4"/>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055A701-5AA1-4944-8EB6-BDB684BF2EDE}" type="slidenum">
              <a:rPr lang="en-US" altLang="en-US" sz="1400"/>
              <a:pPr/>
              <a:t>1</a:t>
            </a:fld>
            <a:endParaRPr lang="en-US" altLang="en-US" sz="1400"/>
          </a:p>
        </p:txBody>
      </p:sp>
      <p:sp>
        <p:nvSpPr>
          <p:cNvPr id="14339" name="Module Title"/>
          <p:cNvSpPr>
            <a:spLocks noChangeArrowheads="1"/>
          </p:cNvSpPr>
          <p:nvPr/>
        </p:nvSpPr>
        <p:spPr bwMode="auto">
          <a:xfrm>
            <a:off x="2622431" y="3224620"/>
            <a:ext cx="7039154"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ts val="3900"/>
              </a:lnSpc>
            </a:pPr>
            <a:r>
              <a:rPr lang="en-US" sz="5400" b="1" dirty="0">
                <a:latin typeface="+mn-lt"/>
              </a:rPr>
              <a:t>Conditional Processing</a:t>
            </a:r>
            <a:endParaRPr lang="en-US" altLang="en-US" sz="5400" b="1" dirty="0">
              <a:latin typeface="+mn-lt"/>
            </a:endParaRPr>
          </a:p>
        </p:txBody>
      </p:sp>
      <p:sp>
        <p:nvSpPr>
          <p:cNvPr id="14350" name="MO Picture" hidden="1"/>
          <p:cNvSpPr>
            <a:spLocks noChangeArrowheads="1"/>
          </p:cNvSpPr>
          <p:nvPr/>
        </p:nvSpPr>
        <p:spPr bwMode="auto">
          <a:xfrm>
            <a:off x="1524000" y="0"/>
            <a:ext cx="0" cy="0"/>
          </a:xfrm>
          <a:prstGeom prst="rect">
            <a:avLst/>
          </a:prstGeom>
          <a:solidFill>
            <a:srgbClr val="FFFFFF"/>
          </a:solidFill>
          <a:ln w="38100" algn="ctr">
            <a:solidFill>
              <a:srgbClr val="000000"/>
            </a:solidFill>
            <a:round/>
            <a:headEnd/>
            <a:tailEnd/>
          </a:ln>
        </p:spPr>
        <p:txBody>
          <a:bodyPr lIns="88900" tIns="88900" rIns="88900" bIns="8890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a:t>4</a:t>
            </a:r>
          </a:p>
        </p:txBody>
      </p:sp>
    </p:spTree>
    <p:custDataLst>
      <p:tags r:id="rId1"/>
    </p:custDataLst>
    <p:extLst>
      <p:ext uri="{BB962C8B-B14F-4D97-AF65-F5344CB8AC3E}">
        <p14:creationId xmlns:p14="http://schemas.microsoft.com/office/powerpoint/2010/main" val="3188760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38200" y="0"/>
            <a:ext cx="6121893" cy="825623"/>
          </a:xfrm>
        </p:spPr>
        <p:txBody>
          <a:bodyPr/>
          <a:lstStyle/>
          <a:p>
            <a:pPr eaLnBrk="1" hangingPunct="1"/>
            <a:r>
              <a:rPr lang="en-US" altLang="en-US" dirty="0"/>
              <a:t>Macro Expressions</a:t>
            </a:r>
          </a:p>
        </p:txBody>
      </p:sp>
      <p:sp>
        <p:nvSpPr>
          <p:cNvPr id="19459" name="Rectangle 3"/>
          <p:cNvSpPr>
            <a:spLocks noGrp="1" noChangeArrowheads="1"/>
          </p:cNvSpPr>
          <p:nvPr>
            <p:ph idx="1"/>
          </p:nvPr>
        </p:nvSpPr>
        <p:spPr>
          <a:xfrm>
            <a:off x="444126" y="1087676"/>
            <a:ext cx="10674267" cy="5451236"/>
          </a:xfrm>
        </p:spPr>
        <p:txBody>
          <a:bodyPr wrap="square">
            <a:spAutoFit/>
          </a:bodyPr>
          <a:lstStyle/>
          <a:p>
            <a:pPr marL="55563" lvl="1" indent="0" eaLnBrk="1" hangingPunct="1">
              <a:buNone/>
            </a:pPr>
            <a:r>
              <a:rPr lang="en-US" altLang="en-US" sz="2800" dirty="0"/>
              <a:t>Similarities to SAS expressions:</a:t>
            </a:r>
          </a:p>
          <a:p>
            <a:pPr marL="457200" lvl="1" indent="0" eaLnBrk="1" hangingPunct="1">
              <a:buNone/>
            </a:pPr>
            <a:r>
              <a:rPr lang="en-US" altLang="en-US" sz="2800" dirty="0"/>
              <a:t>arithmetic operators</a:t>
            </a:r>
          </a:p>
          <a:p>
            <a:pPr marL="457200" lvl="1" indent="0" eaLnBrk="1" hangingPunct="1">
              <a:buNone/>
            </a:pPr>
            <a:r>
              <a:rPr lang="en-US" altLang="en-US" sz="2800" dirty="0"/>
              <a:t>logical operators (</a:t>
            </a:r>
            <a:r>
              <a:rPr lang="en-US" altLang="en-US" sz="2800" b="1" dirty="0"/>
              <a:t>Do not precede AND or </a:t>
            </a:r>
            <a:r>
              <a:rPr lang="en-US" altLang="en-US" sz="2800" b="1" dirty="0" err="1"/>
              <a:t>OR</a:t>
            </a:r>
            <a:r>
              <a:rPr lang="en-US" altLang="en-US" sz="2800" b="1" dirty="0"/>
              <a:t> with %.</a:t>
            </a:r>
            <a:r>
              <a:rPr lang="en-US" altLang="en-US" sz="2800" dirty="0"/>
              <a:t>)</a:t>
            </a:r>
          </a:p>
          <a:p>
            <a:pPr marL="457200" lvl="1" indent="0" eaLnBrk="1" hangingPunct="1">
              <a:buNone/>
            </a:pPr>
            <a:r>
              <a:rPr lang="en-US" altLang="en-US" sz="2800" dirty="0"/>
              <a:t>comparison operators (symbols and mnemonics)</a:t>
            </a:r>
          </a:p>
          <a:p>
            <a:pPr marL="457200" lvl="1" indent="0" eaLnBrk="1" hangingPunct="1">
              <a:buNone/>
            </a:pPr>
            <a:r>
              <a:rPr lang="en-US" altLang="en-US" sz="2800" dirty="0"/>
              <a:t>case sensitivity</a:t>
            </a:r>
          </a:p>
          <a:p>
            <a:pPr marL="457200" lvl="1" indent="0" eaLnBrk="1" hangingPunct="1">
              <a:buNone/>
            </a:pPr>
            <a:r>
              <a:rPr lang="en-US" altLang="en-US" sz="2800" dirty="0"/>
              <a:t>special WHERE operators not valid</a:t>
            </a:r>
          </a:p>
          <a:p>
            <a:pPr marL="457200" lvl="1" indent="0" eaLnBrk="1" hangingPunct="1">
              <a:buNone/>
            </a:pPr>
            <a:endParaRPr lang="en-US" altLang="en-US" sz="2800" dirty="0"/>
          </a:p>
          <a:p>
            <a:pPr marL="0" lvl="1" indent="0" eaLnBrk="1" hangingPunct="1">
              <a:buNone/>
            </a:pPr>
            <a:r>
              <a:rPr lang="en-US" altLang="en-US" sz="2800" dirty="0"/>
              <a:t>Differences compared to SAS expressions:</a:t>
            </a:r>
          </a:p>
          <a:p>
            <a:pPr marL="457200" lvl="1" indent="0" eaLnBrk="1" hangingPunct="1">
              <a:buNone/>
            </a:pPr>
            <a:r>
              <a:rPr lang="en-US" altLang="en-US" sz="2800" dirty="0"/>
              <a:t>Character operands are not quoted.</a:t>
            </a:r>
          </a:p>
          <a:p>
            <a:pPr marL="457200" lvl="1" indent="0" eaLnBrk="1" hangingPunct="1">
              <a:buNone/>
            </a:pPr>
            <a:r>
              <a:rPr lang="en-US" altLang="en-US" sz="2800" dirty="0"/>
              <a:t>Ranges such as 1 &lt;= &amp;x &lt;= 10 behave differently.</a:t>
            </a:r>
          </a:p>
          <a:p>
            <a:pPr marL="457200" lvl="1" indent="0" eaLnBrk="1" hangingPunct="1">
              <a:buNone/>
            </a:pPr>
            <a:r>
              <a:rPr lang="en-US" altLang="en-US" sz="2800" b="1" dirty="0"/>
              <a:t>The IN operator does not require parentheses.</a:t>
            </a:r>
          </a:p>
          <a:p>
            <a:pPr marL="457200" lvl="1" indent="0" eaLnBrk="1" hangingPunct="1">
              <a:buNone/>
            </a:pPr>
            <a:endParaRPr lang="en-US" altLang="en-US" sz="2800" dirty="0"/>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53DD557-21CD-4E39-92F1-BDBD83CBA405}" type="slidenum">
              <a:rPr lang="en-US" altLang="en-US" sz="1400"/>
              <a:pPr/>
              <a:t>10</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24369073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Conditional Processing</a:t>
            </a:r>
          </a:p>
        </p:txBody>
      </p:sp>
      <p:sp>
        <p:nvSpPr>
          <p:cNvPr id="20483" name="Rectangle 3"/>
          <p:cNvSpPr>
            <a:spLocks noGrp="1" noChangeArrowheads="1"/>
          </p:cNvSpPr>
          <p:nvPr>
            <p:ph idx="1"/>
          </p:nvPr>
        </p:nvSpPr>
        <p:spPr>
          <a:xfrm>
            <a:off x="950306" y="2168844"/>
            <a:ext cx="10300790" cy="2287806"/>
          </a:xfrm>
        </p:spPr>
        <p:txBody>
          <a:bodyPr wrap="square">
            <a:spAutoFit/>
          </a:bodyPr>
          <a:lstStyle/>
          <a:p>
            <a:pPr marL="0" indent="0">
              <a:buNone/>
            </a:pPr>
            <a:r>
              <a:rPr lang="en-US" altLang="en-US" i="1" dirty="0"/>
              <a:t>Actions</a:t>
            </a:r>
            <a:r>
              <a:rPr lang="en-US" altLang="en-US" dirty="0"/>
              <a:t> that can follow the keywords %THEN and %ELSE:</a:t>
            </a:r>
          </a:p>
          <a:p>
            <a:pPr marL="457200" lvl="1" indent="0" eaLnBrk="1" hangingPunct="1">
              <a:buNone/>
            </a:pPr>
            <a:r>
              <a:rPr lang="en-US" altLang="en-US" sz="2800" dirty="0"/>
              <a:t>a macro language statement </a:t>
            </a:r>
          </a:p>
          <a:p>
            <a:pPr marL="457200" lvl="1" indent="0" eaLnBrk="1" hangingPunct="1">
              <a:buNone/>
            </a:pPr>
            <a:r>
              <a:rPr lang="en-US" altLang="en-US" sz="2800" dirty="0"/>
              <a:t>a macro variable reference</a:t>
            </a:r>
          </a:p>
          <a:p>
            <a:pPr marL="457200" lvl="1" indent="0" eaLnBrk="1" hangingPunct="1">
              <a:buNone/>
            </a:pPr>
            <a:r>
              <a:rPr lang="en-US" altLang="en-US" sz="2800" dirty="0"/>
              <a:t>a macro call</a:t>
            </a:r>
          </a:p>
          <a:p>
            <a:pPr marL="457200" lvl="1" indent="0" eaLnBrk="1" hangingPunct="1">
              <a:buNone/>
            </a:pPr>
            <a:r>
              <a:rPr lang="en-US" altLang="en-US" sz="2800" dirty="0"/>
              <a:t>any text</a:t>
            </a:r>
          </a:p>
        </p:txBody>
      </p:sp>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3EB695C-7A58-4406-BE7A-06364B5E7D56}" type="slidenum">
              <a:rPr lang="en-US" altLang="en-US" sz="1400"/>
              <a:pPr/>
              <a:t>11</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57988625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085513" y="0"/>
            <a:ext cx="8458200" cy="457200"/>
          </a:xfrm>
        </p:spPr>
        <p:txBody>
          <a:bodyPr>
            <a:normAutofit fontScale="90000"/>
          </a:bodyPr>
          <a:lstStyle/>
          <a:p>
            <a:pPr eaLnBrk="1" hangingPunct="1"/>
            <a:r>
              <a:rPr lang="en-US" altLang="en-US" dirty="0"/>
              <a:t>Conditional Processing</a:t>
            </a:r>
          </a:p>
        </p:txBody>
      </p:sp>
      <p:sp>
        <p:nvSpPr>
          <p:cNvPr id="21507" name="Rectangle 3"/>
          <p:cNvSpPr>
            <a:spLocks noGrp="1" noChangeArrowheads="1"/>
          </p:cNvSpPr>
          <p:nvPr>
            <p:ph idx="1"/>
          </p:nvPr>
        </p:nvSpPr>
        <p:spPr>
          <a:xfrm>
            <a:off x="82292" y="680947"/>
            <a:ext cx="10002741" cy="6325834"/>
          </a:xfrm>
        </p:spPr>
        <p:txBody>
          <a:bodyPr wrap="square">
            <a:spAutoFit/>
          </a:bodyPr>
          <a:lstStyle/>
          <a:p>
            <a:pPr marL="0" indent="0">
              <a:buNone/>
            </a:pPr>
            <a:r>
              <a:rPr lang="en-US" altLang="en-US" dirty="0"/>
              <a:t>The MLOGIC system option displays macro execution messages in the SAS log, including messages about </a:t>
            </a:r>
            <a:br>
              <a:rPr lang="en-US" altLang="en-US" dirty="0"/>
            </a:br>
            <a:r>
              <a:rPr lang="en-US" altLang="en-US" dirty="0"/>
              <a:t>the following:</a:t>
            </a:r>
          </a:p>
          <a:p>
            <a:pPr marL="457200" lvl="1" indent="0" eaLnBrk="1" hangingPunct="1">
              <a:buNone/>
            </a:pPr>
            <a:r>
              <a:rPr lang="en-US" altLang="en-US" dirty="0"/>
              <a:t>macro initialization</a:t>
            </a:r>
          </a:p>
          <a:p>
            <a:pPr marL="457200" lvl="1" indent="0" eaLnBrk="1" hangingPunct="1">
              <a:buNone/>
            </a:pPr>
            <a:r>
              <a:rPr lang="en-US" altLang="en-US" dirty="0"/>
              <a:t>parameter values</a:t>
            </a:r>
          </a:p>
          <a:p>
            <a:pPr marL="457200" lvl="1" indent="0" eaLnBrk="1" hangingPunct="1">
              <a:buNone/>
            </a:pPr>
            <a:r>
              <a:rPr lang="en-US" altLang="en-US" b="1" dirty="0"/>
              <a:t>results of arithmetic and logical operations</a:t>
            </a:r>
          </a:p>
          <a:p>
            <a:pPr marL="457200" lvl="1" indent="0" eaLnBrk="1" hangingPunct="1">
              <a:buNone/>
            </a:pPr>
            <a:r>
              <a:rPr lang="en-US" altLang="en-US" dirty="0"/>
              <a:t>macro termination</a:t>
            </a:r>
          </a:p>
          <a:p>
            <a:pPr marL="0" indent="0">
              <a:buNone/>
            </a:pPr>
            <a:br>
              <a:rPr lang="en-US" altLang="en-US" dirty="0"/>
            </a:br>
            <a:r>
              <a:rPr lang="en-US" altLang="en-US" dirty="0"/>
              <a:t>General form of the MLOGIC|NOMLOGIC option:</a:t>
            </a:r>
          </a:p>
          <a:p>
            <a:pPr marL="0" indent="0">
              <a:buNone/>
            </a:pPr>
            <a:endParaRPr lang="en-US" altLang="en-US" dirty="0"/>
          </a:p>
          <a:p>
            <a:pPr marL="0" indent="0">
              <a:buNone/>
            </a:pPr>
            <a:endParaRPr lang="en-US" altLang="en-US" dirty="0"/>
          </a:p>
          <a:p>
            <a:pPr marL="0" indent="0">
              <a:buNone/>
            </a:pPr>
            <a:endParaRPr lang="en-US" altLang="en-US" dirty="0"/>
          </a:p>
          <a:p>
            <a:pPr marL="0" indent="0">
              <a:buNone/>
            </a:pPr>
            <a:r>
              <a:rPr lang="en-US" altLang="en-US" dirty="0"/>
              <a:t>The default setting is NOMLOGIC.</a:t>
            </a:r>
          </a:p>
          <a:p>
            <a:pPr marL="0" indent="0">
              <a:buNone/>
            </a:pPr>
            <a:endParaRPr lang="en-US" altLang="en-US" dirty="0"/>
          </a:p>
        </p:txBody>
      </p:sp>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23BA43C-1CD3-441B-9418-0F1A4A62B067}" type="slidenum">
              <a:rPr lang="en-US" altLang="en-US" sz="1400"/>
              <a:pPr/>
              <a:t>12</a:t>
            </a:fld>
            <a:endParaRPr lang="en-US" altLang="en-US" sz="1400">
              <a:latin typeface="Times New Roman" panose="02020603050405020304" pitchFamily="18" charset="0"/>
            </a:endParaRPr>
          </a:p>
        </p:txBody>
      </p:sp>
      <p:sp>
        <p:nvSpPr>
          <p:cNvPr id="12292" name="Text Box 4"/>
          <p:cNvSpPr txBox="1">
            <a:spLocks noChangeArrowheads="1"/>
          </p:cNvSpPr>
          <p:nvPr/>
        </p:nvSpPr>
        <p:spPr bwMode="auto">
          <a:xfrm>
            <a:off x="2770154" y="4773356"/>
            <a:ext cx="2621230" cy="86177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b="1" dirty="0">
                <a:latin typeface="Arial"/>
              </a:rPr>
              <a:t>OPTIONS </a:t>
            </a:r>
            <a:r>
              <a:rPr lang="en-US" dirty="0">
                <a:latin typeface="Arial"/>
              </a:rPr>
              <a:t>MLOGIC</a:t>
            </a:r>
            <a:r>
              <a:rPr lang="en-US" b="1" dirty="0">
                <a:latin typeface="Arial"/>
              </a:rPr>
              <a:t>;</a:t>
            </a:r>
          </a:p>
          <a:p>
            <a:pPr>
              <a:defRPr/>
            </a:pPr>
            <a:r>
              <a:rPr lang="en-US" b="1" dirty="0">
                <a:latin typeface="Arial"/>
              </a:rPr>
              <a:t>OPTIONS </a:t>
            </a:r>
            <a:r>
              <a:rPr lang="en-US" dirty="0">
                <a:latin typeface="Arial"/>
              </a:rPr>
              <a:t>NOMLOGIC</a:t>
            </a:r>
            <a:r>
              <a:rPr lang="en-US" b="1" dirty="0">
                <a:latin typeface="Arial"/>
              </a:rPr>
              <a:t>;</a:t>
            </a:r>
          </a:p>
        </p:txBody>
      </p:sp>
    </p:spTree>
    <p:extLst>
      <p:ext uri="{BB962C8B-B14F-4D97-AF65-F5344CB8AC3E}">
        <p14:creationId xmlns:p14="http://schemas.microsoft.com/office/powerpoint/2010/main" val="171441999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title"/>
          </p:nvPr>
        </p:nvSpPr>
        <p:spPr>
          <a:xfrm>
            <a:off x="941567" y="14288"/>
            <a:ext cx="10515600" cy="1039812"/>
          </a:xfrm>
        </p:spPr>
        <p:txBody>
          <a:bodyPr/>
          <a:lstStyle/>
          <a:p>
            <a:pPr eaLnBrk="1" hangingPunct="1"/>
            <a:r>
              <a:rPr lang="en-US" altLang="en-US" dirty="0"/>
              <a:t>Macro-Level Programming</a:t>
            </a:r>
          </a:p>
        </p:txBody>
      </p:sp>
      <p:sp>
        <p:nvSpPr>
          <p:cNvPr id="1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119B088-6A60-46EE-91B1-FA6CD7CC7ECD}" type="slidenum">
              <a:rPr lang="en-US" altLang="en-US" sz="1400">
                <a:solidFill>
                  <a:prstClr val="black"/>
                </a:solidFill>
              </a:rPr>
              <a:pPr/>
              <a:t>13</a:t>
            </a:fld>
            <a:endParaRPr lang="en-US" altLang="en-US" sz="1400">
              <a:solidFill>
                <a:prstClr val="black"/>
              </a:solidFill>
              <a:latin typeface="Times New Roman" panose="02020603050405020304" pitchFamily="18" charset="0"/>
            </a:endParaRPr>
          </a:p>
        </p:txBody>
      </p:sp>
      <p:cxnSp>
        <p:nvCxnSpPr>
          <p:cNvPr id="17412" name="AutoShape 3"/>
          <p:cNvCxnSpPr>
            <a:cxnSpLocks noChangeShapeType="1"/>
            <a:endCxn id="17422" idx="0"/>
          </p:cNvCxnSpPr>
          <p:nvPr/>
        </p:nvCxnSpPr>
        <p:spPr bwMode="auto">
          <a:xfrm flipH="1">
            <a:off x="2690814" y="2743201"/>
            <a:ext cx="14287" cy="1357313"/>
          </a:xfrm>
          <a:prstGeom prst="straightConnector1">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cxnSp>
      <p:sp>
        <p:nvSpPr>
          <p:cNvPr id="17413" name="Text Box 5"/>
          <p:cNvSpPr txBox="1">
            <a:spLocks noChangeArrowheads="1"/>
          </p:cNvSpPr>
          <p:nvPr/>
        </p:nvSpPr>
        <p:spPr bwMode="auto">
          <a:xfrm>
            <a:off x="3581400" y="42672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1400" b="1">
                <a:solidFill>
                  <a:prstClr val="black"/>
                </a:solidFill>
              </a:rPr>
              <a:t>Yes</a:t>
            </a:r>
          </a:p>
        </p:txBody>
      </p:sp>
      <p:sp>
        <p:nvSpPr>
          <p:cNvPr id="17414" name="AutoShape 6"/>
          <p:cNvSpPr>
            <a:spLocks noChangeArrowheads="1"/>
          </p:cNvSpPr>
          <p:nvPr/>
        </p:nvSpPr>
        <p:spPr bwMode="auto">
          <a:xfrm>
            <a:off x="1828800" y="1371600"/>
            <a:ext cx="1752600" cy="1371600"/>
          </a:xfrm>
          <a:prstGeom prst="flowChartProcess">
            <a:avLst/>
          </a:prstGeom>
          <a:solidFill>
            <a:schemeClr val="accent2"/>
          </a:solidFill>
          <a:ln w="28575">
            <a:solidFill>
              <a:schemeClr val="tx1"/>
            </a:solidFill>
            <a:miter lim="800000"/>
            <a:headEnd type="none" w="sm" len="sm"/>
            <a:tailEnd type="none" w="sm" len="sm"/>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endParaRPr lang="en-US" altLang="en-US" sz="2000">
              <a:solidFill>
                <a:prstClr val="black"/>
              </a:solidFill>
            </a:endParaRPr>
          </a:p>
          <a:p>
            <a:pPr algn="ctr"/>
            <a:r>
              <a:rPr lang="en-US" altLang="en-US" sz="2000">
                <a:solidFill>
                  <a:prstClr val="black"/>
                </a:solidFill>
              </a:rPr>
              <a:t>Always print </a:t>
            </a:r>
            <a:br>
              <a:rPr lang="en-US" altLang="en-US" sz="2000">
                <a:solidFill>
                  <a:prstClr val="black"/>
                </a:solidFill>
              </a:rPr>
            </a:br>
            <a:r>
              <a:rPr lang="en-US" altLang="en-US" sz="2000">
                <a:solidFill>
                  <a:prstClr val="black"/>
                </a:solidFill>
              </a:rPr>
              <a:t>the </a:t>
            </a:r>
            <a:br>
              <a:rPr lang="en-US" altLang="en-US" sz="2000">
                <a:solidFill>
                  <a:prstClr val="black"/>
                </a:solidFill>
              </a:rPr>
            </a:br>
            <a:r>
              <a:rPr lang="en-US" altLang="en-US" sz="2000">
                <a:solidFill>
                  <a:prstClr val="black"/>
                </a:solidFill>
              </a:rPr>
              <a:t>daily report</a:t>
            </a:r>
            <a:endParaRPr lang="en-US" altLang="en-US">
              <a:solidFill>
                <a:prstClr val="black"/>
              </a:solidFill>
            </a:endParaRPr>
          </a:p>
          <a:p>
            <a:pPr algn="ctr"/>
            <a:endParaRPr lang="en-US" altLang="en-US">
              <a:solidFill>
                <a:prstClr val="black"/>
              </a:solidFill>
            </a:endParaRPr>
          </a:p>
        </p:txBody>
      </p:sp>
      <p:sp>
        <p:nvSpPr>
          <p:cNvPr id="17415" name="Line 8"/>
          <p:cNvSpPr>
            <a:spLocks noChangeShapeType="1"/>
          </p:cNvSpPr>
          <p:nvPr/>
        </p:nvSpPr>
        <p:spPr bwMode="auto">
          <a:xfrm flipV="1">
            <a:off x="3581400" y="2057400"/>
            <a:ext cx="685800" cy="0"/>
          </a:xfrm>
          <a:prstGeom prst="line">
            <a:avLst/>
          </a:prstGeom>
          <a:noFill/>
          <a:ln w="38100">
            <a:solidFill>
              <a:schemeClr val="tx1"/>
            </a:solidFill>
            <a:round/>
            <a:headEnd/>
            <a:tailEnd type="triangle" w="med" len="lg"/>
          </a:ln>
          <a:extLst>
            <a:ext uri="{909E8E84-426E-40DD-AFC4-6F175D3DCCD1}">
              <a14:hiddenFill xmlns:a14="http://schemas.microsoft.com/office/drawing/2010/main">
                <a:noFill/>
              </a14:hiddenFill>
            </a:ext>
          </a:extLst>
        </p:spPr>
        <p:txBody>
          <a:bodyPr/>
          <a:lstStyle/>
          <a:p>
            <a:endParaRPr lang="en-US">
              <a:solidFill>
                <a:prstClr val="black"/>
              </a:solidFill>
            </a:endParaRPr>
          </a:p>
        </p:txBody>
      </p:sp>
      <p:sp>
        <p:nvSpPr>
          <p:cNvPr id="17421" name="Line 25"/>
          <p:cNvSpPr>
            <a:spLocks noChangeShapeType="1"/>
          </p:cNvSpPr>
          <p:nvPr/>
        </p:nvSpPr>
        <p:spPr bwMode="auto">
          <a:xfrm flipV="1">
            <a:off x="3505200" y="4603750"/>
            <a:ext cx="762000" cy="0"/>
          </a:xfrm>
          <a:prstGeom prst="line">
            <a:avLst/>
          </a:prstGeom>
          <a:noFill/>
          <a:ln w="38100">
            <a:solidFill>
              <a:schemeClr val="tx1"/>
            </a:solidFill>
            <a:round/>
            <a:headEnd/>
            <a:tailEnd type="triangle" w="med" len="lg"/>
          </a:ln>
          <a:extLst>
            <a:ext uri="{909E8E84-426E-40DD-AFC4-6F175D3DCCD1}">
              <a14:hiddenFill xmlns:a14="http://schemas.microsoft.com/office/drawing/2010/main">
                <a:noFill/>
              </a14:hiddenFill>
            </a:ext>
          </a:extLst>
        </p:spPr>
        <p:txBody>
          <a:bodyPr/>
          <a:lstStyle/>
          <a:p>
            <a:endParaRPr lang="en-US">
              <a:solidFill>
                <a:prstClr val="black"/>
              </a:solidFill>
            </a:endParaRPr>
          </a:p>
        </p:txBody>
      </p:sp>
      <p:sp>
        <p:nvSpPr>
          <p:cNvPr id="17422" name="AutoShape 2"/>
          <p:cNvSpPr>
            <a:spLocks noChangeArrowheads="1"/>
          </p:cNvSpPr>
          <p:nvPr/>
        </p:nvSpPr>
        <p:spPr bwMode="auto">
          <a:xfrm>
            <a:off x="1814513" y="4114800"/>
            <a:ext cx="1752600" cy="990600"/>
          </a:xfrm>
          <a:prstGeom prst="flowChartDecision">
            <a:avLst/>
          </a:prstGeom>
          <a:solidFill>
            <a:schemeClr val="accent2"/>
          </a:solidFill>
          <a:ln w="28575">
            <a:solidFill>
              <a:schemeClr val="tx1"/>
            </a:solidFill>
            <a:miter lim="800000"/>
            <a:headEnd type="none" w="sm" len="sm"/>
            <a:tailEnd type="none" w="sm" len="sm"/>
          </a:ln>
        </p:spPr>
        <p:txBody>
          <a:bodyPr wrap="none" bIns="137160" anchor="ctr" anchorCtr="1"/>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sz="2000">
                <a:solidFill>
                  <a:prstClr val="black"/>
                </a:solidFill>
              </a:rPr>
              <a:t>Is it</a:t>
            </a:r>
            <a:br>
              <a:rPr lang="en-US" altLang="en-US" sz="2000">
                <a:solidFill>
                  <a:prstClr val="black"/>
                </a:solidFill>
              </a:rPr>
            </a:br>
            <a:r>
              <a:rPr lang="en-US" altLang="en-US" sz="2000">
                <a:solidFill>
                  <a:prstClr val="black"/>
                </a:solidFill>
              </a:rPr>
              <a:t>Friday?</a:t>
            </a:r>
            <a:endParaRPr lang="en-US" altLang="en-US">
              <a:solidFill>
                <a:prstClr val="black"/>
              </a:solidFill>
            </a:endParaRPr>
          </a:p>
        </p:txBody>
      </p:sp>
      <p:sp>
        <p:nvSpPr>
          <p:cNvPr id="2" name="Rectangle 1"/>
          <p:cNvSpPr/>
          <p:nvPr/>
        </p:nvSpPr>
        <p:spPr>
          <a:xfrm>
            <a:off x="4661146" y="1371600"/>
            <a:ext cx="6096000" cy="1631216"/>
          </a:xfrm>
          <a:prstGeom prst="rect">
            <a:avLst/>
          </a:prstGeom>
        </p:spPr>
        <p:txBody>
          <a:bodyPr>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print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recent_orders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order_date</a:t>
            </a:r>
            <a:r>
              <a:rPr lang="en-US" sz="2000" dirty="0">
                <a:solidFill>
                  <a:srgbClr val="000000"/>
                </a:solidFill>
                <a:latin typeface="Lucida Console" panose="020B0609040504020204" pitchFamily="49" charset="0"/>
              </a:rPr>
              <a:t>=</a:t>
            </a:r>
            <a:r>
              <a:rPr lang="en-US" sz="2000" b="1" dirty="0">
                <a:solidFill>
                  <a:srgbClr val="008080"/>
                </a:solidFill>
                <a:latin typeface="Lucida Console" panose="020B0609040504020204" pitchFamily="49" charset="0"/>
              </a:rPr>
              <a:t>"&amp;sysdate9"d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var</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product_id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total_retail_price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"Daily sales: &amp;sysdate9"</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p:txBody>
      </p:sp>
      <p:sp>
        <p:nvSpPr>
          <p:cNvPr id="3" name="Rectangle 2"/>
          <p:cNvSpPr/>
          <p:nvPr/>
        </p:nvSpPr>
        <p:spPr>
          <a:xfrm>
            <a:off x="4357687" y="3801805"/>
            <a:ext cx="7227672" cy="1938992"/>
          </a:xfrm>
          <a:prstGeom prst="rect">
            <a:avLst/>
          </a:prstGeom>
        </p:spPr>
        <p:txBody>
          <a:bodyPr wrap="square">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means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recent_orders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sum</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mean</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order_date</a:t>
            </a:r>
            <a:r>
              <a:rPr lang="en-US" sz="2000" dirty="0">
                <a:solidFill>
                  <a:srgbClr val="000000"/>
                </a:solidFill>
                <a:latin typeface="Lucida Console" panose="020B0609040504020204" pitchFamily="49" charset="0"/>
              </a:rPr>
              <a:t> between </a:t>
            </a:r>
          </a:p>
          <a:p>
            <a:r>
              <a:rPr lang="en-US" sz="2000" dirty="0">
                <a:solidFill>
                  <a:srgbClr val="000000"/>
                </a:solidFill>
                <a:latin typeface="Lucida Console" panose="020B0609040504020204" pitchFamily="49" charset="0"/>
              </a:rPr>
              <a:t>	  </a:t>
            </a:r>
            <a:r>
              <a:rPr lang="en-US" sz="2000" b="1" dirty="0">
                <a:solidFill>
                  <a:srgbClr val="008080"/>
                </a:solidFill>
                <a:latin typeface="Lucida Console" panose="020B0609040504020204" pitchFamily="49" charset="0"/>
              </a:rPr>
              <a:t>"&amp;sysdate9"d</a:t>
            </a:r>
            <a:r>
              <a:rPr lang="en-US" sz="2000" dirty="0">
                <a:solidFill>
                  <a:srgbClr val="000000"/>
                </a:solidFill>
                <a:latin typeface="Lucida Console" panose="020B0609040504020204" pitchFamily="49" charset="0"/>
              </a:rPr>
              <a:t> - </a:t>
            </a:r>
            <a:r>
              <a:rPr lang="en-US" sz="2000" b="1" dirty="0">
                <a:solidFill>
                  <a:srgbClr val="008080"/>
                </a:solidFill>
                <a:latin typeface="Lucida Console" panose="020B0609040504020204" pitchFamily="49" charset="0"/>
              </a:rPr>
              <a:t>6</a:t>
            </a:r>
            <a:r>
              <a:rPr lang="en-US" sz="2000" dirty="0">
                <a:solidFill>
                  <a:srgbClr val="000000"/>
                </a:solidFill>
                <a:latin typeface="Lucida Console" panose="020B0609040504020204" pitchFamily="49" charset="0"/>
              </a:rPr>
              <a:t> and </a:t>
            </a:r>
            <a:r>
              <a:rPr lang="en-US" sz="2000" b="1" dirty="0">
                <a:solidFill>
                  <a:srgbClr val="008080"/>
                </a:solidFill>
                <a:latin typeface="Lucida Console" panose="020B0609040504020204" pitchFamily="49" charset="0"/>
              </a:rPr>
              <a:t>"&amp;sysdate9"d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var</a:t>
            </a:r>
            <a:r>
              <a:rPr lang="en-US" sz="2000" dirty="0">
                <a:solidFill>
                  <a:srgbClr val="000000"/>
                </a:solidFill>
                <a:latin typeface="Lucida Console" panose="020B0609040504020204" pitchFamily="49" charset="0"/>
              </a:rPr>
              <a:t> quantity </a:t>
            </a:r>
            <a:r>
              <a:rPr lang="en-US" sz="2000" dirty="0" err="1">
                <a:solidFill>
                  <a:srgbClr val="000000"/>
                </a:solidFill>
                <a:latin typeface="Lucida Console" panose="020B0609040504020204" pitchFamily="49" charset="0"/>
              </a:rPr>
              <a:t>total_retail_price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"Weekly sales: &amp;sysdate9"</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307862441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a:xfrm>
            <a:off x="2124076" y="178009"/>
            <a:ext cx="8458200" cy="457200"/>
          </a:xfrm>
        </p:spPr>
        <p:txBody>
          <a:bodyPr>
            <a:normAutofit fontScale="90000"/>
          </a:bodyPr>
          <a:lstStyle/>
          <a:p>
            <a:pPr eaLnBrk="1" hangingPunct="1"/>
            <a:r>
              <a:rPr lang="en-US" altLang="en-US" dirty="0"/>
              <a:t>Processing Complete Steps</a:t>
            </a:r>
          </a:p>
        </p:txBody>
      </p:sp>
      <p:sp>
        <p:nvSpPr>
          <p:cNvPr id="23555" name="Rectangle 4"/>
          <p:cNvSpPr>
            <a:spLocks noGrp="1" noChangeArrowheads="1"/>
          </p:cNvSpPr>
          <p:nvPr>
            <p:ph idx="1"/>
          </p:nvPr>
        </p:nvSpPr>
        <p:spPr>
          <a:xfrm>
            <a:off x="2026837" y="806787"/>
            <a:ext cx="7467600" cy="480131"/>
          </a:xfrm>
        </p:spPr>
        <p:txBody>
          <a:bodyPr>
            <a:spAutoFit/>
          </a:bodyPr>
          <a:lstStyle/>
          <a:p>
            <a:pPr marL="1193800" indent="-1193800">
              <a:spcBef>
                <a:spcPct val="0"/>
              </a:spcBef>
              <a:buNone/>
              <a:tabLst>
                <a:tab pos="1146175" algn="l"/>
              </a:tabLst>
            </a:pPr>
            <a:r>
              <a:rPr lang="en-US" altLang="en-US" dirty="0"/>
              <a:t>Method 1:  Create separate macros              </a:t>
            </a:r>
          </a:p>
        </p:txBody>
      </p:sp>
      <p:sp>
        <p:nvSpPr>
          <p:cNvPr id="12"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C8890C9-9456-4EB9-8D9C-44507C0772B4}" type="slidenum">
              <a:rPr lang="en-US" altLang="en-US" sz="1400"/>
              <a:pPr/>
              <a:t>14</a:t>
            </a:fld>
            <a:endParaRPr lang="en-US" altLang="en-US" sz="1400">
              <a:latin typeface="Times New Roman" panose="02020603050405020304" pitchFamily="18" charset="0"/>
            </a:endParaRPr>
          </a:p>
        </p:txBody>
      </p:sp>
      <p:sp>
        <p:nvSpPr>
          <p:cNvPr id="23564" name="Text Box 20"/>
          <p:cNvSpPr txBox="1">
            <a:spLocks noChangeArrowheads="1"/>
          </p:cNvSpPr>
          <p:nvPr/>
        </p:nvSpPr>
        <p:spPr bwMode="auto">
          <a:xfrm>
            <a:off x="9093201" y="6464300"/>
            <a:ext cx="14890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i="1"/>
              <a:t>continued...</a:t>
            </a:r>
          </a:p>
        </p:txBody>
      </p:sp>
      <p:sp>
        <p:nvSpPr>
          <p:cNvPr id="2" name="Rectangle 1"/>
          <p:cNvSpPr/>
          <p:nvPr/>
        </p:nvSpPr>
        <p:spPr>
          <a:xfrm>
            <a:off x="763324" y="1458496"/>
            <a:ext cx="10781969" cy="4154984"/>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print data=</a:t>
            </a:r>
            <a:r>
              <a:rPr lang="en-US" sz="2400" dirty="0" err="1">
                <a:solidFill>
                  <a:srgbClr val="000000"/>
                </a:solidFill>
                <a:latin typeface="Lucida Console" panose="020B0609040504020204" pitchFamily="49" charset="0"/>
              </a:rPr>
              <a:t>recent_orders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where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"&amp;sysdate9"d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product_id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title </a:t>
            </a:r>
            <a:r>
              <a:rPr lang="en-US" sz="2400" dirty="0">
                <a:solidFill>
                  <a:srgbClr val="800080"/>
                </a:solidFill>
                <a:latin typeface="Lucida Console" panose="020B0609040504020204" pitchFamily="49" charset="0"/>
              </a:rPr>
              <a:t>"Daily sales: &amp;sysdate9"</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title;</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daily;</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endParaRPr lang="en-US" sz="24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218443274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7452" y="2028617"/>
            <a:ext cx="8886548" cy="4154984"/>
          </a:xfrm>
          <a:prstGeom prst="rect">
            <a:avLst/>
          </a:prstGeom>
        </p:spPr>
        <p:txBody>
          <a:bodyPr wrap="square">
            <a:spAutoFit/>
          </a:bodyPr>
          <a:lstStyle/>
          <a:p>
            <a:pPr lvl="0"/>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pPr lvl="0"/>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means data=</a:t>
            </a:r>
            <a:r>
              <a:rPr lang="en-US" sz="2400" dirty="0" err="1">
                <a:solidFill>
                  <a:srgbClr val="000000"/>
                </a:solidFill>
                <a:latin typeface="Lucida Console" panose="020B0609040504020204" pitchFamily="49" charset="0"/>
              </a:rPr>
              <a:t>recent_orders</a:t>
            </a:r>
            <a:r>
              <a:rPr lang="en-US" sz="2400" dirty="0">
                <a:solidFill>
                  <a:srgbClr val="000000"/>
                </a:solidFill>
                <a:latin typeface="Lucida Console" panose="020B0609040504020204" pitchFamily="49" charset="0"/>
              </a:rPr>
              <a:t> n sum mean;</a:t>
            </a:r>
          </a:p>
          <a:p>
            <a:pPr lvl="0"/>
            <a:r>
              <a:rPr lang="en-US" sz="2400" dirty="0">
                <a:solidFill>
                  <a:srgbClr val="000000"/>
                </a:solidFill>
                <a:latin typeface="Lucida Console" panose="020B0609040504020204" pitchFamily="49" charset="0"/>
              </a:rPr>
              <a:t>      where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between </a:t>
            </a:r>
          </a:p>
          <a:p>
            <a:pPr lvl="0"/>
            <a:r>
              <a:rPr lang="en-US" sz="2400" dirty="0">
                <a:solidFill>
                  <a:srgbClr val="000000"/>
                </a:solidFill>
                <a:latin typeface="Lucida Console" panose="020B0609040504020204" pitchFamily="49" charset="0"/>
              </a:rPr>
              <a:t>	    </a:t>
            </a:r>
            <a:r>
              <a:rPr lang="en-US" sz="2400" b="1" dirty="0">
                <a:solidFill>
                  <a:srgbClr val="008080"/>
                </a:solidFill>
                <a:latin typeface="Lucida Console" panose="020B0609040504020204" pitchFamily="49" charset="0"/>
              </a:rPr>
              <a:t>"&amp;sysdate9"d</a:t>
            </a:r>
            <a:r>
              <a:rPr lang="en-US" sz="2400" dirty="0">
                <a:solidFill>
                  <a:srgbClr val="000000"/>
                </a:solidFill>
                <a:latin typeface="Lucida Console" panose="020B0609040504020204" pitchFamily="49" charset="0"/>
              </a:rPr>
              <a:t> - </a:t>
            </a:r>
            <a:r>
              <a:rPr lang="en-US" sz="2400" b="1" dirty="0">
                <a:solidFill>
                  <a:srgbClr val="008080"/>
                </a:solidFill>
                <a:latin typeface="Lucida Console" panose="020B0609040504020204" pitchFamily="49" charset="0"/>
              </a:rPr>
              <a:t>6</a:t>
            </a:r>
            <a:r>
              <a:rPr lang="en-US" sz="2400" dirty="0">
                <a:solidFill>
                  <a:srgbClr val="000000"/>
                </a:solidFill>
                <a:latin typeface="Lucida Console" panose="020B0609040504020204" pitchFamily="49" charset="0"/>
              </a:rPr>
              <a:t> and </a:t>
            </a:r>
            <a:r>
              <a:rPr lang="en-US" sz="2400" b="1" dirty="0">
                <a:solidFill>
                  <a:srgbClr val="008080"/>
                </a:solidFill>
                <a:latin typeface="Lucida Console" panose="020B0609040504020204" pitchFamily="49" charset="0"/>
              </a:rPr>
              <a:t>"&amp;sysdate9"d</a:t>
            </a:r>
            <a:r>
              <a:rPr lang="en-US" sz="2400" dirty="0">
                <a:solidFill>
                  <a:srgbClr val="000000"/>
                </a:solidFill>
                <a:latin typeface="Lucida Console" panose="020B0609040504020204" pitchFamily="49" charset="0"/>
              </a:rPr>
              <a:t>;</a:t>
            </a:r>
          </a:p>
          <a:p>
            <a:pPr lvl="0"/>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pPr lvl="0"/>
            <a:r>
              <a:rPr lang="en-US" sz="2400" dirty="0">
                <a:solidFill>
                  <a:srgbClr val="000000"/>
                </a:solidFill>
                <a:latin typeface="Lucida Console" panose="020B0609040504020204" pitchFamily="49" charset="0"/>
              </a:rPr>
              <a:t>      title </a:t>
            </a:r>
            <a:r>
              <a:rPr lang="en-US" sz="2400" dirty="0">
                <a:solidFill>
                  <a:srgbClr val="800080"/>
                </a:solidFill>
                <a:latin typeface="Lucida Console" panose="020B0609040504020204" pitchFamily="49" charset="0"/>
              </a:rPr>
              <a:t>"Weekly sales: &amp;sysdate9"</a:t>
            </a:r>
            <a:r>
              <a:rPr lang="en-US" sz="2400" dirty="0">
                <a:solidFill>
                  <a:srgbClr val="000000"/>
                </a:solidFill>
                <a:latin typeface="Lucida Console" panose="020B0609040504020204" pitchFamily="49" charset="0"/>
              </a:rPr>
              <a:t>;</a:t>
            </a:r>
          </a:p>
          <a:p>
            <a:pPr lvl="0"/>
            <a:r>
              <a:rPr lang="en-US" sz="2400" dirty="0">
                <a:solidFill>
                  <a:srgbClr val="000000"/>
                </a:solidFill>
                <a:latin typeface="Lucida Console" panose="020B0609040504020204" pitchFamily="49" charset="0"/>
              </a:rPr>
              <a:t>   run;</a:t>
            </a:r>
          </a:p>
          <a:p>
            <a:pPr lvl="0"/>
            <a:r>
              <a:rPr lang="en-US" sz="2400" dirty="0">
                <a:solidFill>
                  <a:srgbClr val="000000"/>
                </a:solidFill>
                <a:latin typeface="Lucida Console" panose="020B0609040504020204" pitchFamily="49" charset="0"/>
              </a:rPr>
              <a:t>   title;</a:t>
            </a:r>
          </a:p>
          <a:p>
            <a:pPr lvl="0"/>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weekly;</a:t>
            </a:r>
          </a:p>
          <a:p>
            <a:pPr lvl="0"/>
            <a:endParaRPr lang="en-US" sz="2400" dirty="0">
              <a:solidFill>
                <a:srgbClr val="000000"/>
              </a:solidFill>
              <a:latin typeface="Lucida Console" panose="020B0609040504020204" pitchFamily="49" charset="0"/>
            </a:endParaRPr>
          </a:p>
          <a:p>
            <a:pPr lvl="0"/>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weekly</a:t>
            </a:r>
            <a:endParaRPr lang="en-US" sz="2400" dirty="0">
              <a:solidFill>
                <a:prstClr val="black"/>
              </a:solidFill>
            </a:endParaRPr>
          </a:p>
        </p:txBody>
      </p:sp>
      <p:sp>
        <p:nvSpPr>
          <p:cNvPr id="3" name="Slide Number Placeholder 2"/>
          <p:cNvSpPr>
            <a:spLocks noGrp="1"/>
          </p:cNvSpPr>
          <p:nvPr>
            <p:ph type="sldNum" sz="quarter" idx="12"/>
          </p:nvPr>
        </p:nvSpPr>
        <p:spPr/>
        <p:txBody>
          <a:bodyPr/>
          <a:lstStyle/>
          <a:p>
            <a:fld id="{82E01F1B-E932-4DC6-822D-14EE283E7599}" type="slidenum">
              <a:rPr lang="en-US" smtClean="0"/>
              <a:t>15</a:t>
            </a:fld>
            <a:endParaRPr lang="en-US"/>
          </a:p>
        </p:txBody>
      </p:sp>
    </p:spTree>
    <p:extLst>
      <p:ext uri="{BB962C8B-B14F-4D97-AF65-F5344CB8AC3E}">
        <p14:creationId xmlns:p14="http://schemas.microsoft.com/office/powerpoint/2010/main" val="3058252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a:xfrm>
            <a:off x="723107" y="0"/>
            <a:ext cx="10515600" cy="690563"/>
          </a:xfrm>
        </p:spPr>
        <p:txBody>
          <a:bodyPr>
            <a:normAutofit fontScale="90000"/>
          </a:bodyPr>
          <a:lstStyle/>
          <a:p>
            <a:pPr eaLnBrk="1" hangingPunct="1"/>
            <a:r>
              <a:rPr lang="en-US" altLang="en-US" dirty="0"/>
              <a:t>Processing Complete Steps</a:t>
            </a:r>
          </a:p>
        </p:txBody>
      </p:sp>
      <p:sp>
        <p:nvSpPr>
          <p:cNvPr id="24579" name="Rectangle 4"/>
          <p:cNvSpPr>
            <a:spLocks noGrp="1" noChangeArrowheads="1"/>
          </p:cNvSpPr>
          <p:nvPr>
            <p:ph idx="1"/>
          </p:nvPr>
        </p:nvSpPr>
        <p:spPr>
          <a:xfrm>
            <a:off x="723107" y="735783"/>
            <a:ext cx="10257644" cy="867930"/>
          </a:xfrm>
        </p:spPr>
        <p:txBody>
          <a:bodyPr wrap="square">
            <a:spAutoFit/>
          </a:bodyPr>
          <a:lstStyle/>
          <a:p>
            <a:pPr marL="1541463" indent="-1541463">
              <a:spcBef>
                <a:spcPct val="0"/>
              </a:spcBef>
              <a:buNone/>
            </a:pPr>
            <a:r>
              <a:rPr lang="en-US" altLang="en-US" dirty="0"/>
              <a:t>Method 1:  Write a third macro that always calls the  DAILY macro and conditionally calls the WEEKLY macro.</a:t>
            </a:r>
          </a:p>
        </p:txBody>
      </p:sp>
      <p:sp>
        <p:nvSpPr>
          <p:cNvPr id="9"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EB39D3F-F450-407C-AB18-239CBDE4DCAE}" type="slidenum">
              <a:rPr lang="en-US" altLang="en-US" sz="1400"/>
              <a:pPr/>
              <a:t>16</a:t>
            </a:fld>
            <a:endParaRPr lang="en-US" altLang="en-US" sz="1400">
              <a:latin typeface="Times New Roman" panose="02020603050405020304" pitchFamily="18" charset="0"/>
            </a:endParaRPr>
          </a:p>
        </p:txBody>
      </p:sp>
      <p:sp>
        <p:nvSpPr>
          <p:cNvPr id="24586" name="TextBox 9"/>
          <p:cNvSpPr txBox="1">
            <a:spLocks noChangeArrowheads="1"/>
          </p:cNvSpPr>
          <p:nvPr/>
        </p:nvSpPr>
        <p:spPr bwMode="auto">
          <a:xfrm>
            <a:off x="1118470" y="4867562"/>
            <a:ext cx="5575565" cy="1348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defRPr>
            </a:lvl1pPr>
            <a:lvl2pPr marL="569913" indent="-569913">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lvl="1" eaLnBrk="1" hangingPunct="1">
              <a:spcBef>
                <a:spcPct val="20000"/>
              </a:spcBef>
            </a:pPr>
            <a:r>
              <a:rPr lang="en-US" altLang="en-US" b="1" dirty="0">
                <a:solidFill>
                  <a:srgbClr val="000000"/>
                </a:solidFill>
                <a:sym typeface="Wingdings" panose="05000000000000000000" pitchFamily="2" charset="2"/>
              </a:rPr>
              <a:t>Note:</a:t>
            </a:r>
          </a:p>
          <a:p>
            <a:pPr lvl="1" eaLnBrk="1" hangingPunct="1">
              <a:spcBef>
                <a:spcPct val="20000"/>
              </a:spcBef>
            </a:pPr>
            <a:r>
              <a:rPr lang="en-US" altLang="en-US" dirty="0">
                <a:solidFill>
                  <a:srgbClr val="000000"/>
                </a:solidFill>
                <a:sym typeface="Wingdings" panose="05000000000000000000" pitchFamily="2" charset="2"/>
              </a:rPr>
              <a:t>Character constants are not quoted</a:t>
            </a:r>
          </a:p>
          <a:p>
            <a:pPr eaLnBrk="1" hangingPunct="1">
              <a:spcBef>
                <a:spcPct val="20000"/>
              </a:spcBef>
            </a:pPr>
            <a:r>
              <a:rPr lang="en-US" altLang="en-US" dirty="0">
                <a:solidFill>
                  <a:srgbClr val="000000"/>
                </a:solidFill>
                <a:sym typeface="Wingdings" panose="05000000000000000000" pitchFamily="2" charset="2"/>
              </a:rPr>
              <a:t>Character constants are case sensitive.</a:t>
            </a:r>
            <a:endParaRPr lang="en-US" altLang="en-US" dirty="0">
              <a:solidFill>
                <a:srgbClr val="000000"/>
              </a:solidFill>
            </a:endParaRPr>
          </a:p>
        </p:txBody>
      </p:sp>
      <p:sp>
        <p:nvSpPr>
          <p:cNvPr id="2" name="Rectangle 1"/>
          <p:cNvSpPr/>
          <p:nvPr/>
        </p:nvSpPr>
        <p:spPr>
          <a:xfrm>
            <a:off x="1656521" y="2123225"/>
            <a:ext cx="8640417" cy="1938992"/>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p>
        </p:txBody>
      </p:sp>
    </p:spTree>
    <p:extLst>
      <p:ext uri="{BB962C8B-B14F-4D97-AF65-F5344CB8AC3E}">
        <p14:creationId xmlns:p14="http://schemas.microsoft.com/office/powerpoint/2010/main" val="120865208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5841" y="0"/>
            <a:ext cx="4735664" cy="1325563"/>
          </a:xfrm>
        </p:spPr>
        <p:txBody>
          <a:bodyPr/>
          <a:lstStyle/>
          <a:p>
            <a:r>
              <a:rPr lang="en-US" dirty="0"/>
              <a:t>The </a:t>
            </a:r>
            <a:r>
              <a:rPr lang="en-US" dirty="0" err="1"/>
              <a:t>mlogic</a:t>
            </a:r>
            <a:r>
              <a:rPr lang="en-US" dirty="0"/>
              <a:t> option</a:t>
            </a:r>
          </a:p>
        </p:txBody>
      </p:sp>
      <p:sp>
        <p:nvSpPr>
          <p:cNvPr id="3" name="Rectangle 2"/>
          <p:cNvSpPr/>
          <p:nvPr/>
        </p:nvSpPr>
        <p:spPr>
          <a:xfrm>
            <a:off x="927524" y="2015032"/>
            <a:ext cx="8189843" cy="2677656"/>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mlogic</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nomlogic</a:t>
            </a:r>
            <a:r>
              <a:rPr lang="en-US" sz="2400" dirty="0">
                <a:solidFill>
                  <a:srgbClr val="000000"/>
                </a:solidFill>
                <a:latin typeface="Lucida Console" panose="020B0609040504020204" pitchFamily="49" charset="0"/>
              </a:rPr>
              <a:t>;</a:t>
            </a:r>
            <a:endParaRPr lang="en-US" sz="2400" dirty="0"/>
          </a:p>
        </p:txBody>
      </p:sp>
      <p:sp>
        <p:nvSpPr>
          <p:cNvPr id="4" name="Slide Number Placeholder 3"/>
          <p:cNvSpPr>
            <a:spLocks noGrp="1"/>
          </p:cNvSpPr>
          <p:nvPr>
            <p:ph type="sldNum" sz="quarter" idx="12"/>
          </p:nvPr>
        </p:nvSpPr>
        <p:spPr/>
        <p:txBody>
          <a:bodyPr/>
          <a:lstStyle/>
          <a:p>
            <a:fld id="{82E01F1B-E932-4DC6-822D-14EE283E7599}" type="slidenum">
              <a:rPr lang="en-US" smtClean="0"/>
              <a:t>17</a:t>
            </a:fld>
            <a:endParaRPr lang="en-US"/>
          </a:p>
        </p:txBody>
      </p:sp>
    </p:spTree>
    <p:extLst>
      <p:ext uri="{BB962C8B-B14F-4D97-AF65-F5344CB8AC3E}">
        <p14:creationId xmlns:p14="http://schemas.microsoft.com/office/powerpoint/2010/main" val="3837372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The MPRINT option (review)</a:t>
            </a:r>
          </a:p>
        </p:txBody>
      </p:sp>
      <p:sp>
        <p:nvSpPr>
          <p:cNvPr id="3" name="Slide Number Placeholder 2"/>
          <p:cNvSpPr>
            <a:spLocks noGrp="1"/>
          </p:cNvSpPr>
          <p:nvPr>
            <p:ph type="sldNum" sz="quarter" idx="12"/>
          </p:nvPr>
        </p:nvSpPr>
        <p:spPr/>
        <p:txBody>
          <a:bodyPr/>
          <a:lstStyle/>
          <a:p>
            <a:fld id="{82E01F1B-E932-4DC6-822D-14EE283E7599}" type="slidenum">
              <a:rPr lang="en-US" smtClean="0"/>
              <a:t>18</a:t>
            </a:fld>
            <a:endParaRPr lang="en-US"/>
          </a:p>
        </p:txBody>
      </p:sp>
      <p:sp>
        <p:nvSpPr>
          <p:cNvPr id="4" name="Rectangle 3"/>
          <p:cNvSpPr/>
          <p:nvPr/>
        </p:nvSpPr>
        <p:spPr>
          <a:xfrm>
            <a:off x="927524" y="2015032"/>
            <a:ext cx="8189843" cy="2677656"/>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nomprint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865217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2E01F1B-E932-4DC6-822D-14EE283E7599}" type="slidenum">
              <a:rPr lang="en-US" smtClean="0"/>
              <a:t>19</a:t>
            </a:fld>
            <a:endParaRPr lang="en-US"/>
          </a:p>
        </p:txBody>
      </p:sp>
      <p:sp>
        <p:nvSpPr>
          <p:cNvPr id="3" name="Rectangle 2"/>
          <p:cNvSpPr/>
          <p:nvPr/>
        </p:nvSpPr>
        <p:spPr>
          <a:xfrm>
            <a:off x="927524" y="2015032"/>
            <a:ext cx="8189843" cy="2677656"/>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mlogic</a:t>
            </a:r>
            <a:r>
              <a:rPr lang="en-US" sz="2400" dirty="0">
                <a:solidFill>
                  <a:srgbClr val="0000FF"/>
                </a:solidFill>
                <a:latin typeface="Lucida Console" panose="020B0609040504020204" pitchFamily="49" charset="0"/>
              </a:rPr>
              <a:t> </a:t>
            </a:r>
            <a:r>
              <a:rPr lang="en-US" sz="2400" dirty="0" err="1">
                <a:solidFill>
                  <a:srgbClr val="0000FF"/>
                </a:solidFill>
                <a:latin typeface="Lucida Console" panose="020B0609040504020204" pitchFamily="49" charset="0"/>
              </a:rPr>
              <a:t>mprint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nomlogic</a:t>
            </a:r>
            <a:r>
              <a:rPr lang="en-US" sz="2400" dirty="0">
                <a:solidFill>
                  <a:srgbClr val="0000FF"/>
                </a:solidFill>
                <a:latin typeface="Lucida Console" panose="020B0609040504020204" pitchFamily="49" charset="0"/>
              </a:rPr>
              <a:t> </a:t>
            </a:r>
            <a:r>
              <a:rPr lang="en-US" sz="2400" dirty="0" err="1">
                <a:solidFill>
                  <a:srgbClr val="0000FF"/>
                </a:solidFill>
                <a:latin typeface="Lucida Console" panose="020B0609040504020204" pitchFamily="49" charset="0"/>
              </a:rPr>
              <a:t>nomprint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436503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6968" y="2283982"/>
            <a:ext cx="10131552" cy="3046988"/>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allmns</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dat</a:t>
            </a:r>
            <a:r>
              <a:rPr lang="en-US" sz="2400" dirty="0">
                <a:solidFill>
                  <a:srgbClr val="000000"/>
                </a:solidFill>
                <a:latin typeface="Lucida Console" panose="020B0609040504020204" pitchFamily="49" charset="0"/>
              </a:rPr>
              <a:t>);</a:t>
            </a:r>
          </a:p>
          <a:p>
            <a:r>
              <a:rPr lang="en-US" sz="2400" dirty="0">
                <a:solidFill>
                  <a:srgbClr val="008000"/>
                </a:solidFill>
                <a:latin typeface="Lucida Console" panose="020B0609040504020204" pitchFamily="49" charset="0"/>
              </a:rPr>
              <a:t>/*get basic data on numeric variables*/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title </a:t>
            </a:r>
            <a:r>
              <a:rPr lang="en-US" sz="2400" dirty="0">
                <a:solidFill>
                  <a:srgbClr val="800080"/>
                </a:solidFill>
                <a:latin typeface="Lucida Console" panose="020B0609040504020204" pitchFamily="49" charset="0"/>
              </a:rPr>
              <a:t>"Numeric Variables, dataset: &amp;</a:t>
            </a:r>
            <a:r>
              <a:rPr lang="en-US" sz="2400" dirty="0" err="1">
                <a:solidFill>
                  <a:srgbClr val="800080"/>
                </a:solidFill>
                <a:latin typeface="Lucida Console" panose="020B0609040504020204" pitchFamily="49" charset="0"/>
              </a:rPr>
              <a:t>dat</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proc means data=&amp;</a:t>
            </a:r>
            <a:r>
              <a:rPr lang="en-US" sz="2400" dirty="0" err="1">
                <a:solidFill>
                  <a:srgbClr val="000000"/>
                </a:solidFill>
                <a:latin typeface="Lucida Console" panose="020B0609040504020204" pitchFamily="49" charset="0"/>
              </a:rPr>
              <a:t>dat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run;</a:t>
            </a:r>
          </a:p>
          <a:p>
            <a:r>
              <a:rPr lang="en-US" sz="2400" dirty="0">
                <a:solidFill>
                  <a:srgbClr val="000000"/>
                </a:solidFill>
                <a:latin typeface="Lucida Console" panose="020B0609040504020204" pitchFamily="49" charset="0"/>
              </a:rPr>
              <a:t>title;</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p:txBody>
      </p:sp>
      <p:sp>
        <p:nvSpPr>
          <p:cNvPr id="3" name="Title 2"/>
          <p:cNvSpPr>
            <a:spLocks noGrp="1"/>
          </p:cNvSpPr>
          <p:nvPr>
            <p:ph type="title"/>
          </p:nvPr>
        </p:nvSpPr>
        <p:spPr>
          <a:xfrm>
            <a:off x="3244969" y="0"/>
            <a:ext cx="4294517" cy="1325563"/>
          </a:xfrm>
        </p:spPr>
        <p:txBody>
          <a:bodyPr/>
          <a:lstStyle/>
          <a:p>
            <a:r>
              <a:rPr lang="en-US" b="1" dirty="0">
                <a:latin typeface="+mn-lt"/>
              </a:rPr>
              <a:t>Macros – So Far</a:t>
            </a:r>
          </a:p>
        </p:txBody>
      </p:sp>
      <p:sp>
        <p:nvSpPr>
          <p:cNvPr id="4" name="Slide Number Placeholder 3"/>
          <p:cNvSpPr>
            <a:spLocks noGrp="1"/>
          </p:cNvSpPr>
          <p:nvPr>
            <p:ph type="sldNum" sz="quarter" idx="12"/>
          </p:nvPr>
        </p:nvSpPr>
        <p:spPr/>
        <p:txBody>
          <a:bodyPr/>
          <a:lstStyle/>
          <a:p>
            <a:fld id="{82E01F1B-E932-4DC6-822D-14EE283E7599}" type="slidenum">
              <a:rPr lang="en-US" smtClean="0"/>
              <a:t>2</a:t>
            </a:fld>
            <a:endParaRPr lang="en-US"/>
          </a:p>
        </p:txBody>
      </p:sp>
    </p:spTree>
    <p:extLst>
      <p:ext uri="{BB962C8B-B14F-4D97-AF65-F5344CB8AC3E}">
        <p14:creationId xmlns:p14="http://schemas.microsoft.com/office/powerpoint/2010/main" val="2054643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153" y="0"/>
            <a:ext cx="6015824" cy="1325563"/>
          </a:xfrm>
        </p:spPr>
        <p:txBody>
          <a:bodyPr/>
          <a:lstStyle/>
          <a:p>
            <a:r>
              <a:rPr lang="en-US" dirty="0"/>
              <a:t>A commonly made error.</a:t>
            </a:r>
          </a:p>
        </p:txBody>
      </p:sp>
      <p:sp>
        <p:nvSpPr>
          <p:cNvPr id="5" name="Rectangle 4"/>
          <p:cNvSpPr/>
          <p:nvPr/>
        </p:nvSpPr>
        <p:spPr>
          <a:xfrm>
            <a:off x="914400" y="1904429"/>
            <a:ext cx="7331102" cy="1569660"/>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then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p:txBody>
      </p:sp>
      <p:sp>
        <p:nvSpPr>
          <p:cNvPr id="3" name="Slide Number Placeholder 2"/>
          <p:cNvSpPr>
            <a:spLocks noGrp="1"/>
          </p:cNvSpPr>
          <p:nvPr>
            <p:ph type="sldNum" sz="quarter" idx="12"/>
          </p:nvPr>
        </p:nvSpPr>
        <p:spPr/>
        <p:txBody>
          <a:bodyPr/>
          <a:lstStyle/>
          <a:p>
            <a:fld id="{82E01F1B-E932-4DC6-822D-14EE283E7599}" type="slidenum">
              <a:rPr lang="en-US" smtClean="0"/>
              <a:t>20</a:t>
            </a:fld>
            <a:endParaRPr lang="en-US"/>
          </a:p>
        </p:txBody>
      </p:sp>
    </p:spTree>
    <p:custDataLst>
      <p:tags r:id="rId1"/>
    </p:custDataLst>
    <p:extLst>
      <p:ext uri="{BB962C8B-B14F-4D97-AF65-F5344CB8AC3E}">
        <p14:creationId xmlns:p14="http://schemas.microsoft.com/office/powerpoint/2010/main" val="3616272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a:xfrm>
            <a:off x="723107" y="0"/>
            <a:ext cx="10515600" cy="690563"/>
          </a:xfrm>
        </p:spPr>
        <p:txBody>
          <a:bodyPr>
            <a:normAutofit fontScale="90000"/>
          </a:bodyPr>
          <a:lstStyle/>
          <a:p>
            <a:pPr eaLnBrk="1" hangingPunct="1"/>
            <a:r>
              <a:rPr lang="en-US" altLang="en-US" dirty="0"/>
              <a:t>Processing Complete Steps</a:t>
            </a:r>
          </a:p>
        </p:txBody>
      </p:sp>
      <p:sp>
        <p:nvSpPr>
          <p:cNvPr id="24579" name="Rectangle 4"/>
          <p:cNvSpPr>
            <a:spLocks noGrp="1" noChangeArrowheads="1"/>
          </p:cNvSpPr>
          <p:nvPr>
            <p:ph idx="1"/>
          </p:nvPr>
        </p:nvSpPr>
        <p:spPr>
          <a:xfrm>
            <a:off x="723107" y="735783"/>
            <a:ext cx="10257644" cy="867930"/>
          </a:xfrm>
        </p:spPr>
        <p:txBody>
          <a:bodyPr wrap="square">
            <a:spAutoFit/>
          </a:bodyPr>
          <a:lstStyle/>
          <a:p>
            <a:pPr marL="1541463" indent="-1541463">
              <a:spcBef>
                <a:spcPct val="0"/>
              </a:spcBef>
              <a:buNone/>
            </a:pPr>
            <a:r>
              <a:rPr lang="en-US" altLang="en-US" dirty="0"/>
              <a:t>Method 1:  Write a third macro that always calls the  DAILY macro and conditionally calls the WEEKLY macro.</a:t>
            </a:r>
          </a:p>
        </p:txBody>
      </p:sp>
      <p:sp>
        <p:nvSpPr>
          <p:cNvPr id="9"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EB39D3F-F450-407C-AB18-239CBDE4DCAE}" type="slidenum">
              <a:rPr lang="en-US" altLang="en-US" sz="1400"/>
              <a:pPr/>
              <a:t>21</a:t>
            </a:fld>
            <a:endParaRPr lang="en-US" altLang="en-US" sz="1400">
              <a:latin typeface="Times New Roman" panose="02020603050405020304" pitchFamily="18" charset="0"/>
            </a:endParaRPr>
          </a:p>
        </p:txBody>
      </p:sp>
      <p:sp>
        <p:nvSpPr>
          <p:cNvPr id="24586" name="TextBox 9"/>
          <p:cNvSpPr txBox="1">
            <a:spLocks noChangeArrowheads="1"/>
          </p:cNvSpPr>
          <p:nvPr/>
        </p:nvSpPr>
        <p:spPr bwMode="auto">
          <a:xfrm>
            <a:off x="1118470" y="4867562"/>
            <a:ext cx="5575565" cy="1348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defRPr>
            </a:lvl1pPr>
            <a:lvl2pPr marL="569913" indent="-569913">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lvl="1" eaLnBrk="1" hangingPunct="1">
              <a:spcBef>
                <a:spcPct val="20000"/>
              </a:spcBef>
            </a:pPr>
            <a:r>
              <a:rPr lang="en-US" altLang="en-US" b="1" dirty="0">
                <a:solidFill>
                  <a:srgbClr val="000000"/>
                </a:solidFill>
                <a:sym typeface="Wingdings" panose="05000000000000000000" pitchFamily="2" charset="2"/>
              </a:rPr>
              <a:t>Note:</a:t>
            </a:r>
          </a:p>
          <a:p>
            <a:pPr lvl="1" eaLnBrk="1" hangingPunct="1">
              <a:spcBef>
                <a:spcPct val="20000"/>
              </a:spcBef>
            </a:pPr>
            <a:r>
              <a:rPr lang="en-US" altLang="en-US" dirty="0">
                <a:solidFill>
                  <a:srgbClr val="000000"/>
                </a:solidFill>
                <a:sym typeface="Wingdings" panose="05000000000000000000" pitchFamily="2" charset="2"/>
              </a:rPr>
              <a:t>Character constants are not quoted</a:t>
            </a:r>
          </a:p>
          <a:p>
            <a:pPr eaLnBrk="1" hangingPunct="1">
              <a:spcBef>
                <a:spcPct val="20000"/>
              </a:spcBef>
            </a:pPr>
            <a:r>
              <a:rPr lang="en-US" altLang="en-US" dirty="0">
                <a:solidFill>
                  <a:srgbClr val="000000"/>
                </a:solidFill>
                <a:sym typeface="Wingdings" panose="05000000000000000000" pitchFamily="2" charset="2"/>
              </a:rPr>
              <a:t>Character constants are case sensitive.</a:t>
            </a:r>
            <a:endParaRPr lang="en-US" altLang="en-US" dirty="0">
              <a:solidFill>
                <a:srgbClr val="000000"/>
              </a:solidFill>
            </a:endParaRPr>
          </a:p>
        </p:txBody>
      </p:sp>
      <p:sp>
        <p:nvSpPr>
          <p:cNvPr id="2" name="Rectangle 1"/>
          <p:cNvSpPr/>
          <p:nvPr/>
        </p:nvSpPr>
        <p:spPr>
          <a:xfrm>
            <a:off x="1656521" y="2123225"/>
            <a:ext cx="8640417" cy="1938992"/>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daily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weekly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p>
        </p:txBody>
      </p:sp>
    </p:spTree>
    <p:extLst>
      <p:ext uri="{BB962C8B-B14F-4D97-AF65-F5344CB8AC3E}">
        <p14:creationId xmlns:p14="http://schemas.microsoft.com/office/powerpoint/2010/main" val="270609866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213064" y="656747"/>
            <a:ext cx="11978936" cy="457200"/>
          </a:xfrm>
        </p:spPr>
        <p:txBody>
          <a:bodyPr>
            <a:normAutofit fontScale="90000"/>
          </a:bodyPr>
          <a:lstStyle/>
          <a:p>
            <a:r>
              <a:rPr lang="en-US" altLang="en-US" dirty="0"/>
              <a:t>Conditional Processing %IF-%THEN and %ELSE statements.</a:t>
            </a:r>
            <a:br>
              <a:rPr lang="en-US" altLang="en-US" dirty="0"/>
            </a:br>
            <a:endParaRPr lang="en-US" altLang="en-US" dirty="0"/>
          </a:p>
        </p:txBody>
      </p:sp>
      <p:sp>
        <p:nvSpPr>
          <p:cNvPr id="18435" name="Rectangle 5"/>
          <p:cNvSpPr>
            <a:spLocks noGrp="1" noChangeArrowheads="1"/>
          </p:cNvSpPr>
          <p:nvPr>
            <p:ph idx="1"/>
          </p:nvPr>
        </p:nvSpPr>
        <p:spPr>
          <a:xfrm>
            <a:off x="351383" y="1755144"/>
            <a:ext cx="11259047" cy="4591000"/>
          </a:xfrm>
        </p:spPr>
        <p:txBody>
          <a:bodyPr wrap="square">
            <a:spAutoFit/>
          </a:bodyPr>
          <a:lstStyle/>
          <a:p>
            <a:pPr marL="0" indent="0">
              <a:buNone/>
            </a:pPr>
            <a:r>
              <a:rPr lang="en-US" altLang="en-US" dirty="0"/>
              <a:t>Conditional processing is performed with</a:t>
            </a:r>
          </a:p>
          <a:p>
            <a:pPr marL="0" indent="0">
              <a:buNone/>
            </a:pPr>
            <a:r>
              <a:rPr lang="en-US" altLang="en-US" dirty="0"/>
              <a:t>General form of %IF-%THEN and %ELSE statements:</a:t>
            </a:r>
          </a:p>
          <a:p>
            <a:pPr marL="0" indent="0">
              <a:buNone/>
            </a:pPr>
            <a:endParaRPr lang="en-US" altLang="en-US" dirty="0"/>
          </a:p>
          <a:p>
            <a:pPr marL="0" indent="0">
              <a:buNone/>
            </a:pPr>
            <a:endParaRPr lang="en-US" altLang="en-US" dirty="0"/>
          </a:p>
          <a:p>
            <a:pPr marL="0" indent="0">
              <a:buNone/>
            </a:pPr>
            <a:endParaRPr lang="en-US" altLang="en-US" dirty="0"/>
          </a:p>
          <a:p>
            <a:pPr marL="0" indent="0">
              <a:buNone/>
            </a:pPr>
            <a:r>
              <a:rPr lang="en-US" altLang="en-US" i="1" dirty="0"/>
              <a:t>expression</a:t>
            </a:r>
            <a:r>
              <a:rPr lang="en-US" altLang="en-US" dirty="0"/>
              <a:t>	can be any valid macro expression.</a:t>
            </a:r>
          </a:p>
          <a:p>
            <a:pPr marL="0" indent="0">
              <a:buNone/>
            </a:pPr>
            <a:r>
              <a:rPr lang="en-US" altLang="en-US" dirty="0"/>
              <a:t>The %ELSE statement is optional.</a:t>
            </a:r>
          </a:p>
          <a:p>
            <a:pPr marL="0" indent="0">
              <a:buNone/>
            </a:pPr>
            <a:r>
              <a:rPr lang="en-US" altLang="en-US" sz="3200" b="1" dirty="0"/>
              <a:t>These macro language statements can be used only inside a macro definition.</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9620FDC-E45D-47F3-808C-53D7F1770AB2}" type="slidenum">
              <a:rPr lang="en-US" altLang="en-US" sz="1400"/>
              <a:pPr/>
              <a:t>22</a:t>
            </a:fld>
            <a:endParaRPr lang="en-US" altLang="en-US" sz="1400">
              <a:latin typeface="Times New Roman" panose="02020603050405020304" pitchFamily="18" charset="0"/>
            </a:endParaRPr>
          </a:p>
        </p:txBody>
      </p:sp>
      <p:sp>
        <p:nvSpPr>
          <p:cNvPr id="18437" name="Text Box 2"/>
          <p:cNvSpPr txBox="1">
            <a:spLocks noChangeArrowheads="1"/>
          </p:cNvSpPr>
          <p:nvPr/>
        </p:nvSpPr>
        <p:spPr bwMode="auto">
          <a:xfrm>
            <a:off x="2209801" y="1981200"/>
            <a:ext cx="7542213"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endParaRPr lang="en-US" altLang="en-US"/>
          </a:p>
        </p:txBody>
      </p:sp>
      <p:sp>
        <p:nvSpPr>
          <p:cNvPr id="10246" name="Text Box 6"/>
          <p:cNvSpPr txBox="1">
            <a:spLocks noChangeArrowheads="1"/>
          </p:cNvSpPr>
          <p:nvPr/>
        </p:nvSpPr>
        <p:spPr bwMode="auto">
          <a:xfrm>
            <a:off x="3555558" y="3037126"/>
            <a:ext cx="4514377" cy="1046440"/>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sz="2400" b="1" dirty="0">
                <a:latin typeface="Arial"/>
              </a:rPr>
              <a:t>%IF </a:t>
            </a:r>
            <a:r>
              <a:rPr lang="en-US" sz="2400" i="1" dirty="0">
                <a:latin typeface="Arial"/>
              </a:rPr>
              <a:t>expression </a:t>
            </a:r>
            <a:r>
              <a:rPr lang="en-US" sz="2400" b="1" dirty="0">
                <a:latin typeface="Arial"/>
              </a:rPr>
              <a:t>%THEN </a:t>
            </a:r>
            <a:r>
              <a:rPr lang="en-US" sz="2400" i="1" dirty="0">
                <a:latin typeface="Arial"/>
              </a:rPr>
              <a:t>action</a:t>
            </a:r>
            <a:r>
              <a:rPr lang="en-US" sz="2400" b="1" dirty="0">
                <a:latin typeface="Arial"/>
              </a:rPr>
              <a:t>;</a:t>
            </a:r>
          </a:p>
          <a:p>
            <a:pPr>
              <a:defRPr/>
            </a:pPr>
            <a:r>
              <a:rPr lang="en-US" sz="2400" b="1" dirty="0">
                <a:latin typeface="Arial"/>
              </a:rPr>
              <a:t>%ELSE </a:t>
            </a:r>
            <a:r>
              <a:rPr lang="en-US" sz="2400" i="1" dirty="0">
                <a:latin typeface="Arial"/>
              </a:rPr>
              <a:t>action</a:t>
            </a:r>
            <a:r>
              <a:rPr lang="en-US" sz="2400" b="1" dirty="0">
                <a:latin typeface="Arial"/>
              </a:rPr>
              <a:t>;</a:t>
            </a:r>
          </a:p>
        </p:txBody>
      </p:sp>
    </p:spTree>
    <p:extLst>
      <p:ext uri="{BB962C8B-B14F-4D97-AF65-F5344CB8AC3E}">
        <p14:creationId xmlns:p14="http://schemas.microsoft.com/office/powerpoint/2010/main" val="351439375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a:xfrm>
            <a:off x="2812533" y="0"/>
            <a:ext cx="5894145" cy="706438"/>
          </a:xfrm>
        </p:spPr>
        <p:txBody>
          <a:bodyPr/>
          <a:lstStyle/>
          <a:p>
            <a:pPr eaLnBrk="1" hangingPunct="1"/>
            <a:r>
              <a:rPr lang="en-US" altLang="en-US" dirty="0"/>
              <a:t>Conditional Processing</a:t>
            </a:r>
          </a:p>
        </p:txBody>
      </p:sp>
      <p:sp>
        <p:nvSpPr>
          <p:cNvPr id="29699" name="Rectangle 5"/>
          <p:cNvSpPr>
            <a:spLocks noGrp="1" noChangeArrowheads="1"/>
          </p:cNvSpPr>
          <p:nvPr>
            <p:ph idx="1"/>
          </p:nvPr>
        </p:nvSpPr>
        <p:spPr>
          <a:xfrm>
            <a:off x="508883" y="1071563"/>
            <a:ext cx="11418074" cy="867930"/>
          </a:xfrm>
        </p:spPr>
        <p:txBody>
          <a:bodyPr wrap="square">
            <a:spAutoFit/>
          </a:bodyPr>
          <a:lstStyle/>
          <a:p>
            <a:pPr marL="0" indent="0">
              <a:buNone/>
            </a:pPr>
            <a:r>
              <a:rPr lang="en-US" altLang="en-US" dirty="0"/>
              <a:t>Use %DO and %END statements following %THEN or %ELSE to generate text that contains semicolons.</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A8104BD-5DAB-4377-89F3-08EDF3D2E4CC}" type="slidenum">
              <a:rPr lang="en-US" altLang="en-US" sz="1400"/>
              <a:pPr/>
              <a:t>23</a:t>
            </a:fld>
            <a:endParaRPr lang="en-US" altLang="en-US" sz="1400">
              <a:latin typeface="Times New Roman" panose="02020603050405020304" pitchFamily="18" charset="0"/>
            </a:endParaRPr>
          </a:p>
        </p:txBody>
      </p:sp>
      <p:sp>
        <p:nvSpPr>
          <p:cNvPr id="29701" name="Text Box 2"/>
          <p:cNvSpPr txBox="1">
            <a:spLocks noChangeArrowheads="1"/>
          </p:cNvSpPr>
          <p:nvPr/>
        </p:nvSpPr>
        <p:spPr bwMode="auto">
          <a:xfrm>
            <a:off x="2209801" y="1981200"/>
            <a:ext cx="7542213"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endParaRPr lang="en-US" altLang="en-US"/>
          </a:p>
        </p:txBody>
      </p:sp>
      <p:sp>
        <p:nvSpPr>
          <p:cNvPr id="29702" name="Rectangle 3"/>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sz="3200" b="1">
              <a:latin typeface="Georgia" panose="02040502050405020303" pitchFamily="18" charset="0"/>
            </a:endParaRPr>
          </a:p>
        </p:txBody>
      </p:sp>
      <p:sp>
        <p:nvSpPr>
          <p:cNvPr id="23558" name="Text Box 6"/>
          <p:cNvSpPr txBox="1">
            <a:spLocks noChangeArrowheads="1"/>
          </p:cNvSpPr>
          <p:nvPr/>
        </p:nvSpPr>
        <p:spPr bwMode="auto">
          <a:xfrm>
            <a:off x="2359675" y="3377316"/>
            <a:ext cx="5136342" cy="2893100"/>
          </a:xfrm>
          <a:prstGeom prst="rect">
            <a:avLst/>
          </a:prstGeom>
          <a:solidFill>
            <a:srgbClr val="FFFFFF"/>
          </a:solidFill>
          <a:ln w="28575">
            <a:noFill/>
            <a:miter lim="800000"/>
            <a:headEnd type="none" w="sm" len="sm"/>
            <a:tailEnd type="none" w="sm" len="sm"/>
          </a:ln>
          <a:effectLst/>
        </p:spPr>
        <p:txBody>
          <a:bodyPr wrap="none" tIns="152400" bIns="152400">
            <a:spAutoFit/>
          </a:bodyPr>
          <a:lstStyle/>
          <a:p>
            <a:pPr>
              <a:defRPr/>
            </a:pPr>
            <a:r>
              <a:rPr lang="en-US" sz="2800" b="1" dirty="0">
                <a:latin typeface="Arial"/>
              </a:rPr>
              <a:t>%IF </a:t>
            </a:r>
            <a:r>
              <a:rPr lang="en-US" sz="2800" i="1" dirty="0">
                <a:latin typeface="Arial"/>
              </a:rPr>
              <a:t>expression </a:t>
            </a:r>
            <a:r>
              <a:rPr lang="en-US" sz="2800" b="1" dirty="0">
                <a:latin typeface="Arial"/>
              </a:rPr>
              <a:t>%THEN %DO;</a:t>
            </a:r>
          </a:p>
          <a:p>
            <a:pPr>
              <a:defRPr/>
            </a:pPr>
            <a:r>
              <a:rPr lang="en-US" sz="2800" i="1" dirty="0">
                <a:latin typeface="Arial"/>
              </a:rPr>
              <a:t>     statement</a:t>
            </a:r>
            <a:r>
              <a:rPr lang="en-US" sz="2800" b="1" dirty="0">
                <a:latin typeface="Arial"/>
              </a:rPr>
              <a:t>;</a:t>
            </a:r>
            <a:r>
              <a:rPr lang="en-US" sz="2800" dirty="0">
                <a:latin typeface="Arial"/>
              </a:rPr>
              <a:t> </a:t>
            </a:r>
            <a:r>
              <a:rPr lang="en-US" sz="2800" i="1" dirty="0">
                <a:latin typeface="Arial"/>
              </a:rPr>
              <a:t>statement</a:t>
            </a:r>
            <a:r>
              <a:rPr lang="en-US" sz="2800" b="1" dirty="0">
                <a:latin typeface="Arial"/>
              </a:rPr>
              <a:t>;</a:t>
            </a:r>
            <a:r>
              <a:rPr lang="en-US" sz="2800" dirty="0">
                <a:latin typeface="Arial"/>
              </a:rPr>
              <a:t>...</a:t>
            </a:r>
          </a:p>
          <a:p>
            <a:pPr>
              <a:defRPr/>
            </a:pPr>
            <a:r>
              <a:rPr lang="en-US" sz="2800" b="1" dirty="0">
                <a:latin typeface="Arial"/>
              </a:rPr>
              <a:t>%END;</a:t>
            </a:r>
          </a:p>
          <a:p>
            <a:pPr>
              <a:defRPr/>
            </a:pPr>
            <a:r>
              <a:rPr lang="en-US" sz="2800" b="1" dirty="0">
                <a:latin typeface="Arial"/>
              </a:rPr>
              <a:t>%ELSE %DO;</a:t>
            </a:r>
          </a:p>
          <a:p>
            <a:pPr>
              <a:defRPr/>
            </a:pPr>
            <a:r>
              <a:rPr lang="en-US" sz="2800" i="1" dirty="0">
                <a:latin typeface="Arial"/>
              </a:rPr>
              <a:t>     statement</a:t>
            </a:r>
            <a:r>
              <a:rPr lang="en-US" sz="2800" b="1" dirty="0">
                <a:latin typeface="Arial"/>
              </a:rPr>
              <a:t>;</a:t>
            </a:r>
            <a:r>
              <a:rPr lang="en-US" sz="2800" dirty="0">
                <a:latin typeface="Arial"/>
              </a:rPr>
              <a:t> </a:t>
            </a:r>
            <a:r>
              <a:rPr lang="en-US" sz="2800" i="1" dirty="0">
                <a:latin typeface="Arial"/>
              </a:rPr>
              <a:t>statement</a:t>
            </a:r>
            <a:r>
              <a:rPr lang="en-US" sz="2800" b="1" dirty="0">
                <a:latin typeface="Arial"/>
              </a:rPr>
              <a:t>;</a:t>
            </a:r>
            <a:r>
              <a:rPr lang="en-US" sz="2800" dirty="0">
                <a:latin typeface="Arial"/>
              </a:rPr>
              <a:t>...</a:t>
            </a:r>
          </a:p>
          <a:p>
            <a:pPr>
              <a:defRPr/>
            </a:pPr>
            <a:r>
              <a:rPr lang="en-US" sz="2800" b="1" dirty="0">
                <a:latin typeface="Arial"/>
              </a:rPr>
              <a:t>%END;</a:t>
            </a:r>
          </a:p>
        </p:txBody>
      </p:sp>
    </p:spTree>
    <p:extLst>
      <p:ext uri="{BB962C8B-B14F-4D97-AF65-F5344CB8AC3E}">
        <p14:creationId xmlns:p14="http://schemas.microsoft.com/office/powerpoint/2010/main" val="330415802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209800" y="457200"/>
            <a:ext cx="7924800" cy="457200"/>
          </a:xfrm>
        </p:spPr>
        <p:txBody>
          <a:bodyPr>
            <a:normAutofit fontScale="90000"/>
          </a:bodyPr>
          <a:lstStyle/>
          <a:p>
            <a:pPr eaLnBrk="1" hangingPunct="1"/>
            <a:r>
              <a:rPr lang="en-US" altLang="en-US"/>
              <a:t>Processing Complete Steps</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37E7512-EE5E-44FD-8DFE-31840738860C}" type="slidenum">
              <a:rPr lang="en-US" altLang="en-US" sz="1400"/>
              <a:pPr/>
              <a:t>24</a:t>
            </a:fld>
            <a:endParaRPr lang="en-US" altLang="en-US" sz="1400">
              <a:latin typeface="Times New Roman" panose="02020603050405020304" pitchFamily="18" charset="0"/>
            </a:endParaRPr>
          </a:p>
        </p:txBody>
      </p:sp>
      <p:sp>
        <p:nvSpPr>
          <p:cNvPr id="30724" name="Text Box 3"/>
          <p:cNvSpPr txBox="1">
            <a:spLocks noChangeArrowheads="1"/>
          </p:cNvSpPr>
          <p:nvPr/>
        </p:nvSpPr>
        <p:spPr bwMode="auto">
          <a:xfrm>
            <a:off x="2101851" y="1017589"/>
            <a:ext cx="81692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487488" indent="-1487488">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a:t>Method 2:  Use a single macro to generate the daily report     unconditionally and the weekly report on Friday.</a:t>
            </a:r>
          </a:p>
        </p:txBody>
      </p:sp>
      <p:sp>
        <p:nvSpPr>
          <p:cNvPr id="2" name="Rectangle 1"/>
          <p:cNvSpPr/>
          <p:nvPr/>
        </p:nvSpPr>
        <p:spPr>
          <a:xfrm>
            <a:off x="1322567" y="1950938"/>
            <a:ext cx="6096000" cy="4770537"/>
          </a:xfrm>
          <a:prstGeom prst="rect">
            <a:avLst/>
          </a:prstGeom>
        </p:spPr>
        <p:txBody>
          <a:bodyPr>
            <a:spAutoFit/>
          </a:bodyPr>
          <a:lstStyle/>
          <a:p>
            <a:r>
              <a:rPr lang="en-US" sz="1600" b="1" dirty="0">
                <a:solidFill>
                  <a:srgbClr val="000080"/>
                </a:solidFill>
                <a:latin typeface="Lucida Console" panose="020B0609040504020204" pitchFamily="49" charset="0"/>
              </a:rPr>
              <a:t>%macro</a:t>
            </a:r>
            <a:r>
              <a:rPr lang="en-US" sz="1600" dirty="0">
                <a:solidFill>
                  <a:srgbClr val="000000"/>
                </a:solidFill>
                <a:latin typeface="Lucida Console" panose="020B0609040504020204" pitchFamily="49" charset="0"/>
              </a:rPr>
              <a:t> </a:t>
            </a:r>
            <a:r>
              <a:rPr lang="en-US" sz="1600" b="1" i="1" dirty="0">
                <a:solidFill>
                  <a:srgbClr val="000000"/>
                </a:solidFill>
                <a:latin typeface="Lucida Console" panose="020B0609040504020204" pitchFamily="49" charset="0"/>
              </a:rPr>
              <a:t>reports</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proc</a:t>
            </a:r>
            <a:r>
              <a:rPr lang="en-US" sz="1600" dirty="0">
                <a:solidFill>
                  <a:srgbClr val="000000"/>
                </a:solidFill>
                <a:latin typeface="Lucida Console" panose="020B0609040504020204" pitchFamily="49" charset="0"/>
              </a:rPr>
              <a:t> print data=</a:t>
            </a:r>
            <a:r>
              <a:rPr lang="en-US" sz="1600" dirty="0" err="1">
                <a:solidFill>
                  <a:srgbClr val="000000"/>
                </a:solidFill>
                <a:latin typeface="Lucida Console" panose="020B0609040504020204" pitchFamily="49" charset="0"/>
              </a:rPr>
              <a:t>recent_orders</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where </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a:t>
            </a:r>
            <a:r>
              <a:rPr lang="en-US" sz="1600" b="1" dirty="0">
                <a:solidFill>
                  <a:srgbClr val="008080"/>
                </a:solidFill>
                <a:latin typeface="Lucida Console" panose="020B0609040504020204" pitchFamily="49" charset="0"/>
              </a:rPr>
              <a:t>"&amp;sysdate9"d</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var</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product_id</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total_retail_price</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title </a:t>
            </a:r>
            <a:r>
              <a:rPr lang="en-US" sz="1600" dirty="0">
                <a:solidFill>
                  <a:srgbClr val="800080"/>
                </a:solidFill>
                <a:latin typeface="Lucida Console" panose="020B0609040504020204" pitchFamily="49" charset="0"/>
              </a:rPr>
              <a:t>"Daily sales: &amp;sysdate9"</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run;</a:t>
            </a:r>
          </a:p>
          <a:p>
            <a:r>
              <a:rPr lang="en-US" sz="1600" dirty="0">
                <a:solidFill>
                  <a:srgbClr val="000000"/>
                </a:solidFill>
                <a:latin typeface="Lucida Console" panose="020B0609040504020204" pitchFamily="49" charset="0"/>
              </a:rPr>
              <a:t>   title;</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%if</a:t>
            </a:r>
            <a:r>
              <a:rPr lang="en-US" sz="1600" dirty="0">
                <a:solidFill>
                  <a:srgbClr val="000000"/>
                </a:solidFill>
                <a:latin typeface="Lucida Console" panose="020B0609040504020204" pitchFamily="49" charset="0"/>
              </a:rPr>
              <a:t> &amp;</a:t>
            </a:r>
            <a:r>
              <a:rPr lang="en-US" sz="1600" dirty="0" err="1">
                <a:solidFill>
                  <a:srgbClr val="000000"/>
                </a:solidFill>
                <a:latin typeface="Lucida Console" panose="020B0609040504020204" pitchFamily="49" charset="0"/>
              </a:rPr>
              <a:t>sysday</a:t>
            </a:r>
            <a:r>
              <a:rPr lang="en-US" sz="1600" dirty="0">
                <a:solidFill>
                  <a:srgbClr val="000000"/>
                </a:solidFill>
                <a:latin typeface="Lucida Console" panose="020B0609040504020204" pitchFamily="49" charset="0"/>
              </a:rPr>
              <a:t>=Friday </a:t>
            </a:r>
            <a:r>
              <a:rPr lang="en-US" sz="1600" dirty="0">
                <a:solidFill>
                  <a:srgbClr val="0000FF"/>
                </a:solidFill>
                <a:latin typeface="Lucida Console" panose="020B0609040504020204" pitchFamily="49" charset="0"/>
              </a:rPr>
              <a:t>%then</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%do</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proc</a:t>
            </a:r>
            <a:r>
              <a:rPr lang="en-US" sz="1600" dirty="0">
                <a:solidFill>
                  <a:srgbClr val="000000"/>
                </a:solidFill>
                <a:latin typeface="Lucida Console" panose="020B0609040504020204" pitchFamily="49" charset="0"/>
              </a:rPr>
              <a:t> means data=</a:t>
            </a:r>
            <a:r>
              <a:rPr lang="en-US" sz="1600" dirty="0" err="1">
                <a:solidFill>
                  <a:srgbClr val="000000"/>
                </a:solidFill>
                <a:latin typeface="Lucida Console" panose="020B0609040504020204" pitchFamily="49" charset="0"/>
              </a:rPr>
              <a:t>recent_orders</a:t>
            </a:r>
            <a:r>
              <a:rPr lang="en-US" sz="1600" dirty="0">
                <a:solidFill>
                  <a:srgbClr val="000000"/>
                </a:solidFill>
                <a:latin typeface="Lucida Console" panose="020B0609040504020204" pitchFamily="49" charset="0"/>
              </a:rPr>
              <a:t> n sum mean;</a:t>
            </a:r>
          </a:p>
          <a:p>
            <a:r>
              <a:rPr lang="en-US" sz="1600" dirty="0">
                <a:solidFill>
                  <a:srgbClr val="000000"/>
                </a:solidFill>
                <a:latin typeface="Lucida Console" panose="020B0609040504020204" pitchFamily="49" charset="0"/>
              </a:rPr>
              <a:t>      where </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 between </a:t>
            </a:r>
          </a:p>
          <a:p>
            <a:r>
              <a:rPr lang="en-US" sz="1600" dirty="0">
                <a:solidFill>
                  <a:srgbClr val="000000"/>
                </a:solidFill>
                <a:latin typeface="Lucida Console" panose="020B0609040504020204" pitchFamily="49" charset="0"/>
              </a:rPr>
              <a:t>		</a:t>
            </a:r>
            <a:r>
              <a:rPr lang="en-US" sz="1600" b="1" dirty="0">
                <a:solidFill>
                  <a:srgbClr val="008080"/>
                </a:solidFill>
                <a:latin typeface="Lucida Console" panose="020B0609040504020204" pitchFamily="49" charset="0"/>
              </a:rPr>
              <a:t>"&amp;sysdate9"d</a:t>
            </a:r>
            <a:r>
              <a:rPr lang="en-US" sz="1600" dirty="0">
                <a:solidFill>
                  <a:srgbClr val="000000"/>
                </a:solidFill>
                <a:latin typeface="Lucida Console" panose="020B0609040504020204" pitchFamily="49" charset="0"/>
              </a:rPr>
              <a:t> - </a:t>
            </a:r>
            <a:r>
              <a:rPr lang="en-US" sz="1600" b="1" dirty="0">
                <a:solidFill>
                  <a:srgbClr val="008080"/>
                </a:solidFill>
                <a:latin typeface="Lucida Console" panose="020B0609040504020204" pitchFamily="49" charset="0"/>
              </a:rPr>
              <a:t>6</a:t>
            </a:r>
            <a:r>
              <a:rPr lang="en-US" sz="1600" dirty="0">
                <a:solidFill>
                  <a:srgbClr val="000000"/>
                </a:solidFill>
                <a:latin typeface="Lucida Console" panose="020B0609040504020204" pitchFamily="49" charset="0"/>
              </a:rPr>
              <a:t> and </a:t>
            </a:r>
            <a:r>
              <a:rPr lang="en-US" sz="1600" b="1" dirty="0">
                <a:solidFill>
                  <a:srgbClr val="008080"/>
                </a:solidFill>
                <a:latin typeface="Lucida Console" panose="020B0609040504020204" pitchFamily="49" charset="0"/>
              </a:rPr>
              <a:t>"&amp;sysdate9"d</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var</a:t>
            </a:r>
            <a:r>
              <a:rPr lang="en-US" sz="1600" dirty="0">
                <a:solidFill>
                  <a:srgbClr val="000000"/>
                </a:solidFill>
                <a:latin typeface="Lucida Console" panose="020B0609040504020204" pitchFamily="49" charset="0"/>
              </a:rPr>
              <a:t> quantity </a:t>
            </a:r>
            <a:r>
              <a:rPr lang="en-US" sz="1600" dirty="0" err="1">
                <a:solidFill>
                  <a:srgbClr val="000000"/>
                </a:solidFill>
                <a:latin typeface="Lucida Console" panose="020B0609040504020204" pitchFamily="49" charset="0"/>
              </a:rPr>
              <a:t>total_retail_price</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title </a:t>
            </a:r>
            <a:r>
              <a:rPr lang="en-US" sz="1600" dirty="0">
                <a:solidFill>
                  <a:srgbClr val="800080"/>
                </a:solidFill>
                <a:latin typeface="Lucida Console" panose="020B0609040504020204" pitchFamily="49" charset="0"/>
              </a:rPr>
              <a:t>"Weekly sales: &amp;sysdate9"</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run;</a:t>
            </a:r>
          </a:p>
          <a:p>
            <a:r>
              <a:rPr lang="en-US" sz="1600" dirty="0">
                <a:solidFill>
                  <a:srgbClr val="000000"/>
                </a:solidFill>
                <a:latin typeface="Lucida Console" panose="020B0609040504020204" pitchFamily="49" charset="0"/>
              </a:rPr>
              <a:t>   title;</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%end</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%mend</a:t>
            </a:r>
            <a:r>
              <a:rPr lang="en-US" sz="1600" dirty="0">
                <a:solidFill>
                  <a:srgbClr val="000000"/>
                </a:solidFill>
                <a:latin typeface="Lucida Console" panose="020B0609040504020204" pitchFamily="49" charset="0"/>
              </a:rPr>
              <a:t> reports;</a:t>
            </a:r>
          </a:p>
          <a:p>
            <a:r>
              <a:rPr lang="en-US" sz="1600" dirty="0">
                <a:solidFill>
                  <a:srgbClr val="000000"/>
                </a:solidFill>
                <a:latin typeface="Lucida Console" panose="020B0609040504020204" pitchFamily="49" charset="0"/>
              </a:rPr>
              <a:t>%</a:t>
            </a:r>
            <a:r>
              <a:rPr lang="en-US" sz="1600" b="1" i="1" dirty="0">
                <a:solidFill>
                  <a:srgbClr val="000000"/>
                </a:solidFill>
                <a:latin typeface="Lucida Console" panose="020B0609040504020204" pitchFamily="49" charset="0"/>
              </a:rPr>
              <a:t>reports</a:t>
            </a:r>
            <a:endParaRPr lang="en-US" dirty="0"/>
          </a:p>
        </p:txBody>
      </p:sp>
    </p:spTree>
    <p:extLst>
      <p:ext uri="{BB962C8B-B14F-4D97-AF65-F5344CB8AC3E}">
        <p14:creationId xmlns:p14="http://schemas.microsoft.com/office/powerpoint/2010/main" val="295600172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2209800" y="457200"/>
            <a:ext cx="8001000" cy="457200"/>
          </a:xfrm>
        </p:spPr>
        <p:txBody>
          <a:bodyPr>
            <a:normAutofit fontScale="90000"/>
          </a:bodyPr>
          <a:lstStyle/>
          <a:p>
            <a:pPr eaLnBrk="1" hangingPunct="1"/>
            <a:r>
              <a:rPr lang="en-US" altLang="en-US"/>
              <a:t>The %INCLUDE Statement</a:t>
            </a:r>
          </a:p>
        </p:txBody>
      </p:sp>
      <p:sp>
        <p:nvSpPr>
          <p:cNvPr id="32771" name="Rectangle 4"/>
          <p:cNvSpPr>
            <a:spLocks noGrp="1" noChangeArrowheads="1"/>
          </p:cNvSpPr>
          <p:nvPr>
            <p:ph idx="1"/>
          </p:nvPr>
        </p:nvSpPr>
        <p:spPr>
          <a:xfrm>
            <a:off x="528099" y="1088519"/>
            <a:ext cx="10515600" cy="1058333"/>
          </a:xfrm>
        </p:spPr>
        <p:txBody>
          <a:bodyPr>
            <a:normAutofit/>
          </a:bodyPr>
          <a:lstStyle/>
          <a:p>
            <a:pPr marL="0" indent="0">
              <a:buNone/>
            </a:pPr>
            <a:r>
              <a:rPr lang="en-US" altLang="en-US" dirty="0"/>
              <a:t>The %INCLUDE statement retrieves SAS source code from an external file and places it on the input stack.</a:t>
            </a:r>
          </a:p>
          <a:p>
            <a:pPr marL="0" indent="0">
              <a:buNone/>
            </a:pPr>
            <a:endParaRPr lang="en-US" altLang="en-US" dirty="0"/>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4BFD2BF-1B7A-442E-95CD-4FDC420F15F2}" type="slidenum">
              <a:rPr lang="en-US" altLang="en-US" sz="1400"/>
              <a:pPr/>
              <a:t>25</a:t>
            </a:fld>
            <a:endParaRPr lang="en-US" altLang="en-US" sz="1400">
              <a:latin typeface="Times New Roman" panose="02020603050405020304" pitchFamily="18" charset="0"/>
            </a:endParaRPr>
          </a:p>
        </p:txBody>
      </p:sp>
      <p:sp>
        <p:nvSpPr>
          <p:cNvPr id="32773" name="Text Box 2"/>
          <p:cNvSpPr txBox="1">
            <a:spLocks noChangeArrowheads="1"/>
          </p:cNvSpPr>
          <p:nvPr/>
        </p:nvSpPr>
        <p:spPr bwMode="auto">
          <a:xfrm>
            <a:off x="2133600" y="4038600"/>
            <a:ext cx="8229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tabLst>
                <a:tab pos="2460625" algn="l"/>
                <a:tab pos="2744788" algn="l"/>
              </a:tabLst>
              <a:defRPr sz="2400">
                <a:solidFill>
                  <a:schemeClr val="tx1"/>
                </a:solidFill>
                <a:latin typeface="Arial" panose="020B0604020202020204" pitchFamily="34" charset="0"/>
              </a:defRPr>
            </a:lvl1pPr>
            <a:lvl2pPr marL="2460625" indent="-2346325">
              <a:tabLst>
                <a:tab pos="2460625" algn="l"/>
                <a:tab pos="2744788" algn="l"/>
              </a:tabLst>
              <a:defRPr sz="2400">
                <a:solidFill>
                  <a:schemeClr val="tx1"/>
                </a:solidFill>
                <a:latin typeface="Arial" panose="020B0604020202020204" pitchFamily="34" charset="0"/>
              </a:defRPr>
            </a:lvl2pPr>
            <a:lvl3pPr marL="1143000" indent="-228600">
              <a:tabLst>
                <a:tab pos="2460625" algn="l"/>
                <a:tab pos="2744788" algn="l"/>
              </a:tabLst>
              <a:defRPr sz="2400">
                <a:solidFill>
                  <a:schemeClr val="tx1"/>
                </a:solidFill>
                <a:latin typeface="Arial" panose="020B0604020202020204" pitchFamily="34" charset="0"/>
              </a:defRPr>
            </a:lvl3pPr>
            <a:lvl4pPr marL="1600200" indent="-228600">
              <a:tabLst>
                <a:tab pos="2460625" algn="l"/>
                <a:tab pos="2744788" algn="l"/>
              </a:tabLst>
              <a:defRPr sz="2400">
                <a:solidFill>
                  <a:schemeClr val="tx1"/>
                </a:solidFill>
                <a:latin typeface="Arial" panose="020B0604020202020204" pitchFamily="34" charset="0"/>
              </a:defRPr>
            </a:lvl4pPr>
            <a:lvl5pPr marL="2057400" indent="-228600">
              <a:tabLst>
                <a:tab pos="2460625" algn="l"/>
                <a:tab pos="2744788" algn="l"/>
              </a:tabLst>
              <a:defRPr sz="2400">
                <a:solidFill>
                  <a:schemeClr val="tx1"/>
                </a:solidFill>
                <a:latin typeface="Arial" panose="020B0604020202020204" pitchFamily="34" charset="0"/>
              </a:defRPr>
            </a:lvl5pPr>
            <a:lvl6pPr marL="25146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6pPr>
            <a:lvl7pPr marL="29718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7pPr>
            <a:lvl8pPr marL="34290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8pPr>
            <a:lvl9pPr marL="38862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9pPr>
          </a:lstStyle>
          <a:p>
            <a:pPr>
              <a:spcBef>
                <a:spcPct val="25000"/>
              </a:spcBef>
            </a:pPr>
            <a:r>
              <a:rPr lang="en-US" altLang="en-US" sz="2200" i="1"/>
              <a:t> file-specification	</a:t>
            </a:r>
            <a:r>
              <a:rPr lang="en-US" altLang="en-US" sz="2200"/>
              <a:t>is the</a:t>
            </a:r>
            <a:r>
              <a:rPr lang="en-US" altLang="en-US" sz="2200" i="1"/>
              <a:t> </a:t>
            </a:r>
            <a:r>
              <a:rPr lang="en-US" altLang="en-US" sz="2200"/>
              <a:t>physical name or fileref</a:t>
            </a:r>
            <a:r>
              <a:rPr lang="en-US" altLang="en-US" sz="2200" i="1"/>
              <a:t> </a:t>
            </a:r>
            <a:r>
              <a:rPr lang="en-US" altLang="en-US" sz="2200"/>
              <a:t>of the file to be 	retrieved and placed on the input stack.</a:t>
            </a:r>
            <a:endParaRPr lang="en-US" altLang="en-US" sz="2200" i="1"/>
          </a:p>
          <a:p>
            <a:pPr lvl="1">
              <a:spcBef>
                <a:spcPct val="25000"/>
              </a:spcBef>
            </a:pPr>
            <a:r>
              <a:rPr lang="en-US" altLang="en-US" sz="2200"/>
              <a:t>SOURCE2	requests inserted SAS statements to appear in the SAS log.</a:t>
            </a:r>
          </a:p>
        </p:txBody>
      </p:sp>
      <p:sp>
        <p:nvSpPr>
          <p:cNvPr id="31749" name="Text Box 5"/>
          <p:cNvSpPr txBox="1">
            <a:spLocks noChangeArrowheads="1"/>
          </p:cNvSpPr>
          <p:nvPr/>
        </p:nvSpPr>
        <p:spPr bwMode="auto">
          <a:xfrm>
            <a:off x="2424547" y="2541171"/>
            <a:ext cx="6481261" cy="67710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sz="2400" b="1" dirty="0">
                <a:latin typeface="Arial"/>
              </a:rPr>
              <a:t>%INCLUDE </a:t>
            </a:r>
            <a:r>
              <a:rPr lang="en-US" sz="2400" i="1" dirty="0">
                <a:latin typeface="Arial"/>
              </a:rPr>
              <a:t>file-specification </a:t>
            </a:r>
            <a:r>
              <a:rPr lang="en-US" sz="2400" dirty="0">
                <a:latin typeface="Arial"/>
              </a:rPr>
              <a:t>&lt; </a:t>
            </a:r>
            <a:r>
              <a:rPr lang="en-US" sz="2400" i="1" dirty="0">
                <a:latin typeface="Arial"/>
              </a:rPr>
              <a:t>/ </a:t>
            </a:r>
            <a:r>
              <a:rPr lang="en-US" sz="2400" dirty="0">
                <a:latin typeface="Arial"/>
              </a:rPr>
              <a:t>SOURCE2</a:t>
            </a:r>
            <a:r>
              <a:rPr lang="en-US" sz="2400" i="1" dirty="0">
                <a:latin typeface="Arial"/>
              </a:rPr>
              <a:t> </a:t>
            </a:r>
            <a:r>
              <a:rPr lang="en-US" sz="2400" dirty="0">
                <a:latin typeface="Arial"/>
              </a:rPr>
              <a:t>&gt;</a:t>
            </a:r>
            <a:r>
              <a:rPr lang="en-US" sz="2400" b="1" dirty="0">
                <a:latin typeface="Arial"/>
              </a:rPr>
              <a:t>;</a:t>
            </a:r>
          </a:p>
        </p:txBody>
      </p:sp>
    </p:spTree>
    <p:extLst>
      <p:ext uri="{BB962C8B-B14F-4D97-AF65-F5344CB8AC3E}">
        <p14:creationId xmlns:p14="http://schemas.microsoft.com/office/powerpoint/2010/main" val="183219013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title"/>
          </p:nvPr>
        </p:nvSpPr>
        <p:spPr>
          <a:xfrm>
            <a:off x="838200" y="1"/>
            <a:ext cx="10515600" cy="823982"/>
          </a:xfrm>
        </p:spPr>
        <p:txBody>
          <a:bodyPr/>
          <a:lstStyle/>
          <a:p>
            <a:pPr eaLnBrk="1" hangingPunct="1"/>
            <a:r>
              <a:rPr lang="en-US" altLang="en-US" dirty="0"/>
              <a:t>Processing Complete Statements</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BCAB1C4-66B5-4556-81CF-0E9A950B79CD}" type="slidenum">
              <a:rPr lang="en-US" altLang="en-US" sz="1400"/>
              <a:pPr/>
              <a:t>26</a:t>
            </a:fld>
            <a:endParaRPr lang="en-US" altLang="en-US" sz="1400">
              <a:latin typeface="Times New Roman" panose="02020603050405020304" pitchFamily="18" charset="0"/>
            </a:endParaRPr>
          </a:p>
        </p:txBody>
      </p:sp>
      <p:sp>
        <p:nvSpPr>
          <p:cNvPr id="31750" name="Text Box 5"/>
          <p:cNvSpPr txBox="1">
            <a:spLocks noChangeArrowheads="1"/>
          </p:cNvSpPr>
          <p:nvPr/>
        </p:nvSpPr>
        <p:spPr bwMode="auto">
          <a:xfrm>
            <a:off x="2120900" y="987425"/>
            <a:ext cx="8166100" cy="1287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Method 3:  Store the production SAS programs in external 	       files. Copy those files to the input stack with 	       %INCLUDE statements.</a:t>
            </a:r>
          </a:p>
        </p:txBody>
      </p:sp>
      <p:sp>
        <p:nvSpPr>
          <p:cNvPr id="2" name="Rectangle 1"/>
          <p:cNvSpPr/>
          <p:nvPr/>
        </p:nvSpPr>
        <p:spPr>
          <a:xfrm>
            <a:off x="838200" y="2438399"/>
            <a:ext cx="8305800" cy="3785652"/>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path=c:\users\dlm1\dropbox\tmp;</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macrogen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%include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daily.sas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%include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weekly.sas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nomacrogen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11313201"/>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2209800" y="457200"/>
            <a:ext cx="8001000" cy="457200"/>
          </a:xfrm>
        </p:spPr>
        <p:txBody>
          <a:bodyPr>
            <a:normAutofit fontScale="90000"/>
          </a:bodyPr>
          <a:lstStyle/>
          <a:p>
            <a:pPr eaLnBrk="1" hangingPunct="1"/>
            <a:r>
              <a:rPr lang="en-US" altLang="en-US"/>
              <a:t>The %INCLUDE Statement</a:t>
            </a:r>
          </a:p>
        </p:txBody>
      </p:sp>
      <p:sp>
        <p:nvSpPr>
          <p:cNvPr id="32771" name="Rectangle 4"/>
          <p:cNvSpPr>
            <a:spLocks noGrp="1" noChangeArrowheads="1"/>
          </p:cNvSpPr>
          <p:nvPr>
            <p:ph idx="1"/>
          </p:nvPr>
        </p:nvSpPr>
        <p:spPr>
          <a:xfrm>
            <a:off x="528099" y="1088519"/>
            <a:ext cx="10515600" cy="1058333"/>
          </a:xfrm>
        </p:spPr>
        <p:txBody>
          <a:bodyPr>
            <a:normAutofit/>
          </a:bodyPr>
          <a:lstStyle/>
          <a:p>
            <a:pPr marL="0" indent="0">
              <a:buNone/>
            </a:pPr>
            <a:r>
              <a:rPr lang="en-US" altLang="en-US" dirty="0"/>
              <a:t>The %INCLUDE statement retrieves SAS source code from an external file and places it on the input stack.</a:t>
            </a:r>
          </a:p>
          <a:p>
            <a:pPr marL="0" indent="0">
              <a:buNone/>
            </a:pPr>
            <a:endParaRPr lang="en-US" altLang="en-US" dirty="0"/>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4BFD2BF-1B7A-442E-95CD-4FDC420F15F2}" type="slidenum">
              <a:rPr lang="en-US" altLang="en-US" sz="1400"/>
              <a:pPr/>
              <a:t>27</a:t>
            </a:fld>
            <a:endParaRPr lang="en-US" altLang="en-US" sz="1400">
              <a:latin typeface="Times New Roman" panose="02020603050405020304" pitchFamily="18" charset="0"/>
            </a:endParaRPr>
          </a:p>
        </p:txBody>
      </p:sp>
      <p:sp>
        <p:nvSpPr>
          <p:cNvPr id="32773" name="Text Box 2"/>
          <p:cNvSpPr txBox="1">
            <a:spLocks noChangeArrowheads="1"/>
          </p:cNvSpPr>
          <p:nvPr/>
        </p:nvSpPr>
        <p:spPr bwMode="auto">
          <a:xfrm>
            <a:off x="2133600" y="4038600"/>
            <a:ext cx="8229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tabLst>
                <a:tab pos="2460625" algn="l"/>
                <a:tab pos="2744788" algn="l"/>
              </a:tabLst>
              <a:defRPr sz="2400">
                <a:solidFill>
                  <a:schemeClr val="tx1"/>
                </a:solidFill>
                <a:latin typeface="Arial" panose="020B0604020202020204" pitchFamily="34" charset="0"/>
              </a:defRPr>
            </a:lvl1pPr>
            <a:lvl2pPr marL="2460625" indent="-2346325">
              <a:tabLst>
                <a:tab pos="2460625" algn="l"/>
                <a:tab pos="2744788" algn="l"/>
              </a:tabLst>
              <a:defRPr sz="2400">
                <a:solidFill>
                  <a:schemeClr val="tx1"/>
                </a:solidFill>
                <a:latin typeface="Arial" panose="020B0604020202020204" pitchFamily="34" charset="0"/>
              </a:defRPr>
            </a:lvl2pPr>
            <a:lvl3pPr marL="1143000" indent="-228600">
              <a:tabLst>
                <a:tab pos="2460625" algn="l"/>
                <a:tab pos="2744788" algn="l"/>
              </a:tabLst>
              <a:defRPr sz="2400">
                <a:solidFill>
                  <a:schemeClr val="tx1"/>
                </a:solidFill>
                <a:latin typeface="Arial" panose="020B0604020202020204" pitchFamily="34" charset="0"/>
              </a:defRPr>
            </a:lvl3pPr>
            <a:lvl4pPr marL="1600200" indent="-228600">
              <a:tabLst>
                <a:tab pos="2460625" algn="l"/>
                <a:tab pos="2744788" algn="l"/>
              </a:tabLst>
              <a:defRPr sz="2400">
                <a:solidFill>
                  <a:schemeClr val="tx1"/>
                </a:solidFill>
                <a:latin typeface="Arial" panose="020B0604020202020204" pitchFamily="34" charset="0"/>
              </a:defRPr>
            </a:lvl4pPr>
            <a:lvl5pPr marL="2057400" indent="-228600">
              <a:tabLst>
                <a:tab pos="2460625" algn="l"/>
                <a:tab pos="2744788" algn="l"/>
              </a:tabLst>
              <a:defRPr sz="2400">
                <a:solidFill>
                  <a:schemeClr val="tx1"/>
                </a:solidFill>
                <a:latin typeface="Arial" panose="020B0604020202020204" pitchFamily="34" charset="0"/>
              </a:defRPr>
            </a:lvl5pPr>
            <a:lvl6pPr marL="25146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6pPr>
            <a:lvl7pPr marL="29718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7pPr>
            <a:lvl8pPr marL="34290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8pPr>
            <a:lvl9pPr marL="3886200" indent="-228600" eaLnBrk="0" fontAlgn="base" hangingPunct="0">
              <a:spcBef>
                <a:spcPct val="0"/>
              </a:spcBef>
              <a:spcAft>
                <a:spcPct val="0"/>
              </a:spcAft>
              <a:tabLst>
                <a:tab pos="2460625" algn="l"/>
                <a:tab pos="2744788" algn="l"/>
              </a:tabLst>
              <a:defRPr sz="2400">
                <a:solidFill>
                  <a:schemeClr val="tx1"/>
                </a:solidFill>
                <a:latin typeface="Arial" panose="020B0604020202020204" pitchFamily="34" charset="0"/>
              </a:defRPr>
            </a:lvl9pPr>
          </a:lstStyle>
          <a:p>
            <a:pPr>
              <a:spcBef>
                <a:spcPct val="25000"/>
              </a:spcBef>
            </a:pPr>
            <a:r>
              <a:rPr lang="en-US" altLang="en-US" sz="2200" i="1" dirty="0"/>
              <a:t> file-specification	</a:t>
            </a:r>
            <a:r>
              <a:rPr lang="en-US" altLang="en-US" sz="2200" dirty="0"/>
              <a:t>is the</a:t>
            </a:r>
            <a:r>
              <a:rPr lang="en-US" altLang="en-US" sz="2200" i="1" dirty="0"/>
              <a:t> </a:t>
            </a:r>
            <a:r>
              <a:rPr lang="en-US" altLang="en-US" sz="2200" dirty="0"/>
              <a:t>physical name or </a:t>
            </a:r>
            <a:r>
              <a:rPr lang="en-US" altLang="en-US" sz="2200" dirty="0" err="1"/>
              <a:t>fileref</a:t>
            </a:r>
            <a:r>
              <a:rPr lang="en-US" altLang="en-US" sz="2200" i="1" dirty="0"/>
              <a:t> </a:t>
            </a:r>
            <a:r>
              <a:rPr lang="en-US" altLang="en-US" sz="2200" dirty="0"/>
              <a:t>of the file to be 	retrieved and placed on the input stack.</a:t>
            </a:r>
            <a:endParaRPr lang="en-US" altLang="en-US" sz="2200" i="1" dirty="0"/>
          </a:p>
          <a:p>
            <a:pPr lvl="1">
              <a:spcBef>
                <a:spcPct val="25000"/>
              </a:spcBef>
            </a:pPr>
            <a:r>
              <a:rPr lang="en-US" altLang="en-US" sz="2200" b="1" dirty="0"/>
              <a:t>SOURCE2	requests inserted SAS statements to appear in the SAS log.</a:t>
            </a:r>
          </a:p>
        </p:txBody>
      </p:sp>
      <p:sp>
        <p:nvSpPr>
          <p:cNvPr id="31749" name="Text Box 5"/>
          <p:cNvSpPr txBox="1">
            <a:spLocks noChangeArrowheads="1"/>
          </p:cNvSpPr>
          <p:nvPr/>
        </p:nvSpPr>
        <p:spPr bwMode="auto">
          <a:xfrm>
            <a:off x="2424547" y="2541171"/>
            <a:ext cx="6481261" cy="67710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sz="2400" b="1" dirty="0">
                <a:latin typeface="Arial"/>
              </a:rPr>
              <a:t>%INCLUDE </a:t>
            </a:r>
            <a:r>
              <a:rPr lang="en-US" sz="2400" i="1" dirty="0">
                <a:latin typeface="Arial"/>
              </a:rPr>
              <a:t>file-specification </a:t>
            </a:r>
            <a:r>
              <a:rPr lang="en-US" sz="2400" dirty="0">
                <a:latin typeface="Arial"/>
              </a:rPr>
              <a:t>&lt; </a:t>
            </a:r>
            <a:r>
              <a:rPr lang="en-US" sz="2400" i="1" dirty="0">
                <a:latin typeface="Arial"/>
              </a:rPr>
              <a:t>/ </a:t>
            </a:r>
            <a:r>
              <a:rPr lang="en-US" sz="2400" dirty="0">
                <a:latin typeface="Arial"/>
              </a:rPr>
              <a:t>SOURCE2</a:t>
            </a:r>
            <a:r>
              <a:rPr lang="en-US" sz="2400" i="1" dirty="0">
                <a:latin typeface="Arial"/>
              </a:rPr>
              <a:t> </a:t>
            </a:r>
            <a:r>
              <a:rPr lang="en-US" sz="2400" dirty="0">
                <a:latin typeface="Arial"/>
              </a:rPr>
              <a:t>&gt;</a:t>
            </a:r>
            <a:r>
              <a:rPr lang="en-US" sz="2400" b="1" dirty="0">
                <a:latin typeface="Arial"/>
              </a:rPr>
              <a:t>;</a:t>
            </a:r>
          </a:p>
        </p:txBody>
      </p:sp>
    </p:spTree>
    <p:extLst>
      <p:ext uri="{BB962C8B-B14F-4D97-AF65-F5344CB8AC3E}">
        <p14:creationId xmlns:p14="http://schemas.microsoft.com/office/powerpoint/2010/main" val="122368195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017" y="2293126"/>
            <a:ext cx="8515847" cy="3416320"/>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path=c:\users\dlm1\dropbox\tmp;</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a:solidFill>
                  <a:srgbClr val="000000"/>
                </a:solidFill>
                <a:latin typeface="Lucida Console" panose="020B0609040504020204" pitchFamily="49" charset="0"/>
              </a:rPr>
              <a:t>reports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%include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daily.sas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 /source2;</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sysday</a:t>
            </a:r>
            <a:r>
              <a:rPr lang="en-US" sz="2400" dirty="0">
                <a:solidFill>
                  <a:srgbClr val="000000"/>
                </a:solidFill>
                <a:latin typeface="Lucida Console" panose="020B0609040504020204" pitchFamily="49" charset="0"/>
              </a:rPr>
              <a:t>=Friday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%include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weekly.sas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 /source2;</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reports;</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reports</a:t>
            </a:r>
            <a:endParaRPr lang="en-US" sz="2400" dirty="0">
              <a:solidFill>
                <a:srgbClr val="000000"/>
              </a:solidFill>
              <a:latin typeface="Lucida Console" panose="020B0609040504020204" pitchFamily="49" charset="0"/>
            </a:endParaRPr>
          </a:p>
        </p:txBody>
      </p:sp>
      <p:sp>
        <p:nvSpPr>
          <p:cNvPr id="3" name="Slide Number Placeholder 2"/>
          <p:cNvSpPr>
            <a:spLocks noGrp="1"/>
          </p:cNvSpPr>
          <p:nvPr>
            <p:ph type="sldNum" sz="quarter" idx="12"/>
          </p:nvPr>
        </p:nvSpPr>
        <p:spPr/>
        <p:txBody>
          <a:bodyPr/>
          <a:lstStyle/>
          <a:p>
            <a:fld id="{82E01F1B-E932-4DC6-822D-14EE283E7599}" type="slidenum">
              <a:rPr lang="en-US" smtClean="0"/>
              <a:t>28</a:t>
            </a:fld>
            <a:endParaRPr lang="en-US"/>
          </a:p>
        </p:txBody>
      </p:sp>
    </p:spTree>
    <p:extLst>
      <p:ext uri="{BB962C8B-B14F-4D97-AF65-F5344CB8AC3E}">
        <p14:creationId xmlns:p14="http://schemas.microsoft.com/office/powerpoint/2010/main" val="125826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The %INCLUDE Statement</a:t>
            </a:r>
          </a:p>
        </p:txBody>
      </p:sp>
      <p:sp>
        <p:nvSpPr>
          <p:cNvPr id="33795" name="Rectangle 3"/>
          <p:cNvSpPr>
            <a:spLocks noGrp="1" noChangeArrowheads="1"/>
          </p:cNvSpPr>
          <p:nvPr>
            <p:ph idx="1"/>
          </p:nvPr>
        </p:nvSpPr>
        <p:spPr>
          <a:xfrm>
            <a:off x="969397" y="1889919"/>
            <a:ext cx="7848600" cy="4267200"/>
          </a:xfrm>
        </p:spPr>
        <p:txBody>
          <a:bodyPr>
            <a:normAutofit/>
          </a:bodyPr>
          <a:lstStyle/>
          <a:p>
            <a:pPr marL="0" indent="0">
              <a:buNone/>
            </a:pPr>
            <a:r>
              <a:rPr lang="en-US" altLang="en-US" dirty="0"/>
              <a:t>The %INCLUDE</a:t>
            </a:r>
            <a:r>
              <a:rPr lang="en-US" altLang="en-US" i="1" dirty="0"/>
              <a:t> </a:t>
            </a:r>
            <a:r>
              <a:rPr lang="en-US" altLang="en-US" dirty="0"/>
              <a:t>statement </a:t>
            </a:r>
          </a:p>
          <a:p>
            <a:pPr marL="457200" lvl="1" indent="0" eaLnBrk="1" hangingPunct="1">
              <a:buNone/>
            </a:pPr>
            <a:r>
              <a:rPr lang="en-US" altLang="en-US" sz="2800" dirty="0"/>
              <a:t>Copies SAS statements from an external file to the input stack</a:t>
            </a:r>
          </a:p>
          <a:p>
            <a:pPr marL="457200" lvl="1" indent="0" eaLnBrk="1" hangingPunct="1">
              <a:buNone/>
            </a:pPr>
            <a:r>
              <a:rPr lang="en-US" altLang="en-US" sz="2800" dirty="0"/>
              <a:t>Is a global SAS statement</a:t>
            </a:r>
          </a:p>
          <a:p>
            <a:pPr marL="457200" lvl="1" indent="0" eaLnBrk="1" hangingPunct="1">
              <a:buNone/>
            </a:pPr>
            <a:r>
              <a:rPr lang="en-US" altLang="en-US" sz="2800" dirty="0"/>
              <a:t>Is not a macro language statement</a:t>
            </a:r>
          </a:p>
          <a:p>
            <a:pPr marL="0" indent="0">
              <a:buNone/>
            </a:pPr>
            <a:endParaRPr lang="en-US" altLang="en-US" dirty="0"/>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DA9CA4E-7F63-44AB-A925-0C333D7B3881}" type="slidenum">
              <a:rPr lang="en-US" altLang="en-US" sz="1400"/>
              <a:pPr/>
              <a:t>29</a:t>
            </a:fld>
            <a:endParaRPr lang="en-US" altLang="en-US" sz="1400">
              <a:latin typeface="Times New Roman" panose="02020603050405020304" pitchFamily="18" charset="0"/>
            </a:endParaRPr>
          </a:p>
        </p:txBody>
      </p:sp>
      <p:sp>
        <p:nvSpPr>
          <p:cNvPr id="33797" name="Text Box 4"/>
          <p:cNvSpPr txBox="1">
            <a:spLocks noChangeArrowheads="1"/>
          </p:cNvSpPr>
          <p:nvPr/>
        </p:nvSpPr>
        <p:spPr bwMode="auto">
          <a:xfrm>
            <a:off x="3124200" y="2962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3798" name="Text Box 5"/>
          <p:cNvSpPr txBox="1">
            <a:spLocks noChangeArrowheads="1"/>
          </p:cNvSpPr>
          <p:nvPr/>
        </p:nvSpPr>
        <p:spPr bwMode="auto">
          <a:xfrm>
            <a:off x="3124200" y="2962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3799" name="Text Box 6"/>
          <p:cNvSpPr txBox="1">
            <a:spLocks noChangeArrowheads="1"/>
          </p:cNvSpPr>
          <p:nvPr/>
        </p:nvSpPr>
        <p:spPr bwMode="auto">
          <a:xfrm>
            <a:off x="6172200" y="3087688"/>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Tree>
    <p:extLst>
      <p:ext uri="{BB962C8B-B14F-4D97-AF65-F5344CB8AC3E}">
        <p14:creationId xmlns:p14="http://schemas.microsoft.com/office/powerpoint/2010/main" val="182709045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666134" y="1371601"/>
            <a:ext cx="9603850" cy="1771767"/>
          </a:xfrm>
        </p:spPr>
        <p:txBody>
          <a:bodyPr wrap="square">
            <a:spAutoFit/>
          </a:bodyPr>
          <a:lstStyle/>
          <a:p>
            <a:pPr marL="457200" lvl="1" indent="0" eaLnBrk="1" hangingPunct="1">
              <a:buNone/>
            </a:pPr>
            <a:r>
              <a:rPr lang="en-US" altLang="en-US" sz="2800" b="1" dirty="0"/>
              <a:t>Conditionally create SAS code within a macro program.</a:t>
            </a:r>
          </a:p>
          <a:p>
            <a:pPr marL="457200" lvl="1" indent="0" eaLnBrk="1" hangingPunct="1">
              <a:buNone/>
            </a:pPr>
            <a:endParaRPr lang="en-US" altLang="en-US" sz="2800" dirty="0"/>
          </a:p>
          <a:p>
            <a:pPr marL="457200" lvl="1" indent="0" eaLnBrk="1" hangingPunct="1">
              <a:buNone/>
            </a:pPr>
            <a:r>
              <a:rPr lang="en-US" altLang="en-US" sz="2800" dirty="0"/>
              <a:t>Insert entire steps, entire statements, and partial statements into a SAS program.</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5302ABA-30A5-4627-8FA3-FAC7E3FD3DF7}" type="slidenum">
              <a:rPr lang="en-US" altLang="en-US" sz="1400"/>
              <a:pPr/>
              <a:t>3</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317431208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0264" y="2513965"/>
            <a:ext cx="8305800" cy="1325563"/>
          </a:xfrm>
        </p:spPr>
        <p:txBody>
          <a:bodyPr/>
          <a:lstStyle/>
          <a:p>
            <a:r>
              <a:rPr lang="en-US" b="1" dirty="0">
                <a:latin typeface="+mn-lt"/>
              </a:rPr>
              <a:t>Processing Complete Statements</a:t>
            </a:r>
          </a:p>
        </p:txBody>
      </p:sp>
      <p:sp>
        <p:nvSpPr>
          <p:cNvPr id="3" name="Slide Number Placeholder 2"/>
          <p:cNvSpPr>
            <a:spLocks noGrp="1"/>
          </p:cNvSpPr>
          <p:nvPr>
            <p:ph type="sldNum" sz="quarter" idx="12"/>
          </p:nvPr>
        </p:nvSpPr>
        <p:spPr/>
        <p:txBody>
          <a:bodyPr/>
          <a:lstStyle/>
          <a:p>
            <a:fld id="{82E01F1B-E932-4DC6-822D-14EE283E7599}" type="slidenum">
              <a:rPr lang="en-US" smtClean="0"/>
              <a:t>30</a:t>
            </a:fld>
            <a:endParaRPr lang="en-US"/>
          </a:p>
        </p:txBody>
      </p:sp>
    </p:spTree>
    <p:extLst>
      <p:ext uri="{BB962C8B-B14F-4D97-AF65-F5344CB8AC3E}">
        <p14:creationId xmlns:p14="http://schemas.microsoft.com/office/powerpoint/2010/main" val="31218699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a:t>A useful feature multiple where statements</a:t>
            </a:r>
          </a:p>
        </p:txBody>
      </p:sp>
      <p:sp>
        <p:nvSpPr>
          <p:cNvPr id="3" name="Rectangle 2"/>
          <p:cNvSpPr/>
          <p:nvPr/>
        </p:nvSpPr>
        <p:spPr>
          <a:xfrm>
            <a:off x="1012054" y="1859340"/>
            <a:ext cx="9108490" cy="4154984"/>
          </a:xfrm>
          <a:prstGeom prst="rect">
            <a:avLst/>
          </a:prstGeom>
        </p:spPr>
        <p:txBody>
          <a:bodyPr wrap="square">
            <a:spAutoFit/>
          </a:bodyPr>
          <a:lstStyle/>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tmp</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fram.frex4;</a:t>
            </a:r>
          </a:p>
          <a:p>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age &gt;</a:t>
            </a:r>
            <a:r>
              <a:rPr lang="en-US" sz="2400" b="1" dirty="0">
                <a:solidFill>
                  <a:srgbClr val="008080"/>
                </a:solidFill>
                <a:latin typeface="Lucida Console" panose="020B0609040504020204" pitchFamily="49" charset="0"/>
              </a:rPr>
              <a:t>50</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male;</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freq</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tmp</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tables</a:t>
            </a:r>
            <a:r>
              <a:rPr lang="en-US" sz="2400" dirty="0">
                <a:solidFill>
                  <a:srgbClr val="000000"/>
                </a:solidFill>
                <a:latin typeface="Lucida Console" panose="020B0609040504020204" pitchFamily="49" charset="0"/>
              </a:rPr>
              <a:t> male;</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means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tmp</a:t>
            </a:r>
            <a:r>
              <a:rPr lang="en-US" sz="2400" dirty="0">
                <a:solidFill>
                  <a:srgbClr val="000000"/>
                </a:solidFill>
                <a:latin typeface="Lucida Console" panose="020B0609040504020204" pitchFamily="49" charset="0"/>
              </a:rPr>
              <a:t>;</a:t>
            </a:r>
          </a:p>
          <a:p>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age;</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
        <p:nvSpPr>
          <p:cNvPr id="4" name="Slide Number Placeholder 3"/>
          <p:cNvSpPr>
            <a:spLocks noGrp="1"/>
          </p:cNvSpPr>
          <p:nvPr>
            <p:ph type="sldNum" sz="quarter" idx="12"/>
          </p:nvPr>
        </p:nvSpPr>
        <p:spPr/>
        <p:txBody>
          <a:bodyPr/>
          <a:lstStyle/>
          <a:p>
            <a:fld id="{82E01F1B-E932-4DC6-822D-14EE283E7599}" type="slidenum">
              <a:rPr lang="en-US" smtClean="0"/>
              <a:t>31</a:t>
            </a:fld>
            <a:endParaRPr lang="en-US"/>
          </a:p>
        </p:txBody>
      </p:sp>
    </p:spTree>
    <p:extLst>
      <p:ext uri="{BB962C8B-B14F-4D97-AF65-F5344CB8AC3E}">
        <p14:creationId xmlns:p14="http://schemas.microsoft.com/office/powerpoint/2010/main" val="28341401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2422" y="0"/>
            <a:ext cx="4754732" cy="1325563"/>
          </a:xfrm>
        </p:spPr>
        <p:txBody>
          <a:bodyPr/>
          <a:lstStyle/>
          <a:p>
            <a:r>
              <a:rPr lang="en-US" dirty="0"/>
              <a:t>The </a:t>
            </a:r>
            <a:r>
              <a:rPr lang="en-US" b="1" dirty="0"/>
              <a:t>same</a:t>
            </a:r>
            <a:r>
              <a:rPr lang="en-US" dirty="0"/>
              <a:t> keyword</a:t>
            </a:r>
          </a:p>
        </p:txBody>
      </p:sp>
      <p:sp>
        <p:nvSpPr>
          <p:cNvPr id="3" name="Rectangle 2"/>
          <p:cNvSpPr/>
          <p:nvPr/>
        </p:nvSpPr>
        <p:spPr>
          <a:xfrm>
            <a:off x="532660" y="1557500"/>
            <a:ext cx="8451542" cy="4832092"/>
          </a:xfrm>
          <a:prstGeom prst="rect">
            <a:avLst/>
          </a:prstGeom>
        </p:spPr>
        <p:txBody>
          <a:bodyPr wrap="square">
            <a:spAutoFit/>
          </a:bodyPr>
          <a:lstStyle/>
          <a:p>
            <a:r>
              <a:rPr lang="en-US" sz="2800" b="1" dirty="0">
                <a:solidFill>
                  <a:srgbClr val="000080"/>
                </a:solidFill>
                <a:latin typeface="Lucida Console" panose="020B0609040504020204" pitchFamily="49" charset="0"/>
              </a:rPr>
              <a:t>data</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tmp</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set</a:t>
            </a:r>
            <a:r>
              <a:rPr lang="en-US" sz="2800" dirty="0">
                <a:solidFill>
                  <a:srgbClr val="000000"/>
                </a:solidFill>
                <a:latin typeface="Lucida Console" panose="020B0609040504020204" pitchFamily="49" charset="0"/>
              </a:rPr>
              <a:t> fram.frex4;</a:t>
            </a:r>
          </a:p>
          <a:p>
            <a:r>
              <a:rPr lang="en-US" sz="2800" dirty="0">
                <a:solidFill>
                  <a:srgbClr val="0000FF"/>
                </a:solidFill>
                <a:latin typeface="Lucida Console" panose="020B0609040504020204" pitchFamily="49" charset="0"/>
              </a:rPr>
              <a:t>where</a:t>
            </a:r>
            <a:r>
              <a:rPr lang="en-US" sz="2800" dirty="0">
                <a:solidFill>
                  <a:srgbClr val="000000"/>
                </a:solidFill>
                <a:latin typeface="Lucida Console" panose="020B0609040504020204" pitchFamily="49" charset="0"/>
              </a:rPr>
              <a:t> age &gt;</a:t>
            </a:r>
            <a:r>
              <a:rPr lang="en-US" sz="2800" b="1" dirty="0">
                <a:solidFill>
                  <a:srgbClr val="008080"/>
                </a:solidFill>
                <a:latin typeface="Lucida Console" panose="020B0609040504020204" pitchFamily="49" charset="0"/>
              </a:rPr>
              <a:t>50</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where</a:t>
            </a:r>
            <a:r>
              <a:rPr lang="en-US" sz="2800" dirty="0">
                <a:solidFill>
                  <a:srgbClr val="000000"/>
                </a:solidFill>
                <a:latin typeface="Lucida Console" panose="020B0609040504020204" pitchFamily="49" charset="0"/>
              </a:rPr>
              <a:t> same and male;</a:t>
            </a:r>
          </a:p>
          <a:p>
            <a:r>
              <a:rPr lang="en-US" sz="2800" b="1" dirty="0">
                <a:solidFill>
                  <a:srgbClr val="000080"/>
                </a:solidFill>
                <a:latin typeface="Lucida Console" panose="020B0609040504020204" pitchFamily="49" charset="0"/>
              </a:rPr>
              <a:t>run</a:t>
            </a:r>
            <a:r>
              <a:rPr lang="en-US" sz="2800" dirty="0">
                <a:solidFill>
                  <a:srgbClr val="000000"/>
                </a:solidFill>
                <a:latin typeface="Lucida Console" panose="020B0609040504020204" pitchFamily="49" charset="0"/>
              </a:rPr>
              <a:t>;</a:t>
            </a:r>
          </a:p>
          <a:p>
            <a:r>
              <a:rPr lang="en-US" sz="2800" b="1" dirty="0" err="1">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err="1">
                <a:solidFill>
                  <a:srgbClr val="000080"/>
                </a:solidFill>
                <a:latin typeface="Lucida Console" panose="020B0609040504020204" pitchFamily="49" charset="0"/>
              </a:rPr>
              <a:t>freq</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data</a:t>
            </a:r>
            <a:r>
              <a:rPr lang="en-US" sz="2800" dirty="0">
                <a:solidFill>
                  <a:srgbClr val="000000"/>
                </a:solidFill>
                <a:latin typeface="Lucida Console" panose="020B0609040504020204" pitchFamily="49" charset="0"/>
              </a:rPr>
              <a:t>=</a:t>
            </a:r>
            <a:r>
              <a:rPr lang="en-US" sz="2800" dirty="0" err="1">
                <a:solidFill>
                  <a:srgbClr val="000000"/>
                </a:solidFill>
                <a:latin typeface="Lucida Console" panose="020B0609040504020204" pitchFamily="49" charset="0"/>
              </a:rPr>
              <a:t>tmp</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tables</a:t>
            </a:r>
            <a:r>
              <a:rPr lang="en-US" sz="2800" dirty="0">
                <a:solidFill>
                  <a:srgbClr val="000000"/>
                </a:solidFill>
                <a:latin typeface="Lucida Console" panose="020B0609040504020204" pitchFamily="49" charset="0"/>
              </a:rPr>
              <a:t> male;</a:t>
            </a:r>
          </a:p>
          <a:p>
            <a:r>
              <a:rPr lang="en-US" sz="2800" b="1" dirty="0">
                <a:solidFill>
                  <a:srgbClr val="000080"/>
                </a:solidFill>
                <a:latin typeface="Lucida Console" panose="020B0609040504020204" pitchFamily="49" charset="0"/>
              </a:rPr>
              <a:t>run</a:t>
            </a:r>
            <a:r>
              <a:rPr lang="en-US" sz="2800" dirty="0">
                <a:solidFill>
                  <a:srgbClr val="000000"/>
                </a:solidFill>
                <a:latin typeface="Lucida Console" panose="020B0609040504020204" pitchFamily="49" charset="0"/>
              </a:rPr>
              <a:t>;</a:t>
            </a:r>
          </a:p>
          <a:p>
            <a:r>
              <a:rPr lang="en-US" sz="2800" b="1" dirty="0" err="1">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a:solidFill>
                  <a:srgbClr val="000080"/>
                </a:solidFill>
                <a:latin typeface="Lucida Console" panose="020B0609040504020204" pitchFamily="49" charset="0"/>
              </a:rPr>
              <a:t>means</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data</a:t>
            </a:r>
            <a:r>
              <a:rPr lang="en-US" sz="2800" dirty="0">
                <a:solidFill>
                  <a:srgbClr val="000000"/>
                </a:solidFill>
                <a:latin typeface="Lucida Console" panose="020B0609040504020204" pitchFamily="49" charset="0"/>
              </a:rPr>
              <a:t>=</a:t>
            </a:r>
            <a:r>
              <a:rPr lang="en-US" sz="2800" dirty="0" err="1">
                <a:solidFill>
                  <a:srgbClr val="000000"/>
                </a:solidFill>
                <a:latin typeface="Lucida Console" panose="020B0609040504020204" pitchFamily="49" charset="0"/>
              </a:rPr>
              <a:t>tmp</a:t>
            </a:r>
            <a:r>
              <a:rPr lang="en-US" sz="2800" dirty="0">
                <a:solidFill>
                  <a:srgbClr val="000000"/>
                </a:solidFill>
                <a:latin typeface="Lucida Console" panose="020B0609040504020204" pitchFamily="49" charset="0"/>
              </a:rPr>
              <a:t>;</a:t>
            </a:r>
          </a:p>
          <a:p>
            <a:r>
              <a:rPr lang="en-US" sz="2800" dirty="0" err="1">
                <a:solidFill>
                  <a:srgbClr val="0000FF"/>
                </a:solidFill>
                <a:latin typeface="Lucida Console" panose="020B0609040504020204" pitchFamily="49" charset="0"/>
              </a:rPr>
              <a:t>var</a:t>
            </a:r>
            <a:r>
              <a:rPr lang="en-US" sz="2800" dirty="0">
                <a:solidFill>
                  <a:srgbClr val="000000"/>
                </a:solidFill>
                <a:latin typeface="Lucida Console" panose="020B0609040504020204" pitchFamily="49" charset="0"/>
              </a:rPr>
              <a:t> age;</a:t>
            </a:r>
          </a:p>
          <a:p>
            <a:r>
              <a:rPr lang="en-US" sz="2800" b="1" dirty="0">
                <a:solidFill>
                  <a:srgbClr val="000080"/>
                </a:solidFill>
                <a:latin typeface="Lucida Console" panose="020B0609040504020204" pitchFamily="49" charset="0"/>
              </a:rPr>
              <a:t>run</a:t>
            </a:r>
            <a:r>
              <a:rPr lang="en-US" sz="2800" dirty="0">
                <a:solidFill>
                  <a:srgbClr val="000000"/>
                </a:solidFill>
                <a:latin typeface="Lucida Console" panose="020B0609040504020204" pitchFamily="49" charset="0"/>
              </a:rPr>
              <a:t>;</a:t>
            </a:r>
            <a:endParaRPr lang="en-US" sz="2800" dirty="0"/>
          </a:p>
        </p:txBody>
      </p:sp>
      <p:sp>
        <p:nvSpPr>
          <p:cNvPr id="4" name="Slide Number Placeholder 3"/>
          <p:cNvSpPr>
            <a:spLocks noGrp="1"/>
          </p:cNvSpPr>
          <p:nvPr>
            <p:ph type="sldNum" sz="quarter" idx="12"/>
          </p:nvPr>
        </p:nvSpPr>
        <p:spPr/>
        <p:txBody>
          <a:bodyPr/>
          <a:lstStyle/>
          <a:p>
            <a:fld id="{82E01F1B-E932-4DC6-822D-14EE283E7599}" type="slidenum">
              <a:rPr lang="en-US" smtClean="0"/>
              <a:t>32</a:t>
            </a:fld>
            <a:endParaRPr lang="en-US"/>
          </a:p>
        </p:txBody>
      </p:sp>
    </p:spTree>
    <p:extLst>
      <p:ext uri="{BB962C8B-B14F-4D97-AF65-F5344CB8AC3E}">
        <p14:creationId xmlns:p14="http://schemas.microsoft.com/office/powerpoint/2010/main" val="65673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title"/>
          </p:nvPr>
        </p:nvSpPr>
        <p:spPr>
          <a:xfrm>
            <a:off x="2246104" y="14865"/>
            <a:ext cx="8375650" cy="457200"/>
          </a:xfrm>
        </p:spPr>
        <p:txBody>
          <a:bodyPr>
            <a:normAutofit fontScale="90000"/>
          </a:bodyPr>
          <a:lstStyle/>
          <a:p>
            <a:pPr eaLnBrk="1" hangingPunct="1"/>
            <a:r>
              <a:rPr lang="en-US" altLang="en-US" dirty="0"/>
              <a:t>Processing Complete Statements</a:t>
            </a:r>
          </a:p>
        </p:txBody>
      </p:sp>
      <p:sp>
        <p:nvSpPr>
          <p:cNvPr id="11"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731F12D-3B7D-45D6-A18B-302BFA758224}" type="slidenum">
              <a:rPr lang="en-US" altLang="en-US" sz="1400"/>
              <a:pPr/>
              <a:t>33</a:t>
            </a:fld>
            <a:endParaRPr lang="en-US" altLang="en-US" sz="1400">
              <a:latin typeface="Times New Roman" panose="02020603050405020304" pitchFamily="18" charset="0"/>
            </a:endParaRPr>
          </a:p>
        </p:txBody>
      </p:sp>
      <p:sp>
        <p:nvSpPr>
          <p:cNvPr id="34822"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 name="Rectangle 2"/>
          <p:cNvSpPr/>
          <p:nvPr/>
        </p:nvSpPr>
        <p:spPr>
          <a:xfrm>
            <a:off x="608805" y="906601"/>
            <a:ext cx="10396993" cy="5632311"/>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count(type=,start=</a:t>
            </a:r>
            <a:r>
              <a:rPr lang="en-US" sz="2400" b="1" dirty="0">
                <a:solidFill>
                  <a:srgbClr val="008080"/>
                </a:solidFill>
                <a:latin typeface="Lucida Console" panose="020B0609040504020204" pitchFamily="49" charset="0"/>
              </a:rPr>
              <a:t>01</a:t>
            </a:r>
            <a:r>
              <a:rPr lang="en-US" sz="2400" dirty="0">
                <a:solidFill>
                  <a:srgbClr val="000000"/>
                </a:solidFill>
                <a:latin typeface="Lucida Console" panose="020B0609040504020204" pitchFamily="49" charset="0"/>
              </a:rPr>
              <a:t>jan2014,stop=31dec2014);</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freq</a:t>
            </a:r>
            <a:r>
              <a:rPr lang="en-US" sz="2400" dirty="0">
                <a:solidFill>
                  <a:srgbClr val="000000"/>
                </a:solidFill>
                <a:latin typeface="Lucida Console" panose="020B0609040504020204" pitchFamily="49" charset="0"/>
              </a:rPr>
              <a:t> data=</a:t>
            </a:r>
            <a:r>
              <a:rPr lang="en-US" sz="2400" dirty="0" err="1">
                <a:solidFill>
                  <a:srgbClr val="000000"/>
                </a:solidFill>
                <a:latin typeface="Lucida Console" panose="020B0609040504020204" pitchFamily="49" charset="0"/>
              </a:rPr>
              <a:t>recent_orders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where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between </a:t>
            </a:r>
            <a:r>
              <a:rPr lang="en-US" sz="2400" b="1" dirty="0">
                <a:solidFill>
                  <a:srgbClr val="008080"/>
                </a:solidFill>
                <a:latin typeface="Lucida Console" panose="020B0609040504020204" pitchFamily="49" charset="0"/>
              </a:rPr>
              <a:t>"&amp;</a:t>
            </a:r>
            <a:r>
              <a:rPr lang="en-US" sz="2400" b="1" dirty="0" err="1">
                <a:solidFill>
                  <a:srgbClr val="008080"/>
                </a:solidFill>
                <a:latin typeface="Lucida Console" panose="020B0609040504020204" pitchFamily="49" charset="0"/>
              </a:rPr>
              <a:t>start"d</a:t>
            </a:r>
            <a:r>
              <a:rPr lang="en-US" sz="2400" dirty="0">
                <a:solidFill>
                  <a:srgbClr val="000000"/>
                </a:solidFill>
                <a:latin typeface="Lucida Console" panose="020B0609040504020204" pitchFamily="49" charset="0"/>
              </a:rPr>
              <a:t> and </a:t>
            </a:r>
            <a:r>
              <a:rPr lang="en-US" sz="2400" b="1" dirty="0">
                <a:solidFill>
                  <a:srgbClr val="008080"/>
                </a:solidFill>
                <a:latin typeface="Lucida Console" panose="020B0609040504020204" pitchFamily="49" charset="0"/>
              </a:rPr>
              <a:t>"&amp;</a:t>
            </a:r>
            <a:r>
              <a:rPr lang="en-US" sz="2400" b="1" dirty="0" err="1">
                <a:solidFill>
                  <a:srgbClr val="008080"/>
                </a:solidFill>
                <a:latin typeface="Lucida Console" panose="020B0609040504020204" pitchFamily="49" charset="0"/>
              </a:rPr>
              <a:t>stop"d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table quantity;</a:t>
            </a:r>
          </a:p>
          <a:p>
            <a:r>
              <a:rPr lang="en-US" sz="2400" dirty="0">
                <a:solidFill>
                  <a:srgbClr val="000000"/>
                </a:solidFill>
                <a:latin typeface="Lucida Console" panose="020B0609040504020204" pitchFamily="49" charset="0"/>
              </a:rPr>
              <a:t>      title1 </a:t>
            </a:r>
            <a:r>
              <a:rPr lang="en-US" sz="2400" dirty="0">
                <a:solidFill>
                  <a:srgbClr val="800080"/>
                </a:solidFill>
                <a:latin typeface="Lucida Console" panose="020B0609040504020204" pitchFamily="49" charset="0"/>
              </a:rPr>
              <a:t>"Orders from &amp;start to &amp;stop"</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&amp;type=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title2 </a:t>
            </a:r>
            <a:r>
              <a:rPr lang="en-US" sz="2400" dirty="0">
                <a:solidFill>
                  <a:srgbClr val="800080"/>
                </a:solidFill>
                <a:latin typeface="Lucida Console" panose="020B0609040504020204" pitchFamily="49" charset="0"/>
              </a:rPr>
              <a:t>"For All Order Types"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%else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title2 </a:t>
            </a:r>
            <a:r>
              <a:rPr lang="en-US" sz="2400" dirty="0">
                <a:solidFill>
                  <a:srgbClr val="800080"/>
                </a:solidFill>
                <a:latin typeface="Lucida Console" panose="020B0609040504020204" pitchFamily="49" charset="0"/>
              </a:rPr>
              <a:t>"For Order Type &amp;type Only"</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where same and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=&amp;type;</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title;</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count;</a:t>
            </a:r>
          </a:p>
        </p:txBody>
      </p:sp>
    </p:spTree>
    <p:extLst>
      <p:ext uri="{BB962C8B-B14F-4D97-AF65-F5344CB8AC3E}">
        <p14:creationId xmlns:p14="http://schemas.microsoft.com/office/powerpoint/2010/main" val="1064160382"/>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994" y="2304465"/>
            <a:ext cx="6096000" cy="1815882"/>
          </a:xfrm>
          <a:prstGeom prst="rect">
            <a:avLst/>
          </a:prstGeom>
        </p:spPr>
        <p:txBody>
          <a:bodyPr>
            <a:spAutoFit/>
          </a:bodyPr>
          <a:lstStyle/>
          <a:p>
            <a:pPr lvl="0"/>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mprint</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mlogic</a:t>
            </a:r>
            <a:r>
              <a:rPr lang="en-US" sz="2800" dirty="0">
                <a:solidFill>
                  <a:srgbClr val="000000"/>
                </a:solidFill>
                <a:latin typeface="Lucida Console" panose="020B0609040504020204" pitchFamily="49" charset="0"/>
              </a:rPr>
              <a:t>;</a:t>
            </a:r>
          </a:p>
          <a:p>
            <a:pPr lvl="0"/>
            <a:r>
              <a:rPr lang="en-US" sz="2800" dirty="0">
                <a:solidFill>
                  <a:srgbClr val="000000"/>
                </a:solidFill>
                <a:latin typeface="Lucida Console" panose="020B0609040504020204" pitchFamily="49" charset="0"/>
              </a:rPr>
              <a:t>%</a:t>
            </a:r>
            <a:r>
              <a:rPr lang="en-US" sz="2800" b="1" i="1" dirty="0">
                <a:solidFill>
                  <a:srgbClr val="000000"/>
                </a:solidFill>
                <a:latin typeface="Lucida Console" panose="020B0609040504020204" pitchFamily="49" charset="0"/>
              </a:rPr>
              <a:t>count</a:t>
            </a:r>
            <a:r>
              <a:rPr lang="en-US" sz="2800" dirty="0">
                <a:solidFill>
                  <a:srgbClr val="000000"/>
                </a:solidFill>
                <a:latin typeface="Lucida Console" panose="020B0609040504020204" pitchFamily="49" charset="0"/>
              </a:rPr>
              <a:t>()</a:t>
            </a:r>
          </a:p>
          <a:p>
            <a:pPr lvl="0"/>
            <a:r>
              <a:rPr lang="en-US" sz="2800" dirty="0">
                <a:solidFill>
                  <a:srgbClr val="000000"/>
                </a:solidFill>
                <a:latin typeface="Lucida Console" panose="020B0609040504020204" pitchFamily="49" charset="0"/>
              </a:rPr>
              <a:t>%</a:t>
            </a:r>
            <a:r>
              <a:rPr lang="en-US" sz="2800" b="1" i="1" dirty="0">
                <a:solidFill>
                  <a:srgbClr val="000000"/>
                </a:solidFill>
                <a:latin typeface="Lucida Console" panose="020B0609040504020204" pitchFamily="49" charset="0"/>
              </a:rPr>
              <a:t>count</a:t>
            </a:r>
            <a:r>
              <a:rPr lang="en-US" sz="2800" dirty="0">
                <a:solidFill>
                  <a:srgbClr val="000000"/>
                </a:solidFill>
                <a:latin typeface="Lucida Console" panose="020B0609040504020204" pitchFamily="49" charset="0"/>
              </a:rPr>
              <a:t>(type=</a:t>
            </a:r>
            <a:r>
              <a:rPr lang="en-US" sz="2800" b="1" dirty="0">
                <a:solidFill>
                  <a:srgbClr val="008080"/>
                </a:solidFill>
                <a:latin typeface="Lucida Console" panose="020B0609040504020204" pitchFamily="49" charset="0"/>
              </a:rPr>
              <a:t>3</a:t>
            </a:r>
            <a:r>
              <a:rPr lang="en-US" sz="2800" dirty="0">
                <a:solidFill>
                  <a:srgbClr val="000000"/>
                </a:solidFill>
                <a:latin typeface="Lucida Console" panose="020B0609040504020204" pitchFamily="49" charset="0"/>
              </a:rPr>
              <a:t>)</a:t>
            </a:r>
          </a:p>
          <a:p>
            <a:pPr lvl="0"/>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nomprint</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nomlogic</a:t>
            </a:r>
            <a:r>
              <a:rPr lang="en-US" sz="2800" dirty="0">
                <a:solidFill>
                  <a:srgbClr val="000000"/>
                </a:solidFill>
                <a:latin typeface="Lucida Console" panose="020B0609040504020204" pitchFamily="49" charset="0"/>
              </a:rPr>
              <a:t>;</a:t>
            </a:r>
          </a:p>
        </p:txBody>
      </p:sp>
      <p:sp>
        <p:nvSpPr>
          <p:cNvPr id="3" name="Slide Number Placeholder 2"/>
          <p:cNvSpPr>
            <a:spLocks noGrp="1"/>
          </p:cNvSpPr>
          <p:nvPr>
            <p:ph type="sldNum" sz="quarter" idx="12"/>
          </p:nvPr>
        </p:nvSpPr>
        <p:spPr/>
        <p:txBody>
          <a:bodyPr/>
          <a:lstStyle/>
          <a:p>
            <a:fld id="{82E01F1B-E932-4DC6-822D-14EE283E7599}" type="slidenum">
              <a:rPr lang="en-US" smtClean="0"/>
              <a:t>34</a:t>
            </a:fld>
            <a:endParaRPr lang="en-US"/>
          </a:p>
        </p:txBody>
      </p:sp>
    </p:spTree>
    <p:extLst>
      <p:ext uri="{BB962C8B-B14F-4D97-AF65-F5344CB8AC3E}">
        <p14:creationId xmlns:p14="http://schemas.microsoft.com/office/powerpoint/2010/main" val="3664021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title"/>
          </p:nvPr>
        </p:nvSpPr>
        <p:spPr>
          <a:xfrm>
            <a:off x="5849633" y="135536"/>
            <a:ext cx="6342367" cy="703263"/>
          </a:xfrm>
        </p:spPr>
        <p:txBody>
          <a:bodyPr>
            <a:normAutofit fontScale="90000"/>
          </a:bodyPr>
          <a:lstStyle/>
          <a:p>
            <a:pPr eaLnBrk="1" hangingPunct="1"/>
            <a:r>
              <a:rPr lang="en-US" altLang="en-US" dirty="0"/>
              <a:t>Processing Complete Statements</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86E4388-27C9-410C-9B89-EB289021B36C}" type="slidenum">
              <a:rPr lang="en-US" altLang="en-US" sz="1400"/>
              <a:pPr/>
              <a:t>35</a:t>
            </a:fld>
            <a:endParaRPr lang="en-US" altLang="en-US" sz="1400">
              <a:latin typeface="Times New Roman" panose="02020603050405020304" pitchFamily="18" charset="0"/>
            </a:endParaRPr>
          </a:p>
        </p:txBody>
      </p:sp>
      <p:sp>
        <p:nvSpPr>
          <p:cNvPr id="37894"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445273" y="153291"/>
            <a:ext cx="10908527" cy="6863417"/>
          </a:xfrm>
          <a:prstGeom prst="rect">
            <a:avLst/>
          </a:prstGeom>
        </p:spPr>
        <p:txBody>
          <a:bodyPr wrap="square">
            <a:spAutoFit/>
          </a:bodyPr>
          <a:lstStyle/>
          <a:p>
            <a:r>
              <a:rPr lang="en-US" sz="2000" b="1" dirty="0">
                <a:solidFill>
                  <a:srgbClr val="000080"/>
                </a:solidFill>
                <a:latin typeface="Lucida Console" panose="020B0609040504020204" pitchFamily="49" charset="0"/>
              </a:rPr>
              <a:t>%macro</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a:t>
            </a:r>
            <a:r>
              <a:rPr lang="en-US" sz="2000" dirty="0">
                <a:solidFill>
                  <a:srgbClr val="000000"/>
                </a:solidFill>
                <a:latin typeface="Lucida Console" panose="020B0609040504020204" pitchFamily="49" charset="0"/>
              </a:rPr>
              <a:t>(place);</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place=</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upcase</a:t>
            </a:r>
            <a:r>
              <a:rPr lang="en-US" sz="2000" dirty="0">
                <a:solidFill>
                  <a:srgbClr val="000000"/>
                </a:solidFill>
                <a:latin typeface="Lucida Console" panose="020B0609040504020204" pitchFamily="49" charset="0"/>
              </a:rPr>
              <a:t>(&amp;place);</a:t>
            </a:r>
          </a:p>
          <a:p>
            <a:r>
              <a:rPr lang="en-US" sz="2000" dirty="0">
                <a:solidFill>
                  <a:srgbClr val="000000"/>
                </a:solidFill>
                <a:latin typeface="Lucida Console" panose="020B0609040504020204" pitchFamily="49" charset="0"/>
              </a:rPr>
              <a:t>  data customers;</a:t>
            </a:r>
          </a:p>
          <a:p>
            <a:r>
              <a:rPr lang="en-US" sz="2000" dirty="0">
                <a:solidFill>
                  <a:srgbClr val="000000"/>
                </a:solidFill>
                <a:latin typeface="Lucida Console" panose="020B0609040504020204" pitchFamily="49" charset="0"/>
              </a:rPr>
              <a:t>    set </a:t>
            </a:r>
            <a:r>
              <a:rPr lang="en-US" sz="2000" dirty="0" err="1">
                <a:solidFill>
                  <a:srgbClr val="000000"/>
                </a:solidFill>
                <a:latin typeface="Lucida Console" panose="020B0609040504020204" pitchFamily="49" charset="0"/>
              </a:rPr>
              <a:t>orion.customer</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&amp;place=US </a:t>
            </a:r>
            <a:r>
              <a:rPr lang="en-US" sz="2000" dirty="0">
                <a:solidFill>
                  <a:srgbClr val="0000FF"/>
                </a:solidFill>
                <a:latin typeface="Lucida Console" panose="020B0609040504020204" pitchFamily="49" charset="0"/>
              </a:rPr>
              <a:t>%then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where country=</a:t>
            </a:r>
            <a:r>
              <a:rPr lang="en-US" sz="2000" dirty="0">
                <a:solidFill>
                  <a:srgbClr val="800080"/>
                </a:solidFill>
                <a:latin typeface="Lucida Console" panose="020B0609040504020204" pitchFamily="49" charset="0"/>
              </a:rPr>
              <a:t>'US'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keep </a:t>
            </a:r>
            <a:r>
              <a:rPr lang="en-US" sz="2000" dirty="0" err="1">
                <a:solidFill>
                  <a:srgbClr val="000000"/>
                </a:solidFill>
                <a:latin typeface="Lucida Console" panose="020B0609040504020204" pitchFamily="49" charset="0"/>
              </a:rPr>
              <a:t>customer_name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customer_address</a:t>
            </a:r>
            <a:r>
              <a:rPr lang="en-US" sz="2000" dirty="0">
                <a:solidFill>
                  <a:srgbClr val="000000"/>
                </a:solidFill>
                <a:latin typeface="Lucida Console" panose="020B0609040504020204" pitchFamily="49" charset="0"/>
              </a:rPr>
              <a:t> country;</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%else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where country ne </a:t>
            </a:r>
            <a:r>
              <a:rPr lang="en-US" sz="2000" dirty="0">
                <a:solidFill>
                  <a:srgbClr val="800080"/>
                </a:solidFill>
                <a:latin typeface="Lucida Console" panose="020B0609040504020204" pitchFamily="49" charset="0"/>
              </a:rPr>
              <a:t>'US'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keep </a:t>
            </a:r>
            <a:r>
              <a:rPr lang="en-US" sz="2000" dirty="0" err="1">
                <a:solidFill>
                  <a:srgbClr val="000000"/>
                </a:solidFill>
                <a:latin typeface="Lucida Console" panose="020B0609040504020204" pitchFamily="49" charset="0"/>
              </a:rPr>
              <a:t>customer_name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customer_address</a:t>
            </a:r>
            <a:r>
              <a:rPr lang="en-US" sz="2000" dirty="0">
                <a:solidFill>
                  <a:srgbClr val="000000"/>
                </a:solidFill>
                <a:latin typeface="Lucida Console" panose="020B0609040504020204" pitchFamily="49" charset="0"/>
              </a:rPr>
              <a:t> country location;</a:t>
            </a:r>
          </a:p>
          <a:p>
            <a:r>
              <a:rPr lang="en-US" sz="2000" dirty="0">
                <a:solidFill>
                  <a:srgbClr val="000000"/>
                </a:solidFill>
                <a:latin typeface="Lucida Console" panose="020B0609040504020204" pitchFamily="49" charset="0"/>
              </a:rPr>
              <a:t>	length location $ </a:t>
            </a:r>
            <a:r>
              <a:rPr lang="en-US" sz="2000" b="1" dirty="0">
                <a:solidFill>
                  <a:srgbClr val="008080"/>
                </a:solidFill>
                <a:latin typeface="Lucida Console" panose="020B0609040504020204" pitchFamily="49" charset="0"/>
              </a:rPr>
              <a:t>12</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if      country=</a:t>
            </a:r>
            <a:r>
              <a:rPr lang="en-US" sz="2000" dirty="0">
                <a:solidFill>
                  <a:srgbClr val="800080"/>
                </a:solidFill>
                <a:latin typeface="Lucida Console" panose="020B0609040504020204" pitchFamily="49" charset="0"/>
              </a:rPr>
              <a:t>"AU"</a:t>
            </a:r>
            <a:r>
              <a:rPr lang="en-US" sz="2000" dirty="0">
                <a:solidFill>
                  <a:srgbClr val="000000"/>
                </a:solidFill>
                <a:latin typeface="Lucida Console" panose="020B0609040504020204" pitchFamily="49" charset="0"/>
              </a:rPr>
              <a:t> then location=</a:t>
            </a:r>
            <a:r>
              <a:rPr lang="en-US" sz="2000" dirty="0">
                <a:solidFill>
                  <a:srgbClr val="800080"/>
                </a:solidFill>
                <a:latin typeface="Lucida Console" panose="020B0609040504020204" pitchFamily="49" charset="0"/>
              </a:rPr>
              <a:t>'Australia'</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else if country=</a:t>
            </a:r>
            <a:r>
              <a:rPr lang="en-US" sz="2000" dirty="0">
                <a:solidFill>
                  <a:srgbClr val="800080"/>
                </a:solidFill>
                <a:latin typeface="Lucida Console" panose="020B0609040504020204" pitchFamily="49" charset="0"/>
              </a:rPr>
              <a:t>"CA"</a:t>
            </a:r>
            <a:r>
              <a:rPr lang="en-US" sz="2000" dirty="0">
                <a:solidFill>
                  <a:srgbClr val="000000"/>
                </a:solidFill>
                <a:latin typeface="Lucida Console" panose="020B0609040504020204" pitchFamily="49" charset="0"/>
              </a:rPr>
              <a:t> then location=</a:t>
            </a:r>
            <a:r>
              <a:rPr lang="en-US" sz="2000" dirty="0">
                <a:solidFill>
                  <a:srgbClr val="800080"/>
                </a:solidFill>
                <a:latin typeface="Lucida Console" panose="020B0609040504020204" pitchFamily="49" charset="0"/>
              </a:rPr>
              <a:t>'Canada'</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else if country=</a:t>
            </a:r>
            <a:r>
              <a:rPr lang="en-US" sz="2000" dirty="0">
                <a:solidFill>
                  <a:srgbClr val="800080"/>
                </a:solidFill>
                <a:latin typeface="Lucida Console" panose="020B0609040504020204" pitchFamily="49" charset="0"/>
              </a:rPr>
              <a:t>"DE"</a:t>
            </a:r>
            <a:r>
              <a:rPr lang="en-US" sz="2000" dirty="0">
                <a:solidFill>
                  <a:srgbClr val="000000"/>
                </a:solidFill>
                <a:latin typeface="Lucida Console" panose="020B0609040504020204" pitchFamily="49" charset="0"/>
              </a:rPr>
              <a:t> then location=</a:t>
            </a:r>
            <a:r>
              <a:rPr lang="en-US" sz="2000" dirty="0">
                <a:solidFill>
                  <a:srgbClr val="800080"/>
                </a:solidFill>
                <a:latin typeface="Lucida Console" panose="020B0609040504020204" pitchFamily="49" charset="0"/>
              </a:rPr>
              <a:t>'Germany'</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else if country=</a:t>
            </a:r>
            <a:r>
              <a:rPr lang="en-US" sz="2000" dirty="0">
                <a:solidFill>
                  <a:srgbClr val="800080"/>
                </a:solidFill>
                <a:latin typeface="Lucida Console" panose="020B0609040504020204" pitchFamily="49" charset="0"/>
              </a:rPr>
              <a:t>"IL"</a:t>
            </a:r>
            <a:r>
              <a:rPr lang="en-US" sz="2000" dirty="0">
                <a:solidFill>
                  <a:srgbClr val="000000"/>
                </a:solidFill>
                <a:latin typeface="Lucida Console" panose="020B0609040504020204" pitchFamily="49" charset="0"/>
              </a:rPr>
              <a:t> then location=</a:t>
            </a:r>
            <a:r>
              <a:rPr lang="en-US" sz="2000" dirty="0">
                <a:solidFill>
                  <a:srgbClr val="800080"/>
                </a:solidFill>
                <a:latin typeface="Lucida Console" panose="020B0609040504020204" pitchFamily="49" charset="0"/>
              </a:rPr>
              <a:t>'Israel'</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else if country=</a:t>
            </a:r>
            <a:r>
              <a:rPr lang="en-US" sz="2000" dirty="0">
                <a:solidFill>
                  <a:srgbClr val="800080"/>
                </a:solidFill>
                <a:latin typeface="Lucida Console" panose="020B0609040504020204" pitchFamily="49" charset="0"/>
              </a:rPr>
              <a:t>"TR"</a:t>
            </a:r>
            <a:r>
              <a:rPr lang="en-US" sz="2000" dirty="0">
                <a:solidFill>
                  <a:srgbClr val="000000"/>
                </a:solidFill>
                <a:latin typeface="Lucida Console" panose="020B0609040504020204" pitchFamily="49" charset="0"/>
              </a:rPr>
              <a:t> then location=</a:t>
            </a:r>
            <a:r>
              <a:rPr lang="en-US" sz="2000" dirty="0">
                <a:solidFill>
                  <a:srgbClr val="800080"/>
                </a:solidFill>
                <a:latin typeface="Lucida Console" panose="020B0609040504020204" pitchFamily="49" charset="0"/>
              </a:rPr>
              <a:t>'Turkey'</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else if country=</a:t>
            </a:r>
            <a:r>
              <a:rPr lang="en-US" sz="2000" dirty="0">
                <a:solidFill>
                  <a:srgbClr val="800080"/>
                </a:solidFill>
                <a:latin typeface="Lucida Console" panose="020B0609040504020204" pitchFamily="49" charset="0"/>
              </a:rPr>
              <a:t>"ZA"</a:t>
            </a:r>
            <a:r>
              <a:rPr lang="en-US" sz="2000" dirty="0">
                <a:solidFill>
                  <a:srgbClr val="000000"/>
                </a:solidFill>
                <a:latin typeface="Lucida Console" panose="020B0609040504020204" pitchFamily="49" charset="0"/>
              </a:rPr>
              <a:t> then location=</a:t>
            </a:r>
            <a:r>
              <a:rPr lang="en-US" sz="2000" dirty="0">
                <a:solidFill>
                  <a:srgbClr val="800080"/>
                </a:solidFill>
                <a:latin typeface="Lucida Console" panose="020B0609040504020204" pitchFamily="49" charset="0"/>
              </a:rPr>
              <a:t>'South Africa'</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run;</a:t>
            </a:r>
          </a:p>
          <a:p>
            <a:r>
              <a:rPr lang="en-US" sz="2000" b="1" dirty="0">
                <a:solidFill>
                  <a:srgbClr val="000080"/>
                </a:solidFill>
                <a:latin typeface="Lucida Console" panose="020B0609040504020204" pitchFamily="49" charset="0"/>
              </a:rPr>
              <a:t>%mend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cust</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3982056766"/>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90112" y="770930"/>
            <a:ext cx="8096435" cy="5262979"/>
          </a:xfrm>
          <a:prstGeom prst="rect">
            <a:avLst/>
          </a:prstGeom>
        </p:spPr>
        <p:txBody>
          <a:bodyPr wrap="square">
            <a:spAutoFit/>
          </a:bodyPr>
          <a:lstStyle/>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mprint</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a:t>
            </a:r>
            <a:r>
              <a:rPr lang="en-US" sz="2800" b="1" i="1" dirty="0" err="1">
                <a:solidFill>
                  <a:srgbClr val="000000"/>
                </a:solidFill>
                <a:latin typeface="Lucida Console" panose="020B0609040504020204" pitchFamily="49" charset="0"/>
              </a:rPr>
              <a:t>cust</a:t>
            </a:r>
            <a:r>
              <a:rPr lang="en-US" sz="2800" dirty="0">
                <a:solidFill>
                  <a:srgbClr val="000000"/>
                </a:solidFill>
                <a:latin typeface="Lucida Console" panose="020B0609040504020204" pitchFamily="49" charset="0"/>
              </a:rPr>
              <a:t>(us)</a:t>
            </a:r>
          </a:p>
          <a:p>
            <a:endParaRPr lang="en-US" sz="2800" dirty="0">
              <a:solidFill>
                <a:srgbClr val="000000"/>
              </a:solidFill>
              <a:latin typeface="Lucida Console" panose="020B0609040504020204" pitchFamily="49" charset="0"/>
            </a:endParaRPr>
          </a:p>
          <a:p>
            <a:r>
              <a:rPr lang="en-US" sz="2800" b="1" dirty="0" err="1">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err="1">
                <a:solidFill>
                  <a:srgbClr val="000080"/>
                </a:solidFill>
                <a:latin typeface="Lucida Console" panose="020B0609040504020204" pitchFamily="49" charset="0"/>
              </a:rPr>
              <a:t>sql</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select</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distinct</a:t>
            </a:r>
            <a:r>
              <a:rPr lang="en-US" sz="2800" dirty="0">
                <a:solidFill>
                  <a:srgbClr val="000000"/>
                </a:solidFill>
                <a:latin typeface="Lucida Console" panose="020B0609040504020204" pitchFamily="49" charset="0"/>
              </a:rPr>
              <a:t> country </a:t>
            </a:r>
          </a:p>
          <a:p>
            <a:r>
              <a:rPr lang="en-US" sz="2800" dirty="0">
                <a:solidFill>
                  <a:srgbClr val="0000FF"/>
                </a:solidFill>
                <a:latin typeface="Lucida Console" panose="020B0609040504020204" pitchFamily="49" charset="0"/>
              </a:rPr>
              <a:t>from</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customers;</a:t>
            </a:r>
            <a:r>
              <a:rPr lang="en-US" sz="2800" b="1" dirty="0" err="1">
                <a:solidFill>
                  <a:srgbClr val="000080"/>
                </a:solidFill>
                <a:latin typeface="Lucida Console" panose="020B0609040504020204" pitchFamily="49" charset="0"/>
              </a:rPr>
              <a:t>quit</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a:t>
            </a:r>
            <a:r>
              <a:rPr lang="en-US" sz="2800" b="1" i="1" dirty="0" err="1">
                <a:solidFill>
                  <a:srgbClr val="000000"/>
                </a:solidFill>
                <a:latin typeface="Lucida Console" panose="020B0609040504020204" pitchFamily="49" charset="0"/>
              </a:rPr>
              <a:t>cust</a:t>
            </a:r>
            <a:r>
              <a:rPr lang="en-US" sz="2800" dirty="0">
                <a:solidFill>
                  <a:srgbClr val="000000"/>
                </a:solidFill>
                <a:latin typeface="Lucida Console" panose="020B0609040504020204" pitchFamily="49" charset="0"/>
              </a:rPr>
              <a:t>(international)</a:t>
            </a:r>
          </a:p>
          <a:p>
            <a:r>
              <a:rPr lang="en-US" sz="2800" b="1" dirty="0" err="1">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err="1">
                <a:solidFill>
                  <a:srgbClr val="000080"/>
                </a:solidFill>
                <a:latin typeface="Lucida Console" panose="020B0609040504020204" pitchFamily="49" charset="0"/>
              </a:rPr>
              <a:t>sql</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select</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distinct</a:t>
            </a:r>
            <a:r>
              <a:rPr lang="en-US" sz="2800" dirty="0">
                <a:solidFill>
                  <a:srgbClr val="000000"/>
                </a:solidFill>
                <a:latin typeface="Lucida Console" panose="020B0609040504020204" pitchFamily="49" charset="0"/>
              </a:rPr>
              <a:t> country </a:t>
            </a:r>
          </a:p>
          <a:p>
            <a:r>
              <a:rPr lang="en-US" sz="2800" dirty="0">
                <a:solidFill>
                  <a:srgbClr val="0000FF"/>
                </a:solidFill>
                <a:latin typeface="Lucida Console" panose="020B0609040504020204" pitchFamily="49" charset="0"/>
              </a:rPr>
              <a:t>from</a:t>
            </a:r>
            <a:r>
              <a:rPr lang="en-US" sz="2800" dirty="0">
                <a:solidFill>
                  <a:srgbClr val="000000"/>
                </a:solidFill>
                <a:latin typeface="Lucida Console" panose="020B0609040504020204" pitchFamily="49" charset="0"/>
              </a:rPr>
              <a:t> customers;</a:t>
            </a:r>
          </a:p>
          <a:p>
            <a:r>
              <a:rPr lang="en-US" sz="2800" b="1" dirty="0">
                <a:solidFill>
                  <a:srgbClr val="000080"/>
                </a:solidFill>
                <a:latin typeface="Lucida Console" panose="020B0609040504020204" pitchFamily="49" charset="0"/>
              </a:rPr>
              <a:t>quit</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nomprint</a:t>
            </a:r>
            <a:r>
              <a:rPr lang="en-US" sz="2800" dirty="0">
                <a:solidFill>
                  <a:srgbClr val="000000"/>
                </a:solidFill>
                <a:latin typeface="Lucida Console" panose="020B0609040504020204" pitchFamily="49" charset="0"/>
              </a:rPr>
              <a:t>;</a:t>
            </a:r>
            <a:endParaRPr lang="en-US" sz="2800" dirty="0"/>
          </a:p>
        </p:txBody>
      </p:sp>
      <p:sp>
        <p:nvSpPr>
          <p:cNvPr id="2" name="Slide Number Placeholder 1"/>
          <p:cNvSpPr>
            <a:spLocks noGrp="1"/>
          </p:cNvSpPr>
          <p:nvPr>
            <p:ph type="sldNum" sz="quarter" idx="12"/>
          </p:nvPr>
        </p:nvSpPr>
        <p:spPr/>
        <p:txBody>
          <a:bodyPr/>
          <a:lstStyle/>
          <a:p>
            <a:fld id="{82E01F1B-E932-4DC6-822D-14EE283E7599}" type="slidenum">
              <a:rPr lang="en-US" smtClean="0"/>
              <a:t>36</a:t>
            </a:fld>
            <a:endParaRPr lang="en-US"/>
          </a:p>
        </p:txBody>
      </p:sp>
    </p:spTree>
    <p:extLst>
      <p:ext uri="{BB962C8B-B14F-4D97-AF65-F5344CB8AC3E}">
        <p14:creationId xmlns:p14="http://schemas.microsoft.com/office/powerpoint/2010/main" val="40209267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0344" y="2477389"/>
            <a:ext cx="7171944" cy="1325563"/>
          </a:xfrm>
        </p:spPr>
        <p:txBody>
          <a:bodyPr/>
          <a:lstStyle/>
          <a:p>
            <a:r>
              <a:rPr lang="en-US" altLang="en-US" b="1" dirty="0">
                <a:latin typeface="+mn-lt"/>
              </a:rPr>
              <a:t>Processing Partial Statements</a:t>
            </a:r>
            <a:endParaRPr lang="en-US" b="1" dirty="0">
              <a:latin typeface="+mn-lt"/>
            </a:endParaRPr>
          </a:p>
        </p:txBody>
      </p:sp>
      <p:sp>
        <p:nvSpPr>
          <p:cNvPr id="3" name="Slide Number Placeholder 2"/>
          <p:cNvSpPr>
            <a:spLocks noGrp="1"/>
          </p:cNvSpPr>
          <p:nvPr>
            <p:ph type="sldNum" sz="quarter" idx="12"/>
          </p:nvPr>
        </p:nvSpPr>
        <p:spPr/>
        <p:txBody>
          <a:bodyPr/>
          <a:lstStyle/>
          <a:p>
            <a:fld id="{82E01F1B-E932-4DC6-822D-14EE283E7599}" type="slidenum">
              <a:rPr lang="en-US" smtClean="0"/>
              <a:t>37</a:t>
            </a:fld>
            <a:endParaRPr lang="en-US"/>
          </a:p>
        </p:txBody>
      </p:sp>
    </p:spTree>
    <p:extLst>
      <p:ext uri="{BB962C8B-B14F-4D97-AF65-F5344CB8AC3E}">
        <p14:creationId xmlns:p14="http://schemas.microsoft.com/office/powerpoint/2010/main" val="20274310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337021" y="55374"/>
            <a:ext cx="8375650" cy="457200"/>
          </a:xfrm>
        </p:spPr>
        <p:txBody>
          <a:bodyPr>
            <a:normAutofit fontScale="90000"/>
          </a:bodyPr>
          <a:lstStyle/>
          <a:p>
            <a:pPr eaLnBrk="1" hangingPunct="1"/>
            <a:r>
              <a:rPr lang="en-US" altLang="en-US" dirty="0"/>
              <a:t>Processing Partial Statements</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9DE3EAC-A649-4FFB-91AF-85706AA0CF85}" type="slidenum">
              <a:rPr lang="en-US" altLang="en-US" sz="1400"/>
              <a:pPr/>
              <a:t>38</a:t>
            </a:fld>
            <a:endParaRPr lang="en-US" altLang="en-US" sz="1400">
              <a:latin typeface="Times New Roman" panose="02020603050405020304" pitchFamily="18" charset="0"/>
            </a:endParaRPr>
          </a:p>
        </p:txBody>
      </p:sp>
      <p:sp>
        <p:nvSpPr>
          <p:cNvPr id="44036" name="Text Box 3"/>
          <p:cNvSpPr txBox="1">
            <a:spLocks noChangeArrowheads="1"/>
          </p:cNvSpPr>
          <p:nvPr/>
        </p:nvSpPr>
        <p:spPr bwMode="auto">
          <a:xfrm>
            <a:off x="477078" y="512574"/>
            <a:ext cx="115055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Conditionally insert text into the middle of a statement.  Generate either a one-way or two-way frequency table, depending on parameter values.</a:t>
            </a:r>
          </a:p>
        </p:txBody>
      </p:sp>
      <p:sp>
        <p:nvSpPr>
          <p:cNvPr id="44037"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44038"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 name="Rectangle 2"/>
          <p:cNvSpPr/>
          <p:nvPr/>
        </p:nvSpPr>
        <p:spPr>
          <a:xfrm>
            <a:off x="864092" y="1800771"/>
            <a:ext cx="8590625" cy="4893647"/>
          </a:xfrm>
          <a:prstGeom prst="rect">
            <a:avLst/>
          </a:prstGeom>
        </p:spPr>
        <p:txBody>
          <a:bodyPr wrap="square">
            <a:spAutoFit/>
          </a:bodyPr>
          <a:lstStyle/>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mprint</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counts(rows);</a:t>
            </a:r>
          </a:p>
          <a:p>
            <a:r>
              <a:rPr lang="en-US" sz="2400" dirty="0">
                <a:solidFill>
                  <a:srgbClr val="000000"/>
                </a:solidFill>
                <a:latin typeface="Lucida Console" panose="020B0609040504020204" pitchFamily="49" charset="0"/>
              </a:rPr>
              <a:t>    title </a:t>
            </a:r>
            <a:r>
              <a:rPr lang="en-US" sz="2400" dirty="0">
                <a:solidFill>
                  <a:srgbClr val="800080"/>
                </a:solidFill>
                <a:latin typeface="Lucida Console" panose="020B0609040504020204" pitchFamily="49" charset="0"/>
              </a:rPr>
              <a:t>'Customer Counts by Gender'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freq</a:t>
            </a:r>
            <a:r>
              <a:rPr lang="en-US" sz="2400" dirty="0">
                <a:solidFill>
                  <a:srgbClr val="000000"/>
                </a:solidFill>
                <a:latin typeface="Lucida Console" panose="020B0609040504020204" pitchFamily="49" charset="0"/>
              </a:rPr>
              <a:t> data=</a:t>
            </a:r>
            <a:r>
              <a:rPr lang="en-US" sz="2400" dirty="0" err="1">
                <a:solidFill>
                  <a:srgbClr val="000000"/>
                </a:solidFill>
                <a:latin typeface="Lucida Console" panose="020B0609040504020204" pitchFamily="49" charset="0"/>
              </a:rPr>
              <a:t>orion.customer_dim</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tables</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&amp;rows ne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&amp;rows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customer_gender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counts;</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counts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counts</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customer_age_group</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nomprint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8573492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451859" y="0"/>
            <a:ext cx="5745481" cy="557226"/>
          </a:xfrm>
        </p:spPr>
        <p:txBody>
          <a:bodyPr>
            <a:normAutofit fontScale="90000"/>
          </a:bodyPr>
          <a:lstStyle/>
          <a:p>
            <a:pPr eaLnBrk="1" hangingPunct="1"/>
            <a:r>
              <a:rPr lang="en-US" altLang="en-US" dirty="0"/>
              <a:t>Macro-Level Programming</a:t>
            </a:r>
          </a:p>
        </p:txBody>
      </p:sp>
      <p:sp>
        <p:nvSpPr>
          <p:cNvPr id="16387" name="Rectangle 3"/>
          <p:cNvSpPr>
            <a:spLocks noGrp="1" noChangeArrowheads="1"/>
          </p:cNvSpPr>
          <p:nvPr>
            <p:ph idx="1"/>
          </p:nvPr>
        </p:nvSpPr>
        <p:spPr>
          <a:xfrm>
            <a:off x="174929" y="1071563"/>
            <a:ext cx="11449877" cy="2066207"/>
          </a:xfrm>
        </p:spPr>
        <p:txBody>
          <a:bodyPr wrap="square">
            <a:spAutoFit/>
          </a:bodyPr>
          <a:lstStyle/>
          <a:p>
            <a:pPr marL="0" indent="0">
              <a:buNone/>
            </a:pPr>
            <a:r>
              <a:rPr lang="en-US" altLang="en-US" b="1" dirty="0"/>
              <a:t>Macro-level programming </a:t>
            </a:r>
            <a:r>
              <a:rPr lang="en-US" altLang="en-US" dirty="0"/>
              <a:t>can generate code conditionally, based on:</a:t>
            </a:r>
          </a:p>
          <a:p>
            <a:pPr marL="114300" lvl="1" indent="0">
              <a:buNone/>
            </a:pPr>
            <a:r>
              <a:rPr lang="en-US" altLang="en-US" dirty="0"/>
              <a:t>system values</a:t>
            </a:r>
          </a:p>
          <a:p>
            <a:pPr marL="114300" lvl="1" indent="0">
              <a:buNone/>
            </a:pPr>
            <a:r>
              <a:rPr lang="en-US" altLang="en-US" dirty="0"/>
              <a:t>parameter values</a:t>
            </a:r>
          </a:p>
          <a:p>
            <a:pPr marL="114300" lvl="1" indent="0">
              <a:buNone/>
            </a:pPr>
            <a:r>
              <a:rPr lang="en-US" altLang="en-US" dirty="0"/>
              <a:t>data values</a:t>
            </a:r>
          </a:p>
          <a:p>
            <a:pPr marL="114300" lvl="1" indent="0">
              <a:buNone/>
            </a:pPr>
            <a:endParaRPr lang="en-US" altLang="en-US" dirty="0"/>
          </a:p>
        </p:txBody>
      </p:sp>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40ECE88-EFAA-495D-A920-26174982716C}" type="slidenum">
              <a:rPr lang="en-US" altLang="en-US" sz="1400"/>
              <a:pPr/>
              <a:t>4</a:t>
            </a:fld>
            <a:endParaRPr lang="en-US" altLang="en-US" sz="1400">
              <a:latin typeface="Times New Roman" panose="02020603050405020304" pitchFamily="18" charset="0"/>
            </a:endParaRPr>
          </a:p>
        </p:txBody>
      </p:sp>
      <p:sp>
        <p:nvSpPr>
          <p:cNvPr id="16389" name="Rectangle 4"/>
          <p:cNvSpPr>
            <a:spLocks noChangeArrowheads="1"/>
          </p:cNvSpPr>
          <p:nvPr/>
        </p:nvSpPr>
        <p:spPr bwMode="auto">
          <a:xfrm>
            <a:off x="2209801" y="1905000"/>
            <a:ext cx="7542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Tree>
    <p:extLst>
      <p:ext uri="{BB962C8B-B14F-4D97-AF65-F5344CB8AC3E}">
        <p14:creationId xmlns:p14="http://schemas.microsoft.com/office/powerpoint/2010/main" val="105462698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2091198"/>
            <a:ext cx="10320792" cy="2416046"/>
          </a:xfrm>
          <a:prstGeom prst="rect">
            <a:avLst/>
          </a:prstGeom>
        </p:spPr>
        <p:txBody>
          <a:bodyPr wrap="square">
            <a:spAutoFit/>
          </a:bodyPr>
          <a:lstStyle/>
          <a:p>
            <a:pPr lvl="0">
              <a:lnSpc>
                <a:spcPct val="90000"/>
              </a:lnSpc>
              <a:spcBef>
                <a:spcPts val="1000"/>
              </a:spcBef>
            </a:pPr>
            <a:r>
              <a:rPr lang="en-US" altLang="en-US" sz="2800" dirty="0">
                <a:solidFill>
                  <a:prstClr val="black"/>
                </a:solidFill>
              </a:rPr>
              <a:t>Example:  </a:t>
            </a:r>
          </a:p>
          <a:p>
            <a:pPr lvl="0">
              <a:lnSpc>
                <a:spcPct val="90000"/>
              </a:lnSpc>
              <a:spcBef>
                <a:spcPts val="1000"/>
              </a:spcBef>
            </a:pPr>
            <a:r>
              <a:rPr lang="en-US" altLang="en-US" sz="2800" dirty="0">
                <a:solidFill>
                  <a:prstClr val="black"/>
                </a:solidFill>
              </a:rPr>
              <a:t>Orion Star submits a program every night to report daily sales. </a:t>
            </a:r>
          </a:p>
          <a:p>
            <a:pPr lvl="0">
              <a:lnSpc>
                <a:spcPct val="90000"/>
              </a:lnSpc>
              <a:spcBef>
                <a:spcPts val="1000"/>
              </a:spcBef>
            </a:pPr>
            <a:r>
              <a:rPr lang="en-US" altLang="en-US" sz="2800" dirty="0">
                <a:solidFill>
                  <a:prstClr val="black"/>
                </a:solidFill>
              </a:rPr>
              <a:t>Every Friday, a second program is submitted to summarize weekly sales.</a:t>
            </a:r>
          </a:p>
          <a:p>
            <a:pPr lvl="0">
              <a:lnSpc>
                <a:spcPct val="90000"/>
              </a:lnSpc>
              <a:spcBef>
                <a:spcPts val="1000"/>
              </a:spcBef>
            </a:pPr>
            <a:r>
              <a:rPr lang="en-US" altLang="en-US" sz="2800" dirty="0">
                <a:solidFill>
                  <a:prstClr val="black"/>
                </a:solidFill>
              </a:rPr>
              <a:t>Automate the application so that only </a:t>
            </a:r>
            <a:r>
              <a:rPr lang="en-US" altLang="en-US" sz="2800" b="1" dirty="0">
                <a:solidFill>
                  <a:prstClr val="black"/>
                </a:solidFill>
              </a:rPr>
              <a:t>one  program</a:t>
            </a:r>
            <a:r>
              <a:rPr lang="en-US" altLang="en-US" sz="2800" dirty="0">
                <a:solidFill>
                  <a:prstClr val="black"/>
                </a:solidFill>
              </a:rPr>
              <a:t> is required.</a:t>
            </a:r>
          </a:p>
        </p:txBody>
      </p:sp>
      <p:sp>
        <p:nvSpPr>
          <p:cNvPr id="3" name="Slide Number Placeholder 2"/>
          <p:cNvSpPr>
            <a:spLocks noGrp="1"/>
          </p:cNvSpPr>
          <p:nvPr>
            <p:ph type="sldNum" sz="quarter" idx="12"/>
          </p:nvPr>
        </p:nvSpPr>
        <p:spPr/>
        <p:txBody>
          <a:bodyPr/>
          <a:lstStyle/>
          <a:p>
            <a:fld id="{82E01F1B-E932-4DC6-822D-14EE283E7599}" type="slidenum">
              <a:rPr lang="en-US" smtClean="0"/>
              <a:t>5</a:t>
            </a:fld>
            <a:endParaRPr lang="en-US"/>
          </a:p>
        </p:txBody>
      </p:sp>
    </p:spTree>
    <p:extLst>
      <p:ext uri="{BB962C8B-B14F-4D97-AF65-F5344CB8AC3E}">
        <p14:creationId xmlns:p14="http://schemas.microsoft.com/office/powerpoint/2010/main" val="4090752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9754" y="0"/>
            <a:ext cx="4829355" cy="1325563"/>
          </a:xfrm>
        </p:spPr>
        <p:txBody>
          <a:bodyPr>
            <a:normAutofit/>
          </a:bodyPr>
          <a:lstStyle/>
          <a:p>
            <a:r>
              <a:rPr lang="en-US" b="1" dirty="0">
                <a:latin typeface="+mn-lt"/>
              </a:rPr>
              <a:t>The original data</a:t>
            </a:r>
          </a:p>
        </p:txBody>
      </p:sp>
      <p:sp>
        <p:nvSpPr>
          <p:cNvPr id="4" name="Rectangle 3"/>
          <p:cNvSpPr/>
          <p:nvPr/>
        </p:nvSpPr>
        <p:spPr>
          <a:xfrm>
            <a:off x="715991" y="1166843"/>
            <a:ext cx="11283351" cy="4154984"/>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"Order dates on </a:t>
            </a:r>
            <a:r>
              <a:rPr lang="en-US" sz="2400" dirty="0" err="1">
                <a:solidFill>
                  <a:srgbClr val="800080"/>
                </a:solidFill>
                <a:latin typeface="Lucida Console" panose="020B0609040504020204" pitchFamily="49" charset="0"/>
              </a:rPr>
              <a:t>orion.order_fact</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min(</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format= </a:t>
            </a:r>
            <a:r>
              <a:rPr lang="en-US" sz="2400" dirty="0">
                <a:solidFill>
                  <a:srgbClr val="008080"/>
                </a:solidFill>
                <a:latin typeface="Lucida Console" panose="020B0609040504020204" pitchFamily="49" charset="0"/>
              </a:rPr>
              <a:t>mmddyy8.</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max(</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format= </a:t>
            </a:r>
            <a:r>
              <a:rPr lang="en-US" sz="2400" dirty="0">
                <a:solidFill>
                  <a:srgbClr val="008080"/>
                </a:solidFill>
                <a:latin typeface="Lucida Console" panose="020B0609040504020204" pitchFamily="49" charset="0"/>
              </a:rPr>
              <a:t>mmddyy8.</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today()-max(</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into</a:t>
            </a:r>
            <a:r>
              <a:rPr lang="en-US" sz="2400" dirty="0">
                <a:solidFill>
                  <a:srgbClr val="000000"/>
                </a:solidFill>
                <a:latin typeface="Lucida Console" panose="020B0609040504020204" pitchFamily="49" charset="0"/>
              </a:rPr>
              <a:t> :diff</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No of days between yesterday and max order date: &amp;diff;</a:t>
            </a:r>
          </a:p>
          <a:p>
            <a:endParaRPr lang="en-US" sz="2400" dirty="0">
              <a:solidFill>
                <a:srgbClr val="000000"/>
              </a:solidFill>
              <a:latin typeface="Lucida Console" panose="020B0609040504020204" pitchFamily="49" charset="0"/>
            </a:endParaRPr>
          </a:p>
        </p:txBody>
      </p:sp>
      <p:sp>
        <p:nvSpPr>
          <p:cNvPr id="3" name="Slide Number Placeholder 2"/>
          <p:cNvSpPr>
            <a:spLocks noGrp="1"/>
          </p:cNvSpPr>
          <p:nvPr>
            <p:ph type="sldNum" sz="quarter" idx="12"/>
          </p:nvPr>
        </p:nvSpPr>
        <p:spPr/>
        <p:txBody>
          <a:bodyPr/>
          <a:lstStyle/>
          <a:p>
            <a:fld id="{82E01F1B-E932-4DC6-822D-14EE283E7599}" type="slidenum">
              <a:rPr lang="en-US" smtClean="0"/>
              <a:t>6</a:t>
            </a:fld>
            <a:endParaRPr lang="en-US"/>
          </a:p>
        </p:txBody>
      </p:sp>
    </p:spTree>
    <p:extLst>
      <p:ext uri="{BB962C8B-B14F-4D97-AF65-F5344CB8AC3E}">
        <p14:creationId xmlns:p14="http://schemas.microsoft.com/office/powerpoint/2010/main" val="1514191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2260" y="0"/>
            <a:ext cx="4335267" cy="775855"/>
          </a:xfrm>
        </p:spPr>
        <p:txBody>
          <a:bodyPr/>
          <a:lstStyle/>
          <a:p>
            <a:r>
              <a:rPr lang="en-US" dirty="0"/>
              <a:t>Update the data</a:t>
            </a:r>
          </a:p>
        </p:txBody>
      </p:sp>
      <p:sp>
        <p:nvSpPr>
          <p:cNvPr id="3" name="Rectangle 2"/>
          <p:cNvSpPr/>
          <p:nvPr/>
        </p:nvSpPr>
        <p:spPr>
          <a:xfrm>
            <a:off x="526211" y="1443841"/>
            <a:ext cx="11499012" cy="3785652"/>
          </a:xfrm>
          <a:prstGeom prst="rect">
            <a:avLst/>
          </a:prstGeom>
        </p:spPr>
        <p:txBody>
          <a:bodyPr wrap="square">
            <a:spAutoFit/>
          </a:bodyPr>
          <a:lstStyle/>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recent_orders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+&amp;diff;</a:t>
            </a:r>
            <a:r>
              <a:rPr lang="en-US" sz="2400" dirty="0">
                <a:solidFill>
                  <a:srgbClr val="008000"/>
                </a:solidFill>
                <a:latin typeface="Lucida Console" panose="020B0609040504020204" pitchFamily="49" charset="0"/>
              </a:rPr>
              <a:t>/*make last order today*/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min(</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first_date</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mmddyy10.</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max(</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last_date</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mmddyy10.</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recent_orders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	 </a:t>
            </a:r>
          </a:p>
        </p:txBody>
      </p:sp>
      <p:sp>
        <p:nvSpPr>
          <p:cNvPr id="4" name="Slide Number Placeholder 3"/>
          <p:cNvSpPr>
            <a:spLocks noGrp="1"/>
          </p:cNvSpPr>
          <p:nvPr>
            <p:ph type="sldNum" sz="quarter" idx="12"/>
          </p:nvPr>
        </p:nvSpPr>
        <p:spPr/>
        <p:txBody>
          <a:bodyPr/>
          <a:lstStyle/>
          <a:p>
            <a:fld id="{82E01F1B-E932-4DC6-822D-14EE283E7599}" type="slidenum">
              <a:rPr lang="en-US" smtClean="0"/>
              <a:t>7</a:t>
            </a:fld>
            <a:endParaRPr lang="en-US"/>
          </a:p>
        </p:txBody>
      </p:sp>
    </p:spTree>
    <p:extLst>
      <p:ext uri="{BB962C8B-B14F-4D97-AF65-F5344CB8AC3E}">
        <p14:creationId xmlns:p14="http://schemas.microsoft.com/office/powerpoint/2010/main" val="292414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title"/>
          </p:nvPr>
        </p:nvSpPr>
        <p:spPr>
          <a:xfrm>
            <a:off x="941567" y="14288"/>
            <a:ext cx="10515600" cy="1039812"/>
          </a:xfrm>
        </p:spPr>
        <p:txBody>
          <a:bodyPr/>
          <a:lstStyle/>
          <a:p>
            <a:pPr eaLnBrk="1" hangingPunct="1"/>
            <a:r>
              <a:rPr lang="en-US" altLang="en-US" dirty="0"/>
              <a:t>Macro-Level Programming</a:t>
            </a:r>
          </a:p>
        </p:txBody>
      </p:sp>
      <p:sp>
        <p:nvSpPr>
          <p:cNvPr id="1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119B088-6A60-46EE-91B1-FA6CD7CC7ECD}" type="slidenum">
              <a:rPr lang="en-US" altLang="en-US" sz="1400"/>
              <a:pPr/>
              <a:t>8</a:t>
            </a:fld>
            <a:endParaRPr lang="en-US" altLang="en-US" sz="1400">
              <a:latin typeface="Times New Roman" panose="02020603050405020304" pitchFamily="18" charset="0"/>
            </a:endParaRPr>
          </a:p>
        </p:txBody>
      </p:sp>
      <p:cxnSp>
        <p:nvCxnSpPr>
          <p:cNvPr id="17412" name="AutoShape 3"/>
          <p:cNvCxnSpPr>
            <a:cxnSpLocks noChangeShapeType="1"/>
            <a:endCxn id="17422" idx="0"/>
          </p:cNvCxnSpPr>
          <p:nvPr/>
        </p:nvCxnSpPr>
        <p:spPr bwMode="auto">
          <a:xfrm flipH="1">
            <a:off x="2690814" y="2743201"/>
            <a:ext cx="14287" cy="1357313"/>
          </a:xfrm>
          <a:prstGeom prst="straightConnector1">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cxnSp>
      <p:sp>
        <p:nvSpPr>
          <p:cNvPr id="17413" name="Text Box 5"/>
          <p:cNvSpPr txBox="1">
            <a:spLocks noChangeArrowheads="1"/>
          </p:cNvSpPr>
          <p:nvPr/>
        </p:nvSpPr>
        <p:spPr bwMode="auto">
          <a:xfrm>
            <a:off x="3581400" y="4267200"/>
            <a:ext cx="76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1400" b="1"/>
              <a:t>Yes</a:t>
            </a:r>
          </a:p>
        </p:txBody>
      </p:sp>
      <p:sp>
        <p:nvSpPr>
          <p:cNvPr id="17414" name="AutoShape 6"/>
          <p:cNvSpPr>
            <a:spLocks noChangeArrowheads="1"/>
          </p:cNvSpPr>
          <p:nvPr/>
        </p:nvSpPr>
        <p:spPr bwMode="auto">
          <a:xfrm>
            <a:off x="1828800" y="1371600"/>
            <a:ext cx="1752600" cy="1371600"/>
          </a:xfrm>
          <a:prstGeom prst="flowChartProcess">
            <a:avLst/>
          </a:prstGeom>
          <a:solidFill>
            <a:schemeClr val="accent2"/>
          </a:solidFill>
          <a:ln w="28575">
            <a:solidFill>
              <a:schemeClr val="tx1"/>
            </a:solidFill>
            <a:miter lim="800000"/>
            <a:headEnd type="none" w="sm" len="sm"/>
            <a:tailEnd type="none" w="sm" len="sm"/>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endParaRPr lang="en-US" altLang="en-US" sz="2000"/>
          </a:p>
          <a:p>
            <a:pPr algn="ctr"/>
            <a:r>
              <a:rPr lang="en-US" altLang="en-US" sz="2000"/>
              <a:t>Always print </a:t>
            </a:r>
            <a:br>
              <a:rPr lang="en-US" altLang="en-US" sz="2000"/>
            </a:br>
            <a:r>
              <a:rPr lang="en-US" altLang="en-US" sz="2000"/>
              <a:t>the </a:t>
            </a:r>
            <a:br>
              <a:rPr lang="en-US" altLang="en-US" sz="2000"/>
            </a:br>
            <a:r>
              <a:rPr lang="en-US" altLang="en-US" sz="2000"/>
              <a:t>daily report</a:t>
            </a:r>
            <a:endParaRPr lang="en-US" altLang="en-US"/>
          </a:p>
          <a:p>
            <a:pPr algn="ctr"/>
            <a:endParaRPr lang="en-US" altLang="en-US"/>
          </a:p>
        </p:txBody>
      </p:sp>
      <p:sp>
        <p:nvSpPr>
          <p:cNvPr id="17415" name="Line 8"/>
          <p:cNvSpPr>
            <a:spLocks noChangeShapeType="1"/>
          </p:cNvSpPr>
          <p:nvPr/>
        </p:nvSpPr>
        <p:spPr bwMode="auto">
          <a:xfrm flipV="1">
            <a:off x="3581400" y="2057400"/>
            <a:ext cx="685800" cy="0"/>
          </a:xfrm>
          <a:prstGeom prst="line">
            <a:avLst/>
          </a:prstGeom>
          <a:noFill/>
          <a:ln w="38100">
            <a:solidFill>
              <a:schemeClr val="tx1"/>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17421" name="Line 25"/>
          <p:cNvSpPr>
            <a:spLocks noChangeShapeType="1"/>
          </p:cNvSpPr>
          <p:nvPr/>
        </p:nvSpPr>
        <p:spPr bwMode="auto">
          <a:xfrm flipV="1">
            <a:off x="3505200" y="4603750"/>
            <a:ext cx="762000" cy="0"/>
          </a:xfrm>
          <a:prstGeom prst="line">
            <a:avLst/>
          </a:prstGeom>
          <a:noFill/>
          <a:ln w="38100">
            <a:solidFill>
              <a:schemeClr val="tx1"/>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17422" name="AutoShape 2"/>
          <p:cNvSpPr>
            <a:spLocks noChangeArrowheads="1"/>
          </p:cNvSpPr>
          <p:nvPr/>
        </p:nvSpPr>
        <p:spPr bwMode="auto">
          <a:xfrm>
            <a:off x="1814513" y="4114800"/>
            <a:ext cx="1752600" cy="990600"/>
          </a:xfrm>
          <a:prstGeom prst="flowChartDecision">
            <a:avLst/>
          </a:prstGeom>
          <a:solidFill>
            <a:schemeClr val="accent2"/>
          </a:solidFill>
          <a:ln w="28575">
            <a:solidFill>
              <a:schemeClr val="tx1"/>
            </a:solidFill>
            <a:miter lim="800000"/>
            <a:headEnd type="none" w="sm" len="sm"/>
            <a:tailEnd type="none" w="sm" len="sm"/>
          </a:ln>
        </p:spPr>
        <p:txBody>
          <a:bodyPr wrap="none" bIns="137160" anchor="ctr" anchorCtr="1"/>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sz="2000"/>
              <a:t>Is it</a:t>
            </a:r>
            <a:br>
              <a:rPr lang="en-US" altLang="en-US" sz="2000"/>
            </a:br>
            <a:r>
              <a:rPr lang="en-US" altLang="en-US" sz="2000"/>
              <a:t>Friday?</a:t>
            </a:r>
            <a:endParaRPr lang="en-US" altLang="en-US"/>
          </a:p>
        </p:txBody>
      </p:sp>
      <p:sp>
        <p:nvSpPr>
          <p:cNvPr id="2" name="Rectangle 1"/>
          <p:cNvSpPr/>
          <p:nvPr/>
        </p:nvSpPr>
        <p:spPr>
          <a:xfrm>
            <a:off x="4572370" y="1419761"/>
            <a:ext cx="6096000" cy="1938992"/>
          </a:xfrm>
          <a:prstGeom prst="rect">
            <a:avLst/>
          </a:prstGeom>
        </p:spPr>
        <p:txBody>
          <a:bodyPr>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print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recent_orders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order_date</a:t>
            </a:r>
            <a:r>
              <a:rPr lang="en-US" sz="2000" dirty="0">
                <a:solidFill>
                  <a:srgbClr val="000000"/>
                </a:solidFill>
                <a:latin typeface="Lucida Console" panose="020B0609040504020204" pitchFamily="49" charset="0"/>
              </a:rPr>
              <a:t>=</a:t>
            </a:r>
            <a:r>
              <a:rPr lang="en-US" sz="2000" b="1" dirty="0">
                <a:solidFill>
                  <a:srgbClr val="008080"/>
                </a:solidFill>
                <a:latin typeface="Lucida Console" panose="020B0609040504020204" pitchFamily="49" charset="0"/>
              </a:rPr>
              <a:t>"&amp;sysdate9"d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var</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product_id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total_retail_price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"Daily sales: &amp;sysdate9"</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a:t>
            </a:r>
          </a:p>
        </p:txBody>
      </p:sp>
      <p:sp>
        <p:nvSpPr>
          <p:cNvPr id="3" name="Rectangle 2"/>
          <p:cNvSpPr/>
          <p:nvPr/>
        </p:nvSpPr>
        <p:spPr>
          <a:xfrm>
            <a:off x="4429127" y="3918833"/>
            <a:ext cx="7537972" cy="2246769"/>
          </a:xfrm>
          <a:prstGeom prst="rect">
            <a:avLst/>
          </a:prstGeom>
        </p:spPr>
        <p:txBody>
          <a:bodyPr wrap="square">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means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recent_orders</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sum</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mean</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order_date</a:t>
            </a:r>
            <a:r>
              <a:rPr lang="en-US" sz="2000" dirty="0">
                <a:solidFill>
                  <a:srgbClr val="000000"/>
                </a:solidFill>
                <a:latin typeface="Lucida Console" panose="020B0609040504020204" pitchFamily="49" charset="0"/>
              </a:rPr>
              <a:t> between </a:t>
            </a:r>
          </a:p>
          <a:p>
            <a:r>
              <a:rPr lang="en-US" sz="2000" dirty="0">
                <a:solidFill>
                  <a:srgbClr val="000000"/>
                </a:solidFill>
                <a:latin typeface="Lucida Console" panose="020B0609040504020204" pitchFamily="49" charset="0"/>
              </a:rPr>
              <a:t>	  </a:t>
            </a:r>
            <a:r>
              <a:rPr lang="en-US" sz="2000" b="1" dirty="0">
                <a:solidFill>
                  <a:srgbClr val="008080"/>
                </a:solidFill>
                <a:latin typeface="Lucida Console" panose="020B0609040504020204" pitchFamily="49" charset="0"/>
              </a:rPr>
              <a:t>"&amp;sysdate9"d</a:t>
            </a:r>
            <a:r>
              <a:rPr lang="en-US" sz="2000" dirty="0">
                <a:solidFill>
                  <a:srgbClr val="000000"/>
                </a:solidFill>
                <a:latin typeface="Lucida Console" panose="020B0609040504020204" pitchFamily="49" charset="0"/>
              </a:rPr>
              <a:t> - </a:t>
            </a:r>
            <a:r>
              <a:rPr lang="en-US" sz="2000" b="1" dirty="0">
                <a:solidFill>
                  <a:srgbClr val="008080"/>
                </a:solidFill>
                <a:latin typeface="Lucida Console" panose="020B0609040504020204" pitchFamily="49" charset="0"/>
              </a:rPr>
              <a:t>6</a:t>
            </a:r>
            <a:r>
              <a:rPr lang="en-US" sz="2000" dirty="0">
                <a:solidFill>
                  <a:srgbClr val="000000"/>
                </a:solidFill>
                <a:latin typeface="Lucida Console" panose="020B0609040504020204" pitchFamily="49" charset="0"/>
              </a:rPr>
              <a:t> and </a:t>
            </a:r>
            <a:r>
              <a:rPr lang="en-US" sz="2000" b="1" dirty="0">
                <a:solidFill>
                  <a:srgbClr val="008080"/>
                </a:solidFill>
                <a:latin typeface="Lucida Console" panose="020B0609040504020204" pitchFamily="49" charset="0"/>
              </a:rPr>
              <a:t>"&amp;sysdate9"d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var</a:t>
            </a:r>
            <a:r>
              <a:rPr lang="en-US" sz="2000" dirty="0">
                <a:solidFill>
                  <a:srgbClr val="000000"/>
                </a:solidFill>
                <a:latin typeface="Lucida Console" panose="020B0609040504020204" pitchFamily="49" charset="0"/>
              </a:rPr>
              <a:t> quantity </a:t>
            </a:r>
            <a:r>
              <a:rPr lang="en-US" sz="2000" dirty="0" err="1">
                <a:solidFill>
                  <a:srgbClr val="000000"/>
                </a:solidFill>
                <a:latin typeface="Lucida Console" panose="020B0609040504020204" pitchFamily="49" charset="0"/>
              </a:rPr>
              <a:t>total_retail_price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 </a:t>
            </a:r>
            <a:r>
              <a:rPr lang="en-US" sz="2000" dirty="0">
                <a:solidFill>
                  <a:srgbClr val="800080"/>
                </a:solidFill>
                <a:latin typeface="Lucida Console" panose="020B0609040504020204" pitchFamily="49" charset="0"/>
              </a:rPr>
              <a:t>"Weekly sales: &amp;sysdate9"</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title</a:t>
            </a:r>
            <a:r>
              <a:rPr lang="en-US" sz="20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105714970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213064" y="656747"/>
            <a:ext cx="11978936" cy="457200"/>
          </a:xfrm>
        </p:spPr>
        <p:txBody>
          <a:bodyPr>
            <a:normAutofit fontScale="90000"/>
          </a:bodyPr>
          <a:lstStyle/>
          <a:p>
            <a:r>
              <a:rPr lang="en-US" altLang="en-US" dirty="0"/>
              <a:t>Conditional Processing %IF-%THEN and %ELSE statements.</a:t>
            </a:r>
            <a:br>
              <a:rPr lang="en-US" altLang="en-US" dirty="0"/>
            </a:br>
            <a:endParaRPr lang="en-US" altLang="en-US" dirty="0"/>
          </a:p>
        </p:txBody>
      </p:sp>
      <p:sp>
        <p:nvSpPr>
          <p:cNvPr id="18435" name="Rectangle 5"/>
          <p:cNvSpPr>
            <a:spLocks noGrp="1" noChangeArrowheads="1"/>
          </p:cNvSpPr>
          <p:nvPr>
            <p:ph idx="1"/>
          </p:nvPr>
        </p:nvSpPr>
        <p:spPr>
          <a:xfrm>
            <a:off x="351383" y="1755144"/>
            <a:ext cx="11259047" cy="4591000"/>
          </a:xfrm>
        </p:spPr>
        <p:txBody>
          <a:bodyPr wrap="square">
            <a:spAutoFit/>
          </a:bodyPr>
          <a:lstStyle/>
          <a:p>
            <a:pPr marL="0" indent="0">
              <a:buNone/>
            </a:pPr>
            <a:r>
              <a:rPr lang="en-US" altLang="en-US" dirty="0"/>
              <a:t>Conditional processing is performed with</a:t>
            </a:r>
          </a:p>
          <a:p>
            <a:pPr marL="0" indent="0">
              <a:buNone/>
            </a:pPr>
            <a:r>
              <a:rPr lang="en-US" altLang="en-US" dirty="0"/>
              <a:t>General form of %IF-%THEN and %ELSE statements:</a:t>
            </a:r>
          </a:p>
          <a:p>
            <a:pPr marL="0" indent="0">
              <a:buNone/>
            </a:pPr>
            <a:endParaRPr lang="en-US" altLang="en-US" dirty="0"/>
          </a:p>
          <a:p>
            <a:pPr marL="0" indent="0">
              <a:buNone/>
            </a:pPr>
            <a:endParaRPr lang="en-US" altLang="en-US" dirty="0"/>
          </a:p>
          <a:p>
            <a:pPr marL="0" indent="0">
              <a:buNone/>
            </a:pPr>
            <a:endParaRPr lang="en-US" altLang="en-US" dirty="0"/>
          </a:p>
          <a:p>
            <a:pPr marL="0" indent="0">
              <a:buNone/>
            </a:pPr>
            <a:r>
              <a:rPr lang="en-US" altLang="en-US" i="1" dirty="0"/>
              <a:t>expression</a:t>
            </a:r>
            <a:r>
              <a:rPr lang="en-US" altLang="en-US" dirty="0"/>
              <a:t>	can be any valid macro expression.</a:t>
            </a:r>
          </a:p>
          <a:p>
            <a:pPr marL="0" indent="0">
              <a:buNone/>
            </a:pPr>
            <a:r>
              <a:rPr lang="en-US" altLang="en-US" dirty="0"/>
              <a:t>The %ELSE statement is optional.</a:t>
            </a:r>
          </a:p>
          <a:p>
            <a:pPr marL="0" indent="0">
              <a:buNone/>
            </a:pPr>
            <a:r>
              <a:rPr lang="en-US" altLang="en-US" sz="3200" b="1" dirty="0"/>
              <a:t>These macro language statements can be used only inside a macro definition.</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9620FDC-E45D-47F3-808C-53D7F1770AB2}" type="slidenum">
              <a:rPr lang="en-US" altLang="en-US" sz="1400"/>
              <a:pPr/>
              <a:t>9</a:t>
            </a:fld>
            <a:endParaRPr lang="en-US" altLang="en-US" sz="1400">
              <a:latin typeface="Times New Roman" panose="02020603050405020304" pitchFamily="18" charset="0"/>
            </a:endParaRPr>
          </a:p>
        </p:txBody>
      </p:sp>
      <p:sp>
        <p:nvSpPr>
          <p:cNvPr id="18437" name="Text Box 2"/>
          <p:cNvSpPr txBox="1">
            <a:spLocks noChangeArrowheads="1"/>
          </p:cNvSpPr>
          <p:nvPr/>
        </p:nvSpPr>
        <p:spPr bwMode="auto">
          <a:xfrm>
            <a:off x="2209801" y="1981200"/>
            <a:ext cx="7542213"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endParaRPr lang="en-US" altLang="en-US"/>
          </a:p>
        </p:txBody>
      </p:sp>
      <p:sp>
        <p:nvSpPr>
          <p:cNvPr id="10246" name="Text Box 6"/>
          <p:cNvSpPr txBox="1">
            <a:spLocks noChangeArrowheads="1"/>
          </p:cNvSpPr>
          <p:nvPr/>
        </p:nvSpPr>
        <p:spPr bwMode="auto">
          <a:xfrm>
            <a:off x="3555558" y="3037126"/>
            <a:ext cx="4514377" cy="1046440"/>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sz="2400" b="1" dirty="0">
                <a:latin typeface="Arial"/>
              </a:rPr>
              <a:t>%IF </a:t>
            </a:r>
            <a:r>
              <a:rPr lang="en-US" sz="2400" i="1" dirty="0">
                <a:latin typeface="Arial"/>
              </a:rPr>
              <a:t>expression </a:t>
            </a:r>
            <a:r>
              <a:rPr lang="en-US" sz="2400" b="1" dirty="0">
                <a:latin typeface="Arial"/>
              </a:rPr>
              <a:t>%THEN </a:t>
            </a:r>
            <a:r>
              <a:rPr lang="en-US" sz="2400" i="1" dirty="0">
                <a:latin typeface="Arial"/>
              </a:rPr>
              <a:t>action</a:t>
            </a:r>
            <a:r>
              <a:rPr lang="en-US" sz="2400" b="1" dirty="0">
                <a:latin typeface="Arial"/>
              </a:rPr>
              <a:t>;</a:t>
            </a:r>
          </a:p>
          <a:p>
            <a:pPr>
              <a:defRPr/>
            </a:pPr>
            <a:r>
              <a:rPr lang="en-US" sz="2400" b="1" dirty="0">
                <a:latin typeface="Arial"/>
              </a:rPr>
              <a:t>%ELSE </a:t>
            </a:r>
            <a:r>
              <a:rPr lang="en-US" sz="2400" i="1" dirty="0">
                <a:latin typeface="Arial"/>
              </a:rPr>
              <a:t>action</a:t>
            </a:r>
            <a:r>
              <a:rPr lang="en-US" sz="2400" b="1" dirty="0">
                <a:latin typeface="Arial"/>
              </a:rPr>
              <a:t>;</a:t>
            </a:r>
          </a:p>
        </p:txBody>
      </p:sp>
    </p:spTree>
    <p:extLst>
      <p:ext uri="{BB962C8B-B14F-4D97-AF65-F5344CB8AC3E}">
        <p14:creationId xmlns:p14="http://schemas.microsoft.com/office/powerpoint/2010/main" val="208091328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LIDETYPE" val="Organizer"/>
  <p:tag name="SECTIONCOUNT" val="4"/>
  <p:tag name="SECTIONNUMBER" val="0"/>
  <p:tag name="SHAPETITLE" val="Module Title"/>
  <p:tag name="SHAPETABLE" val="Group 123"/>
</p:tagLst>
</file>

<file path=ppt/tags/tag2.xml><?xml version="1.0" encoding="utf-8"?>
<p:tagLst xmlns:a="http://schemas.openxmlformats.org/drawingml/2006/main" xmlns:r="http://schemas.openxmlformats.org/officeDocument/2006/relationships" xmlns:p="http://schemas.openxmlformats.org/presentationml/2006/main">
  <p:tag name="SLIDETYPE" val="Quiz"/>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548</TotalTime>
  <Words>1836</Words>
  <Application>Microsoft Office PowerPoint</Application>
  <PresentationFormat>Widescreen</PresentationFormat>
  <Paragraphs>421</Paragraphs>
  <Slides>38</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38</vt:i4>
      </vt:variant>
    </vt:vector>
  </HeadingPairs>
  <TitlesOfParts>
    <vt:vector size="47" baseType="lpstr">
      <vt:lpstr>Arial</vt:lpstr>
      <vt:lpstr>Calibri</vt:lpstr>
      <vt:lpstr>Calibri Light</vt:lpstr>
      <vt:lpstr>Courier New</vt:lpstr>
      <vt:lpstr>Georgia</vt:lpstr>
      <vt:lpstr>Lucida Console</vt:lpstr>
      <vt:lpstr>Times New Roman</vt:lpstr>
      <vt:lpstr>Wingdings</vt:lpstr>
      <vt:lpstr>Office Theme</vt:lpstr>
      <vt:lpstr>PowerPoint Presentation</vt:lpstr>
      <vt:lpstr>Macros – So Far</vt:lpstr>
      <vt:lpstr>PowerPoint Presentation</vt:lpstr>
      <vt:lpstr>Macro-Level Programming</vt:lpstr>
      <vt:lpstr>PowerPoint Presentation</vt:lpstr>
      <vt:lpstr>The original data</vt:lpstr>
      <vt:lpstr>Update the data</vt:lpstr>
      <vt:lpstr>Macro-Level Programming</vt:lpstr>
      <vt:lpstr>Conditional Processing %IF-%THEN and %ELSE statements. </vt:lpstr>
      <vt:lpstr>Macro Expressions</vt:lpstr>
      <vt:lpstr>Conditional Processing</vt:lpstr>
      <vt:lpstr>Conditional Processing</vt:lpstr>
      <vt:lpstr>Macro-Level Programming</vt:lpstr>
      <vt:lpstr>Processing Complete Steps</vt:lpstr>
      <vt:lpstr>PowerPoint Presentation</vt:lpstr>
      <vt:lpstr>Processing Complete Steps</vt:lpstr>
      <vt:lpstr>The mlogic option</vt:lpstr>
      <vt:lpstr>The MPRINT option (review)</vt:lpstr>
      <vt:lpstr>PowerPoint Presentation</vt:lpstr>
      <vt:lpstr>A commonly made error.</vt:lpstr>
      <vt:lpstr>Processing Complete Steps</vt:lpstr>
      <vt:lpstr>Conditional Processing %IF-%THEN and %ELSE statements. </vt:lpstr>
      <vt:lpstr>Conditional Processing</vt:lpstr>
      <vt:lpstr>Processing Complete Steps</vt:lpstr>
      <vt:lpstr>The %INCLUDE Statement</vt:lpstr>
      <vt:lpstr>Processing Complete Statements</vt:lpstr>
      <vt:lpstr>The %INCLUDE Statement</vt:lpstr>
      <vt:lpstr>PowerPoint Presentation</vt:lpstr>
      <vt:lpstr>The %INCLUDE Statement</vt:lpstr>
      <vt:lpstr>Processing Complete Statements</vt:lpstr>
      <vt:lpstr>A useful feature multiple where statements</vt:lpstr>
      <vt:lpstr>The same keyword</vt:lpstr>
      <vt:lpstr>Processing Complete Statements</vt:lpstr>
      <vt:lpstr>PowerPoint Presentation</vt:lpstr>
      <vt:lpstr>Processing Complete Statements</vt:lpstr>
      <vt:lpstr>PowerPoint Presentation</vt:lpstr>
      <vt:lpstr>Processing Partial Statements</vt:lpstr>
      <vt:lpstr>Processing Partial Statements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44</cp:revision>
  <dcterms:created xsi:type="dcterms:W3CDTF">2015-03-16T17:38:17Z</dcterms:created>
  <dcterms:modified xsi:type="dcterms:W3CDTF">2017-02-22T18:16:31Z</dcterms:modified>
</cp:coreProperties>
</file>