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62" r:id="rId5"/>
    <p:sldId id="265" r:id="rId6"/>
    <p:sldId id="269" r:id="rId7"/>
    <p:sldId id="270" r:id="rId8"/>
    <p:sldId id="27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389"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A84D3D-7999-4A52-9AA3-E0E0025FE5C8}" type="datetimeFigureOut">
              <a:rPr lang="en-US" smtClean="0"/>
              <a:t>2/20/2017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3F848D-FC3D-4F96-8E66-0E90630BB2CC}" type="slidenum">
              <a:rPr lang="en-US" smtClean="0"/>
              <a:t>‹#›</a:t>
            </a:fld>
            <a:endParaRPr lang="en-US"/>
          </a:p>
        </p:txBody>
      </p:sp>
    </p:spTree>
    <p:extLst>
      <p:ext uri="{BB962C8B-B14F-4D97-AF65-F5344CB8AC3E}">
        <p14:creationId xmlns:p14="http://schemas.microsoft.com/office/powerpoint/2010/main" val="1727772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3607703-C29E-4CFE-9BD3-75D90EB68305}" type="slidenum">
              <a:rPr lang="en-US" altLang="en-US" sz="1200"/>
              <a:pPr/>
              <a:t>1</a:t>
            </a:fld>
            <a:endParaRPr lang="en-US" altLang="en-US" sz="1200"/>
          </a:p>
        </p:txBody>
      </p:sp>
      <p:sp>
        <p:nvSpPr>
          <p:cNvPr id="164867" name="Rectangle 2"/>
          <p:cNvSpPr>
            <a:spLocks noGrp="1" noRot="1" noChangeAspect="1" noChangeArrowheads="1" noTextEdit="1"/>
          </p:cNvSpPr>
          <p:nvPr>
            <p:ph type="sldImg"/>
          </p:nvPr>
        </p:nvSpPr>
        <p:spPr>
          <a:ln/>
        </p:spPr>
      </p:sp>
      <p:sp>
        <p:nvSpPr>
          <p:cNvPr id="164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Tree>
    <p:extLst>
      <p:ext uri="{BB962C8B-B14F-4D97-AF65-F5344CB8AC3E}">
        <p14:creationId xmlns:p14="http://schemas.microsoft.com/office/powerpoint/2010/main" val="3331300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F3E70FC-4905-4C20-8145-2EA7CA8B8F4F}" type="slidenum">
              <a:rPr lang="en-US" altLang="en-US" sz="1200"/>
              <a:pPr/>
              <a:t>4</a:t>
            </a:fld>
            <a:endParaRPr lang="en-US" altLang="en-US" sz="1200"/>
          </a:p>
        </p:txBody>
      </p:sp>
      <p:sp>
        <p:nvSpPr>
          <p:cNvPr id="167939" name="Rectangle 2"/>
          <p:cNvSpPr>
            <a:spLocks noGrp="1" noRot="1" noChangeAspect="1" noChangeArrowheads="1" noTextEdit="1"/>
          </p:cNvSpPr>
          <p:nvPr>
            <p:ph type="sldImg"/>
          </p:nvPr>
        </p:nvSpPr>
        <p:spPr>
          <a:ln/>
        </p:spPr>
      </p:sp>
      <p:sp>
        <p:nvSpPr>
          <p:cNvPr id="167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The MINOPERATOR option is required.</a:t>
            </a:r>
          </a:p>
        </p:txBody>
      </p:sp>
    </p:spTree>
    <p:extLst>
      <p:ext uri="{BB962C8B-B14F-4D97-AF65-F5344CB8AC3E}">
        <p14:creationId xmlns:p14="http://schemas.microsoft.com/office/powerpoint/2010/main" val="27145268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94B6DC9-06C5-4B82-9E6C-7AC4EDB72F5E}" type="slidenum">
              <a:rPr lang="en-US" altLang="en-US" sz="1200"/>
              <a:pPr/>
              <a:t>5</a:t>
            </a:fld>
            <a:endParaRPr lang="en-US" altLang="en-US" sz="1200"/>
          </a:p>
        </p:txBody>
      </p:sp>
      <p:sp>
        <p:nvSpPr>
          <p:cNvPr id="169987" name="Rectangle 2"/>
          <p:cNvSpPr>
            <a:spLocks noGrp="1" noRot="1" noChangeAspect="1" noChangeArrowheads="1" noTextEdit="1"/>
          </p:cNvSpPr>
          <p:nvPr>
            <p:ph type="sldImg"/>
          </p:nvPr>
        </p:nvSpPr>
        <p:spPr>
          <a:ln/>
        </p:spPr>
      </p:sp>
      <p:sp>
        <p:nvSpPr>
          <p:cNvPr id="169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5000"/>
              </a:lnSpc>
            </a:pPr>
            <a:r>
              <a:rPr lang="en-US" altLang="en-US" b="1">
                <a:latin typeface="Courier New" panose="02070309020205020404" pitchFamily="49" charset="0"/>
              </a:rPr>
              <a:t>proc sql noprint;</a:t>
            </a:r>
          </a:p>
          <a:p>
            <a:pPr>
              <a:lnSpc>
                <a:spcPct val="85000"/>
              </a:lnSpc>
            </a:pPr>
            <a:r>
              <a:rPr lang="en-US" altLang="en-US" b="1">
                <a:latin typeface="Courier New" panose="02070309020205020404" pitchFamily="49" charset="0"/>
              </a:rPr>
              <a:t>      select distinct country into :list separated by ' '</a:t>
            </a:r>
          </a:p>
          <a:p>
            <a:pPr>
              <a:lnSpc>
                <a:spcPct val="85000"/>
              </a:lnSpc>
            </a:pPr>
            <a:r>
              <a:rPr lang="en-US" altLang="en-US" b="1">
                <a:latin typeface="Courier New" panose="02070309020205020404" pitchFamily="49" charset="0"/>
              </a:rPr>
              <a:t>   		 from orion.customer;</a:t>
            </a:r>
          </a:p>
          <a:p>
            <a:pPr>
              <a:lnSpc>
                <a:spcPct val="85000"/>
              </a:lnSpc>
            </a:pPr>
            <a:r>
              <a:rPr lang="en-US" altLang="en-US" b="1">
                <a:latin typeface="Courier New" panose="02070309020205020404" pitchFamily="49" charset="0"/>
              </a:rPr>
              <a:t>quit;</a:t>
            </a:r>
          </a:p>
          <a:p>
            <a:pPr eaLnBrk="1" hangingPunct="1"/>
            <a:endParaRPr lang="en-US" altLang="en-US">
              <a:latin typeface="Times New Roman" panose="02020603050405020304" pitchFamily="18" charset="0"/>
            </a:endParaRPr>
          </a:p>
        </p:txBody>
      </p:sp>
    </p:spTree>
    <p:extLst>
      <p:ext uri="{BB962C8B-B14F-4D97-AF65-F5344CB8AC3E}">
        <p14:creationId xmlns:p14="http://schemas.microsoft.com/office/powerpoint/2010/main" val="35973633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D86444A-C82B-4EC7-A8EF-2C3DAB2DA256}" type="slidenum">
              <a:rPr lang="en-US" altLang="en-US" sz="1200"/>
              <a:pPr/>
              <a:t>6</a:t>
            </a:fld>
            <a:endParaRPr lang="en-US" altLang="en-US" sz="1200"/>
          </a:p>
        </p:txBody>
      </p:sp>
      <p:sp>
        <p:nvSpPr>
          <p:cNvPr id="172035" name="Rectangle 2"/>
          <p:cNvSpPr>
            <a:spLocks noGrp="1" noRot="1" noChangeAspect="1" noChangeArrowheads="1" noTextEdit="1"/>
          </p:cNvSpPr>
          <p:nvPr>
            <p:ph type="sldImg"/>
          </p:nvPr>
        </p:nvSpPr>
        <p:spPr>
          <a:ln/>
        </p:spPr>
      </p:sp>
      <p:sp>
        <p:nvSpPr>
          <p:cNvPr id="172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The example which follows parallels the previous example, but uses %INDEX to mimic the macro IN operator.  This would be of interest to folks who have not upgraded to SAS 9.2, the release in which the macro IN operator became permanently available.</a:t>
            </a:r>
          </a:p>
        </p:txBody>
      </p:sp>
    </p:spTree>
    <p:extLst>
      <p:ext uri="{BB962C8B-B14F-4D97-AF65-F5344CB8AC3E}">
        <p14:creationId xmlns:p14="http://schemas.microsoft.com/office/powerpoint/2010/main" val="18503771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E4E6221-A55A-4F08-9FEA-1E6679E645DC}" type="slidenum">
              <a:rPr lang="en-US" altLang="en-US" sz="1200"/>
              <a:pPr/>
              <a:t>8</a:t>
            </a:fld>
            <a:endParaRPr lang="en-US" altLang="en-US" sz="1200"/>
          </a:p>
        </p:txBody>
      </p:sp>
      <p:sp>
        <p:nvSpPr>
          <p:cNvPr id="173059" name="Rectangle 2"/>
          <p:cNvSpPr>
            <a:spLocks noGrp="1" noRot="1" noChangeAspect="1" noChangeArrowheads="1" noTextEdit="1"/>
          </p:cNvSpPr>
          <p:nvPr>
            <p:ph type="sldImg"/>
          </p:nvPr>
        </p:nvSpPr>
        <p:spPr>
          <a:ln/>
        </p:spPr>
      </p:sp>
      <p:sp>
        <p:nvSpPr>
          <p:cNvPr id="173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Note the use of asterisks.</a:t>
            </a:r>
          </a:p>
        </p:txBody>
      </p:sp>
    </p:spTree>
    <p:extLst>
      <p:ext uri="{BB962C8B-B14F-4D97-AF65-F5344CB8AC3E}">
        <p14:creationId xmlns:p14="http://schemas.microsoft.com/office/powerpoint/2010/main" val="33198801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49A88DA-5ACD-4124-82DA-745669A3F02C}"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2D417D-A179-4C97-B014-4F50EDAD9905}" type="slidenum">
              <a:rPr lang="en-US" smtClean="0"/>
              <a:t>‹#›</a:t>
            </a:fld>
            <a:endParaRPr lang="en-US"/>
          </a:p>
        </p:txBody>
      </p:sp>
    </p:spTree>
    <p:extLst>
      <p:ext uri="{BB962C8B-B14F-4D97-AF65-F5344CB8AC3E}">
        <p14:creationId xmlns:p14="http://schemas.microsoft.com/office/powerpoint/2010/main" val="2109455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9A88DA-5ACD-4124-82DA-745669A3F02C}"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2D417D-A179-4C97-B014-4F50EDAD9905}" type="slidenum">
              <a:rPr lang="en-US" smtClean="0"/>
              <a:t>‹#›</a:t>
            </a:fld>
            <a:endParaRPr lang="en-US"/>
          </a:p>
        </p:txBody>
      </p:sp>
    </p:spTree>
    <p:extLst>
      <p:ext uri="{BB962C8B-B14F-4D97-AF65-F5344CB8AC3E}">
        <p14:creationId xmlns:p14="http://schemas.microsoft.com/office/powerpoint/2010/main" val="1634763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9A88DA-5ACD-4124-82DA-745669A3F02C}"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2D417D-A179-4C97-B014-4F50EDAD9905}" type="slidenum">
              <a:rPr lang="en-US" smtClean="0"/>
              <a:t>‹#›</a:t>
            </a:fld>
            <a:endParaRPr lang="en-US"/>
          </a:p>
        </p:txBody>
      </p:sp>
    </p:spTree>
    <p:extLst>
      <p:ext uri="{BB962C8B-B14F-4D97-AF65-F5344CB8AC3E}">
        <p14:creationId xmlns:p14="http://schemas.microsoft.com/office/powerpoint/2010/main" val="669327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9A88DA-5ACD-4124-82DA-745669A3F02C}"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2D417D-A179-4C97-B014-4F50EDAD9905}" type="slidenum">
              <a:rPr lang="en-US" smtClean="0"/>
              <a:t>‹#›</a:t>
            </a:fld>
            <a:endParaRPr lang="en-US"/>
          </a:p>
        </p:txBody>
      </p:sp>
    </p:spTree>
    <p:extLst>
      <p:ext uri="{BB962C8B-B14F-4D97-AF65-F5344CB8AC3E}">
        <p14:creationId xmlns:p14="http://schemas.microsoft.com/office/powerpoint/2010/main" val="3276978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9A88DA-5ACD-4124-82DA-745669A3F02C}"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2D417D-A179-4C97-B014-4F50EDAD9905}" type="slidenum">
              <a:rPr lang="en-US" smtClean="0"/>
              <a:t>‹#›</a:t>
            </a:fld>
            <a:endParaRPr lang="en-US"/>
          </a:p>
        </p:txBody>
      </p:sp>
    </p:spTree>
    <p:extLst>
      <p:ext uri="{BB962C8B-B14F-4D97-AF65-F5344CB8AC3E}">
        <p14:creationId xmlns:p14="http://schemas.microsoft.com/office/powerpoint/2010/main" val="3795854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49A88DA-5ACD-4124-82DA-745669A3F02C}" type="datetimeFigureOut">
              <a:rPr lang="en-US" smtClean="0"/>
              <a:t>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2D417D-A179-4C97-B014-4F50EDAD9905}" type="slidenum">
              <a:rPr lang="en-US" smtClean="0"/>
              <a:t>‹#›</a:t>
            </a:fld>
            <a:endParaRPr lang="en-US"/>
          </a:p>
        </p:txBody>
      </p:sp>
    </p:spTree>
    <p:extLst>
      <p:ext uri="{BB962C8B-B14F-4D97-AF65-F5344CB8AC3E}">
        <p14:creationId xmlns:p14="http://schemas.microsoft.com/office/powerpoint/2010/main" val="2535394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49A88DA-5ACD-4124-82DA-745669A3F02C}" type="datetimeFigureOut">
              <a:rPr lang="en-US" smtClean="0"/>
              <a:t>2/20/2017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2D417D-A179-4C97-B014-4F50EDAD9905}" type="slidenum">
              <a:rPr lang="en-US" smtClean="0"/>
              <a:t>‹#›</a:t>
            </a:fld>
            <a:endParaRPr lang="en-US"/>
          </a:p>
        </p:txBody>
      </p:sp>
    </p:spTree>
    <p:extLst>
      <p:ext uri="{BB962C8B-B14F-4D97-AF65-F5344CB8AC3E}">
        <p14:creationId xmlns:p14="http://schemas.microsoft.com/office/powerpoint/2010/main" val="131483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49A88DA-5ACD-4124-82DA-745669A3F02C}" type="datetimeFigureOut">
              <a:rPr lang="en-US" smtClean="0"/>
              <a:t>2/20/2017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2D417D-A179-4C97-B014-4F50EDAD9905}" type="slidenum">
              <a:rPr lang="en-US" smtClean="0"/>
              <a:t>‹#›</a:t>
            </a:fld>
            <a:endParaRPr lang="en-US"/>
          </a:p>
        </p:txBody>
      </p:sp>
    </p:spTree>
    <p:extLst>
      <p:ext uri="{BB962C8B-B14F-4D97-AF65-F5344CB8AC3E}">
        <p14:creationId xmlns:p14="http://schemas.microsoft.com/office/powerpoint/2010/main" val="3370101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9A88DA-5ACD-4124-82DA-745669A3F02C}" type="datetimeFigureOut">
              <a:rPr lang="en-US" smtClean="0"/>
              <a:t>2/20/2017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2D417D-A179-4C97-B014-4F50EDAD9905}" type="slidenum">
              <a:rPr lang="en-US" smtClean="0"/>
              <a:t>‹#›</a:t>
            </a:fld>
            <a:endParaRPr lang="en-US"/>
          </a:p>
        </p:txBody>
      </p:sp>
    </p:spTree>
    <p:extLst>
      <p:ext uri="{BB962C8B-B14F-4D97-AF65-F5344CB8AC3E}">
        <p14:creationId xmlns:p14="http://schemas.microsoft.com/office/powerpoint/2010/main" val="1033459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49A88DA-5ACD-4124-82DA-745669A3F02C}" type="datetimeFigureOut">
              <a:rPr lang="en-US" smtClean="0"/>
              <a:t>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2D417D-A179-4C97-B014-4F50EDAD9905}" type="slidenum">
              <a:rPr lang="en-US" smtClean="0"/>
              <a:t>‹#›</a:t>
            </a:fld>
            <a:endParaRPr lang="en-US"/>
          </a:p>
        </p:txBody>
      </p:sp>
    </p:spTree>
    <p:extLst>
      <p:ext uri="{BB962C8B-B14F-4D97-AF65-F5344CB8AC3E}">
        <p14:creationId xmlns:p14="http://schemas.microsoft.com/office/powerpoint/2010/main" val="1100077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49A88DA-5ACD-4124-82DA-745669A3F02C}" type="datetimeFigureOut">
              <a:rPr lang="en-US" smtClean="0"/>
              <a:t>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2D417D-A179-4C97-B014-4F50EDAD9905}" type="slidenum">
              <a:rPr lang="en-US" smtClean="0"/>
              <a:t>‹#›</a:t>
            </a:fld>
            <a:endParaRPr lang="en-US"/>
          </a:p>
        </p:txBody>
      </p:sp>
    </p:spTree>
    <p:extLst>
      <p:ext uri="{BB962C8B-B14F-4D97-AF65-F5344CB8AC3E}">
        <p14:creationId xmlns:p14="http://schemas.microsoft.com/office/powerpoint/2010/main" val="179801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A88DA-5ACD-4124-82DA-745669A3F02C}" type="datetimeFigureOut">
              <a:rPr lang="en-US" smtClean="0"/>
              <a:t>2/20/2017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2D417D-A179-4C97-B014-4F50EDAD9905}" type="slidenum">
              <a:rPr lang="en-US" smtClean="0"/>
              <a:t>‹#›</a:t>
            </a:fld>
            <a:endParaRPr lang="en-US"/>
          </a:p>
        </p:txBody>
      </p:sp>
    </p:spTree>
    <p:extLst>
      <p:ext uri="{BB962C8B-B14F-4D97-AF65-F5344CB8AC3E}">
        <p14:creationId xmlns:p14="http://schemas.microsoft.com/office/powerpoint/2010/main" val="4058927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1"/>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0542E24-61BD-4968-AC4F-E51B5381B2B4}" type="slidenum">
              <a:rPr lang="en-US" altLang="en-US" sz="1400"/>
              <a:pPr/>
              <a:t>1</a:t>
            </a:fld>
            <a:endParaRPr lang="en-US" altLang="en-US" sz="1400">
              <a:latin typeface="Times New Roman" panose="02020603050405020304" pitchFamily="18" charset="0"/>
            </a:endParaRPr>
          </a:p>
        </p:txBody>
      </p:sp>
      <p:sp>
        <p:nvSpPr>
          <p:cNvPr id="48131" name="Module Title"/>
          <p:cNvSpPr>
            <a:spLocks noChangeArrowheads="1"/>
          </p:cNvSpPr>
          <p:nvPr/>
        </p:nvSpPr>
        <p:spPr bwMode="auto">
          <a:xfrm>
            <a:off x="2699969" y="2622365"/>
            <a:ext cx="8234362"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225425" lvl="0" eaLnBrk="0" fontAlgn="base" hangingPunct="0">
              <a:spcBef>
                <a:spcPct val="20000"/>
              </a:spcBef>
              <a:spcAft>
                <a:spcPct val="0"/>
              </a:spcAft>
              <a:buClr>
                <a:schemeClr val="tx1"/>
              </a:buClr>
            </a:pPr>
            <a:r>
              <a:rPr lang="en-US" sz="5400" b="1" dirty="0">
                <a:latin typeface="+mn-lt"/>
              </a:rPr>
              <a:t>Parameter Validation</a:t>
            </a:r>
          </a:p>
        </p:txBody>
      </p:sp>
      <p:sp>
        <p:nvSpPr>
          <p:cNvPr id="48141" name="MO Picture" hidden="1"/>
          <p:cNvSpPr>
            <a:spLocks noChangeArrowheads="1"/>
          </p:cNvSpPr>
          <p:nvPr/>
        </p:nvSpPr>
        <p:spPr bwMode="auto">
          <a:xfrm>
            <a:off x="1524000" y="0"/>
            <a:ext cx="0" cy="0"/>
          </a:xfrm>
          <a:prstGeom prst="rect">
            <a:avLst/>
          </a:prstGeom>
          <a:solidFill>
            <a:srgbClr val="FFFFFF"/>
          </a:solidFill>
          <a:ln w="38100">
            <a:solidFill>
              <a:srgbClr val="000000"/>
            </a:solidFill>
            <a:miter lim="800000"/>
            <a:headEnd type="none" w="med" len="lg"/>
            <a:tailEnd type="none" w="med" len="lg"/>
          </a:ln>
        </p:spPr>
        <p:txBody>
          <a:bodyPr wrap="none" lIns="88900" tIns="88900" rIns="88900" bIns="88900"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r>
              <a:rPr lang="en-US" altLang="en-US"/>
              <a:t>3</a:t>
            </a:r>
          </a:p>
        </p:txBody>
      </p:sp>
    </p:spTree>
    <p:custDataLst>
      <p:tags r:id="rId1"/>
    </p:custDataLst>
    <p:extLst>
      <p:ext uri="{BB962C8B-B14F-4D97-AF65-F5344CB8AC3E}">
        <p14:creationId xmlns:p14="http://schemas.microsoft.com/office/powerpoint/2010/main" val="211472022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1108969" y="1000542"/>
            <a:ext cx="8229600" cy="5416355"/>
          </a:xfrm>
        </p:spPr>
        <p:txBody>
          <a:bodyPr>
            <a:spAutoFit/>
          </a:bodyPr>
          <a:lstStyle/>
          <a:p>
            <a:pPr marL="457200" lvl="1" indent="0" eaLnBrk="1" hangingPunct="1">
              <a:buNone/>
            </a:pPr>
            <a:r>
              <a:rPr lang="en-US" altLang="en-US" sz="3200" dirty="0"/>
              <a:t>Perform parameter validation with the OR operator.</a:t>
            </a:r>
          </a:p>
          <a:p>
            <a:pPr marL="457200" lvl="1" indent="0" eaLnBrk="1" hangingPunct="1">
              <a:buNone/>
            </a:pPr>
            <a:endParaRPr lang="en-US" altLang="en-US" sz="3200" dirty="0"/>
          </a:p>
          <a:p>
            <a:pPr marL="457200" lvl="1" indent="0" eaLnBrk="1" hangingPunct="1">
              <a:buNone/>
            </a:pPr>
            <a:r>
              <a:rPr lang="en-US" altLang="en-US" sz="3200" dirty="0"/>
              <a:t>Perform parameter validation with the IN operator.</a:t>
            </a:r>
          </a:p>
          <a:p>
            <a:pPr marL="457200" lvl="1" indent="0" eaLnBrk="1" hangingPunct="1">
              <a:buNone/>
            </a:pPr>
            <a:endParaRPr lang="en-US" altLang="en-US" sz="3200" dirty="0"/>
          </a:p>
          <a:p>
            <a:pPr marL="457200" lvl="1" indent="0" eaLnBrk="1" hangingPunct="1">
              <a:buNone/>
            </a:pPr>
            <a:r>
              <a:rPr lang="en-US" altLang="en-US" sz="3200" dirty="0"/>
              <a:t>Perform data-driven parameter validation.</a:t>
            </a:r>
          </a:p>
          <a:p>
            <a:pPr marL="457200" lvl="1" indent="0" eaLnBrk="1" hangingPunct="1">
              <a:buNone/>
            </a:pPr>
            <a:endParaRPr lang="en-US" altLang="en-US" sz="3200" dirty="0"/>
          </a:p>
          <a:p>
            <a:pPr marL="457200" lvl="1" indent="0" eaLnBrk="1" hangingPunct="1">
              <a:buNone/>
            </a:pPr>
            <a:r>
              <a:rPr lang="en-US" altLang="en-US" sz="3200" dirty="0"/>
              <a:t>Perform parameter validation with the %INDEX function.</a:t>
            </a:r>
          </a:p>
          <a:p>
            <a:pPr marL="457200" lvl="1" indent="0" eaLnBrk="1" hangingPunct="1">
              <a:buNone/>
            </a:pPr>
            <a:endParaRPr lang="en-US" altLang="en-US" sz="3200" dirty="0"/>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A8D6CAF-FF4F-47AC-97B6-F614137C72AD}" type="slidenum">
              <a:rPr lang="en-US" altLang="en-US" sz="1400"/>
              <a:pPr/>
              <a:t>2</a:t>
            </a:fld>
            <a:endParaRPr lang="en-US" altLang="en-US" sz="1400">
              <a:latin typeface="Times New Roman" panose="02020603050405020304" pitchFamily="18" charset="0"/>
            </a:endParaRPr>
          </a:p>
        </p:txBody>
      </p:sp>
    </p:spTree>
    <p:extLst>
      <p:ext uri="{BB962C8B-B14F-4D97-AF65-F5344CB8AC3E}">
        <p14:creationId xmlns:p14="http://schemas.microsoft.com/office/powerpoint/2010/main" val="179446437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0AB29DED-B4A7-4899-B008-F046D257C8AC}" type="slidenum">
              <a:rPr lang="en-US" altLang="en-US" sz="1400"/>
              <a:pPr/>
              <a:t>3</a:t>
            </a:fld>
            <a:endParaRPr lang="en-US" altLang="en-US" sz="1400">
              <a:latin typeface="Times New Roman" panose="02020603050405020304" pitchFamily="18" charset="0"/>
            </a:endParaRPr>
          </a:p>
        </p:txBody>
      </p:sp>
      <p:sp>
        <p:nvSpPr>
          <p:cNvPr id="50180" name="Text Box 3"/>
          <p:cNvSpPr txBox="1">
            <a:spLocks noChangeArrowheads="1"/>
          </p:cNvSpPr>
          <p:nvPr/>
        </p:nvSpPr>
        <p:spPr bwMode="auto">
          <a:xfrm>
            <a:off x="908483" y="87258"/>
            <a:ext cx="10969839"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dirty="0"/>
              <a:t>Example:  Validate a parameter value before generating SAS code that is based on that value.</a:t>
            </a:r>
          </a:p>
        </p:txBody>
      </p:sp>
      <p:sp>
        <p:nvSpPr>
          <p:cNvPr id="50181" name="Text Box 4"/>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 name="Rectangle 1"/>
          <p:cNvSpPr/>
          <p:nvPr/>
        </p:nvSpPr>
        <p:spPr>
          <a:xfrm>
            <a:off x="750162" y="948690"/>
            <a:ext cx="9139561" cy="5355312"/>
          </a:xfrm>
          <a:prstGeom prst="rect">
            <a:avLst/>
          </a:prstGeom>
        </p:spPr>
        <p:txBody>
          <a:bodyPr wrap="square">
            <a:spAutoFit/>
          </a:bodyPr>
          <a:lstStyle/>
          <a:p>
            <a:r>
              <a:rPr lang="en-US" b="1" dirty="0">
                <a:solidFill>
                  <a:srgbClr val="000080"/>
                </a:solidFill>
                <a:latin typeface="Lucida Console" panose="020B0609040504020204" pitchFamily="49" charset="0"/>
              </a:rPr>
              <a:t>%macro</a:t>
            </a:r>
            <a:r>
              <a:rPr lang="en-US" dirty="0">
                <a:solidFill>
                  <a:srgbClr val="000000"/>
                </a:solidFill>
                <a:latin typeface="Lucida Console" panose="020B0609040504020204" pitchFamily="49" charset="0"/>
              </a:rPr>
              <a:t> customers(place);</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%let</a:t>
            </a:r>
            <a:r>
              <a:rPr lang="en-US" dirty="0">
                <a:solidFill>
                  <a:srgbClr val="000000"/>
                </a:solidFill>
                <a:latin typeface="Lucida Console" panose="020B0609040504020204" pitchFamily="49" charset="0"/>
              </a:rPr>
              <a:t> place=</a:t>
            </a:r>
            <a:r>
              <a:rPr lang="en-US" dirty="0">
                <a:solidFill>
                  <a:srgbClr val="0000FF"/>
                </a:solidFill>
                <a:latin typeface="Lucida Console" panose="020B0609040504020204" pitchFamily="49" charset="0"/>
              </a:rPr>
              <a:t>%</a:t>
            </a:r>
            <a:r>
              <a:rPr lang="en-US" dirty="0" err="1">
                <a:solidFill>
                  <a:srgbClr val="0000FF"/>
                </a:solidFill>
                <a:latin typeface="Lucida Console" panose="020B0609040504020204" pitchFamily="49" charset="0"/>
              </a:rPr>
              <a:t>upcase</a:t>
            </a:r>
            <a:r>
              <a:rPr lang="en-US" dirty="0">
                <a:solidFill>
                  <a:srgbClr val="000000"/>
                </a:solidFill>
                <a:latin typeface="Lucida Console" panose="020B0609040504020204" pitchFamily="49" charset="0"/>
              </a:rPr>
              <a:t>(&amp;place);</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%if</a:t>
            </a:r>
            <a:r>
              <a:rPr lang="en-US" dirty="0">
                <a:solidFill>
                  <a:srgbClr val="000000"/>
                </a:solidFill>
                <a:latin typeface="Lucida Console" panose="020B0609040504020204" pitchFamily="49" charset="0"/>
              </a:rPr>
              <a:t> &amp;place=AU</a:t>
            </a:r>
          </a:p>
          <a:p>
            <a:r>
              <a:rPr lang="en-US" dirty="0">
                <a:solidFill>
                  <a:srgbClr val="000000"/>
                </a:solidFill>
                <a:latin typeface="Lucida Console" panose="020B0609040504020204" pitchFamily="49" charset="0"/>
              </a:rPr>
              <a:t>   or  &amp;place=CA</a:t>
            </a:r>
          </a:p>
          <a:p>
            <a:r>
              <a:rPr lang="en-US" dirty="0">
                <a:solidFill>
                  <a:srgbClr val="000000"/>
                </a:solidFill>
                <a:latin typeface="Lucida Console" panose="020B0609040504020204" pitchFamily="49" charset="0"/>
              </a:rPr>
              <a:t>   or  &amp;place=DE</a:t>
            </a:r>
          </a:p>
          <a:p>
            <a:r>
              <a:rPr lang="en-US" dirty="0">
                <a:solidFill>
                  <a:srgbClr val="000000"/>
                </a:solidFill>
                <a:latin typeface="Lucida Console" panose="020B0609040504020204" pitchFamily="49" charset="0"/>
              </a:rPr>
              <a:t>   or  &amp;place=IL</a:t>
            </a:r>
          </a:p>
          <a:p>
            <a:r>
              <a:rPr lang="en-US" dirty="0">
                <a:solidFill>
                  <a:srgbClr val="000000"/>
                </a:solidFill>
                <a:latin typeface="Lucida Console" panose="020B0609040504020204" pitchFamily="49" charset="0"/>
              </a:rPr>
              <a:t>   or  &amp;place=TR</a:t>
            </a:r>
          </a:p>
          <a:p>
            <a:r>
              <a:rPr lang="en-US" dirty="0">
                <a:solidFill>
                  <a:srgbClr val="000000"/>
                </a:solidFill>
                <a:latin typeface="Lucida Console" panose="020B0609040504020204" pitchFamily="49" charset="0"/>
              </a:rPr>
              <a:t>   or  &amp;place=US</a:t>
            </a:r>
          </a:p>
          <a:p>
            <a:r>
              <a:rPr lang="en-US" dirty="0">
                <a:solidFill>
                  <a:srgbClr val="000000"/>
                </a:solidFill>
                <a:latin typeface="Lucida Console" panose="020B0609040504020204" pitchFamily="49" charset="0"/>
              </a:rPr>
              <a:t>   or  &amp;place=ZA </a:t>
            </a:r>
            <a:r>
              <a:rPr lang="en-US" dirty="0">
                <a:solidFill>
                  <a:srgbClr val="0000FF"/>
                </a:solidFill>
                <a:latin typeface="Lucida Console" panose="020B0609040504020204" pitchFamily="49" charset="0"/>
              </a:rPr>
              <a:t>%then</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%do</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proc</a:t>
            </a:r>
            <a:r>
              <a:rPr lang="en-US" dirty="0">
                <a:solidFill>
                  <a:srgbClr val="000000"/>
                </a:solidFill>
                <a:latin typeface="Lucida Console" panose="020B0609040504020204" pitchFamily="49" charset="0"/>
              </a:rPr>
              <a:t> print data=</a:t>
            </a:r>
            <a:r>
              <a:rPr lang="en-US" dirty="0" err="1">
                <a:solidFill>
                  <a:srgbClr val="000000"/>
                </a:solidFill>
                <a:latin typeface="Lucida Console" panose="020B0609040504020204" pitchFamily="49" charset="0"/>
              </a:rPr>
              <a:t>orion.customer</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var</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customer_name</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customer_address</a:t>
            </a:r>
            <a:r>
              <a:rPr lang="en-US" dirty="0">
                <a:solidFill>
                  <a:srgbClr val="000000"/>
                </a:solidFill>
                <a:latin typeface="Lucida Console" panose="020B0609040504020204" pitchFamily="49" charset="0"/>
              </a:rPr>
              <a:t> country;</a:t>
            </a:r>
          </a:p>
          <a:p>
            <a:r>
              <a:rPr lang="en-US" dirty="0">
                <a:solidFill>
                  <a:srgbClr val="000000"/>
                </a:solidFill>
                <a:latin typeface="Lucida Console" panose="020B0609040504020204" pitchFamily="49" charset="0"/>
              </a:rPr>
              <a:t>          where </a:t>
            </a:r>
            <a:r>
              <a:rPr lang="en-US" dirty="0" err="1">
                <a:solidFill>
                  <a:srgbClr val="000000"/>
                </a:solidFill>
                <a:latin typeface="Lucida Console" panose="020B0609040504020204" pitchFamily="49" charset="0"/>
              </a:rPr>
              <a:t>upcase</a:t>
            </a:r>
            <a:r>
              <a:rPr lang="en-US" dirty="0">
                <a:solidFill>
                  <a:srgbClr val="000000"/>
                </a:solidFill>
                <a:latin typeface="Lucida Console" panose="020B0609040504020204" pitchFamily="49" charset="0"/>
              </a:rPr>
              <a:t>(country)=</a:t>
            </a:r>
            <a:r>
              <a:rPr lang="en-US" dirty="0">
                <a:solidFill>
                  <a:srgbClr val="800080"/>
                </a:solidFill>
                <a:latin typeface="Lucida Console" panose="020B0609040504020204" pitchFamily="49" charset="0"/>
              </a:rPr>
              <a:t>"&amp;place"</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title </a:t>
            </a:r>
            <a:r>
              <a:rPr lang="en-US" dirty="0">
                <a:solidFill>
                  <a:srgbClr val="800080"/>
                </a:solidFill>
                <a:latin typeface="Lucida Console" panose="020B0609040504020204" pitchFamily="49" charset="0"/>
              </a:rPr>
              <a:t>"Customers from &amp;place"</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run;</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%end</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%else</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%put</a:t>
            </a:r>
            <a:r>
              <a:rPr lang="en-US" dirty="0">
                <a:solidFill>
                  <a:srgbClr val="000000"/>
                </a:solidFill>
                <a:latin typeface="Lucida Console" panose="020B0609040504020204" pitchFamily="49" charset="0"/>
              </a:rPr>
              <a:t> Sorry, no customers from &amp;place..;</a:t>
            </a:r>
          </a:p>
          <a:p>
            <a:r>
              <a:rPr lang="en-US" b="1" dirty="0">
                <a:solidFill>
                  <a:srgbClr val="000080"/>
                </a:solidFill>
                <a:latin typeface="Lucida Console" panose="020B0609040504020204" pitchFamily="49" charset="0"/>
              </a:rPr>
              <a:t>%mend</a:t>
            </a:r>
            <a:r>
              <a:rPr lang="en-US" dirty="0">
                <a:solidFill>
                  <a:srgbClr val="000000"/>
                </a:solidFill>
                <a:latin typeface="Lucida Console" panose="020B0609040504020204" pitchFamily="49" charset="0"/>
              </a:rPr>
              <a:t> customers;</a:t>
            </a:r>
          </a:p>
          <a:p>
            <a:r>
              <a:rPr lang="en-US" dirty="0">
                <a:solidFill>
                  <a:srgbClr val="000000"/>
                </a:solidFill>
                <a:latin typeface="Lucida Console" panose="020B0609040504020204" pitchFamily="49" charset="0"/>
              </a:rPr>
              <a:t>%</a:t>
            </a:r>
            <a:r>
              <a:rPr lang="en-US" b="1" i="1" dirty="0">
                <a:solidFill>
                  <a:srgbClr val="000000"/>
                </a:solidFill>
                <a:latin typeface="Lucida Console" panose="020B0609040504020204" pitchFamily="49" charset="0"/>
              </a:rPr>
              <a:t>customers</a:t>
            </a:r>
            <a:r>
              <a:rPr lang="en-US" dirty="0">
                <a:solidFill>
                  <a:srgbClr val="000000"/>
                </a:solidFill>
                <a:latin typeface="Lucida Console" panose="020B0609040504020204" pitchFamily="49" charset="0"/>
              </a:rPr>
              <a:t>(de)</a:t>
            </a:r>
          </a:p>
          <a:p>
            <a:r>
              <a:rPr lang="en-US" dirty="0">
                <a:solidFill>
                  <a:srgbClr val="000000"/>
                </a:solidFill>
                <a:latin typeface="Lucida Console" panose="020B0609040504020204" pitchFamily="49" charset="0"/>
              </a:rPr>
              <a:t>%</a:t>
            </a:r>
            <a:r>
              <a:rPr lang="en-US" b="1" i="1" dirty="0">
                <a:solidFill>
                  <a:srgbClr val="000000"/>
                </a:solidFill>
                <a:latin typeface="Lucida Console" panose="020B0609040504020204" pitchFamily="49" charset="0"/>
              </a:rPr>
              <a:t>customers</a:t>
            </a:r>
            <a:r>
              <a:rPr lang="en-US" dirty="0">
                <a:solidFill>
                  <a:srgbClr val="000000"/>
                </a:solidFill>
                <a:latin typeface="Lucida Console" panose="020B0609040504020204" pitchFamily="49" charset="0"/>
              </a:rPr>
              <a:t>(aa)</a:t>
            </a:r>
          </a:p>
        </p:txBody>
      </p:sp>
    </p:spTree>
    <p:extLst>
      <p:ext uri="{BB962C8B-B14F-4D97-AF65-F5344CB8AC3E}">
        <p14:creationId xmlns:p14="http://schemas.microsoft.com/office/powerpoint/2010/main" val="46478808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A3C060E-B99C-4C3A-8F2C-4AA146AD0DBB}" type="slidenum">
              <a:rPr lang="en-US" altLang="en-US" sz="1400"/>
              <a:pPr/>
              <a:t>4</a:t>
            </a:fld>
            <a:endParaRPr lang="en-US" altLang="en-US" sz="1400">
              <a:latin typeface="Times New Roman" panose="02020603050405020304" pitchFamily="18" charset="0"/>
            </a:endParaRPr>
          </a:p>
        </p:txBody>
      </p:sp>
      <p:sp>
        <p:nvSpPr>
          <p:cNvPr id="54276" name="Text Box 3"/>
          <p:cNvSpPr txBox="1">
            <a:spLocks noChangeArrowheads="1"/>
          </p:cNvSpPr>
          <p:nvPr/>
        </p:nvSpPr>
        <p:spPr bwMode="auto">
          <a:xfrm>
            <a:off x="2149415" y="112066"/>
            <a:ext cx="8093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dirty="0"/>
              <a:t>Example:  Use the IN operator for parameter validation.</a:t>
            </a:r>
          </a:p>
        </p:txBody>
      </p:sp>
      <p:sp>
        <p:nvSpPr>
          <p:cNvPr id="54277" name="Text Box 4"/>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3" name="Rectangle 2"/>
          <p:cNvSpPr/>
          <p:nvPr/>
        </p:nvSpPr>
        <p:spPr>
          <a:xfrm>
            <a:off x="701336" y="1028343"/>
            <a:ext cx="10928412" cy="5632311"/>
          </a:xfrm>
          <a:prstGeom prst="rect">
            <a:avLst/>
          </a:prstGeom>
        </p:spPr>
        <p:txBody>
          <a:bodyPr wrap="square">
            <a:spAutoFit/>
          </a:bodyPr>
          <a:lstStyle/>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customers(place) / </a:t>
            </a:r>
            <a:r>
              <a:rPr lang="en-US" sz="2400" dirty="0" err="1">
                <a:solidFill>
                  <a:srgbClr val="000000"/>
                </a:solidFill>
                <a:latin typeface="Lucida Console" panose="020B0609040504020204" pitchFamily="49" charset="0"/>
              </a:rPr>
              <a:t>minoperator</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%let</a:t>
            </a:r>
            <a:r>
              <a:rPr lang="en-US" sz="2400" dirty="0">
                <a:solidFill>
                  <a:srgbClr val="000000"/>
                </a:solidFill>
                <a:latin typeface="Lucida Console" panose="020B0609040504020204" pitchFamily="49" charset="0"/>
              </a:rPr>
              <a:t> place=</a:t>
            </a:r>
            <a:r>
              <a:rPr lang="en-US" sz="2400" dirty="0">
                <a:solidFill>
                  <a:srgbClr val="0000FF"/>
                </a:solidFill>
                <a:latin typeface="Lucida Console" panose="020B0609040504020204" pitchFamily="49" charset="0"/>
              </a:rPr>
              <a:t>%</a:t>
            </a:r>
            <a:r>
              <a:rPr lang="en-US" sz="2400" dirty="0" err="1">
                <a:solidFill>
                  <a:srgbClr val="0000FF"/>
                </a:solidFill>
                <a:latin typeface="Lucida Console" panose="020B0609040504020204" pitchFamily="49" charset="0"/>
              </a:rPr>
              <a:t>upcase</a:t>
            </a:r>
            <a:r>
              <a:rPr lang="en-US" sz="2400" dirty="0">
                <a:solidFill>
                  <a:srgbClr val="000000"/>
                </a:solidFill>
                <a:latin typeface="Lucida Console" panose="020B0609040504020204" pitchFamily="49" charset="0"/>
              </a:rPr>
              <a:t>(&amp;place);</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%if</a:t>
            </a:r>
            <a:r>
              <a:rPr lang="en-US" sz="2400" dirty="0">
                <a:solidFill>
                  <a:srgbClr val="000000"/>
                </a:solidFill>
                <a:latin typeface="Lucida Console" panose="020B0609040504020204" pitchFamily="49" charset="0"/>
              </a:rPr>
              <a:t> &amp;place in AU CA DE IL TR US ZA </a:t>
            </a:r>
            <a:r>
              <a:rPr lang="en-US" sz="2400" dirty="0">
                <a:solidFill>
                  <a:srgbClr val="0000FF"/>
                </a:solidFill>
                <a:latin typeface="Lucida Console" panose="020B0609040504020204" pitchFamily="49" charset="0"/>
              </a:rPr>
              <a:t>%then</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%do</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proc</a:t>
            </a:r>
            <a:r>
              <a:rPr lang="en-US" sz="2400" dirty="0">
                <a:solidFill>
                  <a:srgbClr val="000000"/>
                </a:solidFill>
                <a:latin typeface="Lucida Console" panose="020B0609040504020204" pitchFamily="49" charset="0"/>
              </a:rPr>
              <a:t> print data=</a:t>
            </a:r>
            <a:r>
              <a:rPr lang="en-US" sz="2400" dirty="0" err="1">
                <a:solidFill>
                  <a:srgbClr val="000000"/>
                </a:solidFill>
                <a:latin typeface="Lucida Console" panose="020B0609040504020204" pitchFamily="49" charset="0"/>
              </a:rPr>
              <a:t>orion.customer</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var</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customer_name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customer_address</a:t>
            </a:r>
            <a:r>
              <a:rPr lang="en-US" sz="2400" dirty="0">
                <a:solidFill>
                  <a:srgbClr val="000000"/>
                </a:solidFill>
                <a:latin typeface="Lucida Console" panose="020B0609040504020204" pitchFamily="49" charset="0"/>
              </a:rPr>
              <a:t> country;</a:t>
            </a:r>
          </a:p>
          <a:p>
            <a:r>
              <a:rPr lang="en-US" sz="2400" dirty="0">
                <a:solidFill>
                  <a:srgbClr val="000000"/>
                </a:solidFill>
                <a:latin typeface="Lucida Console" panose="020B0609040504020204" pitchFamily="49" charset="0"/>
              </a:rPr>
              <a:t>         where </a:t>
            </a:r>
            <a:r>
              <a:rPr lang="en-US" sz="2400" dirty="0" err="1">
                <a:solidFill>
                  <a:srgbClr val="000000"/>
                </a:solidFill>
                <a:latin typeface="Lucida Console" panose="020B0609040504020204" pitchFamily="49" charset="0"/>
              </a:rPr>
              <a:t>upcase</a:t>
            </a:r>
            <a:r>
              <a:rPr lang="en-US" sz="2400" dirty="0">
                <a:solidFill>
                  <a:srgbClr val="000000"/>
                </a:solidFill>
                <a:latin typeface="Lucida Console" panose="020B0609040504020204" pitchFamily="49" charset="0"/>
              </a:rPr>
              <a:t>(country)=</a:t>
            </a:r>
            <a:r>
              <a:rPr lang="en-US" sz="2400" dirty="0">
                <a:solidFill>
                  <a:srgbClr val="800080"/>
                </a:solidFill>
                <a:latin typeface="Lucida Console" panose="020B0609040504020204" pitchFamily="49" charset="0"/>
              </a:rPr>
              <a:t>"&amp;place"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title </a:t>
            </a:r>
            <a:r>
              <a:rPr lang="en-US" sz="2400" dirty="0">
                <a:solidFill>
                  <a:srgbClr val="800080"/>
                </a:solidFill>
                <a:latin typeface="Lucida Console" panose="020B0609040504020204" pitchFamily="49" charset="0"/>
              </a:rPr>
              <a:t>"Customers from &amp;place"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run;</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%end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%else</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%put</a:t>
            </a:r>
            <a:r>
              <a:rPr lang="en-US" sz="2400" dirty="0">
                <a:solidFill>
                  <a:srgbClr val="000000"/>
                </a:solidFill>
                <a:latin typeface="Lucida Console" panose="020B0609040504020204" pitchFamily="49" charset="0"/>
              </a:rPr>
              <a:t> Sorry, no customers from &amp;place..;</a:t>
            </a: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 customers;</a:t>
            </a:r>
          </a:p>
          <a:p>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a:t>
            </a:r>
            <a:r>
              <a:rPr lang="en-US" sz="2400" b="1" i="1" dirty="0">
                <a:solidFill>
                  <a:srgbClr val="000000"/>
                </a:solidFill>
                <a:latin typeface="Lucida Console" panose="020B0609040504020204" pitchFamily="49" charset="0"/>
              </a:rPr>
              <a:t>customers</a:t>
            </a:r>
            <a:r>
              <a:rPr lang="en-US" sz="2400" dirty="0">
                <a:solidFill>
                  <a:srgbClr val="000000"/>
                </a:solidFill>
                <a:latin typeface="Lucida Console" panose="020B0609040504020204" pitchFamily="49" charset="0"/>
              </a:rPr>
              <a:t>(de)</a:t>
            </a:r>
          </a:p>
          <a:p>
            <a:r>
              <a:rPr lang="en-US" sz="2400" dirty="0">
                <a:solidFill>
                  <a:srgbClr val="000000"/>
                </a:solidFill>
                <a:latin typeface="Lucida Console" panose="020B0609040504020204" pitchFamily="49" charset="0"/>
              </a:rPr>
              <a:t>%</a:t>
            </a:r>
            <a:r>
              <a:rPr lang="en-US" sz="2400" b="1" i="1" dirty="0">
                <a:solidFill>
                  <a:srgbClr val="000000"/>
                </a:solidFill>
                <a:latin typeface="Lucida Console" panose="020B0609040504020204" pitchFamily="49" charset="0"/>
              </a:rPr>
              <a:t>customers</a:t>
            </a:r>
            <a:r>
              <a:rPr lang="en-US" sz="2400" dirty="0">
                <a:solidFill>
                  <a:srgbClr val="000000"/>
                </a:solidFill>
                <a:latin typeface="Lucida Console" panose="020B0609040504020204" pitchFamily="49" charset="0"/>
              </a:rPr>
              <a:t>(aa)</a:t>
            </a:r>
          </a:p>
        </p:txBody>
      </p:sp>
    </p:spTree>
    <p:extLst>
      <p:ext uri="{BB962C8B-B14F-4D97-AF65-F5344CB8AC3E}">
        <p14:creationId xmlns:p14="http://schemas.microsoft.com/office/powerpoint/2010/main" val="225096844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05F2DD36-C5A9-447B-AEF7-357A544C6267}" type="slidenum">
              <a:rPr lang="en-US" altLang="en-US" sz="1400"/>
              <a:pPr/>
              <a:t>5</a:t>
            </a:fld>
            <a:endParaRPr lang="en-US" altLang="en-US" sz="1400">
              <a:latin typeface="Times New Roman" panose="02020603050405020304" pitchFamily="18" charset="0"/>
            </a:endParaRPr>
          </a:p>
        </p:txBody>
      </p:sp>
      <p:sp>
        <p:nvSpPr>
          <p:cNvPr id="4" name="Rectangle 3"/>
          <p:cNvSpPr/>
          <p:nvPr/>
        </p:nvSpPr>
        <p:spPr>
          <a:xfrm>
            <a:off x="426127" y="58847"/>
            <a:ext cx="11532093" cy="6247864"/>
          </a:xfrm>
          <a:prstGeom prst="rect">
            <a:avLst/>
          </a:prstGeom>
        </p:spPr>
        <p:txBody>
          <a:bodyPr wrap="square">
            <a:spAutoFit/>
          </a:bodyPr>
          <a:lstStyle/>
          <a:p>
            <a:r>
              <a:rPr lang="en-US" sz="2000" b="1" dirty="0">
                <a:solidFill>
                  <a:srgbClr val="000080"/>
                </a:solidFill>
                <a:latin typeface="Lucida Console" panose="020B0609040504020204" pitchFamily="49" charset="0"/>
              </a:rPr>
              <a:t>%macro</a:t>
            </a:r>
            <a:r>
              <a:rPr lang="en-US" sz="2000" dirty="0">
                <a:solidFill>
                  <a:srgbClr val="000000"/>
                </a:solidFill>
                <a:latin typeface="Lucida Console" panose="020B0609040504020204" pitchFamily="49" charset="0"/>
              </a:rPr>
              <a:t> customers(place) / </a:t>
            </a:r>
            <a:r>
              <a:rPr lang="en-US" sz="2000" dirty="0" err="1">
                <a:solidFill>
                  <a:srgbClr val="000000"/>
                </a:solidFill>
                <a:latin typeface="Lucida Console" panose="020B0609040504020204" pitchFamily="49" charset="0"/>
              </a:rPr>
              <a:t>minoperator</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%let</a:t>
            </a:r>
            <a:r>
              <a:rPr lang="en-US" sz="2000" dirty="0">
                <a:solidFill>
                  <a:srgbClr val="000000"/>
                </a:solidFill>
                <a:latin typeface="Lucida Console" panose="020B0609040504020204" pitchFamily="49" charset="0"/>
              </a:rPr>
              <a:t> place=</a:t>
            </a:r>
            <a:r>
              <a:rPr lang="en-US" sz="2000" dirty="0">
                <a:solidFill>
                  <a:srgbClr val="0000FF"/>
                </a:solidFill>
                <a:latin typeface="Lucida Console" panose="020B0609040504020204" pitchFamily="49" charset="0"/>
              </a:rPr>
              <a:t>%</a:t>
            </a:r>
            <a:r>
              <a:rPr lang="en-US" sz="2000" dirty="0" err="1">
                <a:solidFill>
                  <a:srgbClr val="0000FF"/>
                </a:solidFill>
                <a:latin typeface="Lucida Console" panose="020B0609040504020204" pitchFamily="49" charset="0"/>
              </a:rPr>
              <a:t>upcase</a:t>
            </a:r>
            <a:r>
              <a:rPr lang="en-US" sz="2000" dirty="0">
                <a:solidFill>
                  <a:srgbClr val="000000"/>
                </a:solidFill>
                <a:latin typeface="Lucida Console" panose="020B0609040504020204" pitchFamily="49" charset="0"/>
              </a:rPr>
              <a:t>(&amp;place);</a:t>
            </a:r>
          </a:p>
          <a:p>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proc</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sql</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noprint</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select distinct country into :list separated by </a:t>
            </a:r>
            <a:r>
              <a:rPr lang="en-US" sz="2000" dirty="0">
                <a:solidFill>
                  <a:srgbClr val="800080"/>
                </a:solidFill>
                <a:latin typeface="Lucida Console" panose="020B0609040504020204" pitchFamily="49" charset="0"/>
              </a:rPr>
              <a:t>' '</a:t>
            </a:r>
            <a:endParaRPr lang="en-US" sz="2000" dirty="0">
              <a:solidFill>
                <a:srgbClr val="000000"/>
              </a:solidFill>
              <a:latin typeface="Lucida Console" panose="020B0609040504020204" pitchFamily="49" charset="0"/>
            </a:endParaRPr>
          </a:p>
          <a:p>
            <a:r>
              <a:rPr lang="en-US" sz="2000" dirty="0">
                <a:solidFill>
                  <a:srgbClr val="000000"/>
                </a:solidFill>
                <a:latin typeface="Lucida Console" panose="020B0609040504020204" pitchFamily="49" charset="0"/>
              </a:rPr>
              <a:t>   		 from </a:t>
            </a:r>
            <a:r>
              <a:rPr lang="en-US" sz="2000" dirty="0" err="1">
                <a:solidFill>
                  <a:srgbClr val="000000"/>
                </a:solidFill>
                <a:latin typeface="Lucida Console" panose="020B0609040504020204" pitchFamily="49" charset="0"/>
              </a:rPr>
              <a:t>orion.customer</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quit;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%if</a:t>
            </a:r>
            <a:r>
              <a:rPr lang="en-US" sz="2000" dirty="0">
                <a:solidFill>
                  <a:srgbClr val="000000"/>
                </a:solidFill>
                <a:latin typeface="Lucida Console" panose="020B0609040504020204" pitchFamily="49" charset="0"/>
              </a:rPr>
              <a:t> &amp;place in &amp;list </a:t>
            </a:r>
            <a:r>
              <a:rPr lang="en-US" sz="2000" dirty="0">
                <a:solidFill>
                  <a:srgbClr val="0000FF"/>
                </a:solidFill>
                <a:latin typeface="Lucida Console" panose="020B0609040504020204" pitchFamily="49" charset="0"/>
              </a:rPr>
              <a:t>%then</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%do</a:t>
            </a:r>
            <a:r>
              <a:rPr lang="en-US" sz="2000" dirty="0">
                <a:solidFill>
                  <a:srgbClr val="000000"/>
                </a:solidFill>
                <a:latin typeface="Lucida Console" panose="020B0609040504020204" pitchFamily="49" charset="0"/>
              </a:rPr>
              <a:t>;             	</a:t>
            </a:r>
          </a:p>
          <a:p>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proc</a:t>
            </a:r>
            <a:r>
              <a:rPr lang="en-US" sz="2000" dirty="0">
                <a:solidFill>
                  <a:srgbClr val="000000"/>
                </a:solidFill>
                <a:latin typeface="Lucida Console" panose="020B0609040504020204" pitchFamily="49" charset="0"/>
              </a:rPr>
              <a:t> print data=</a:t>
            </a:r>
            <a:r>
              <a:rPr lang="en-US" sz="2000" dirty="0" err="1">
                <a:solidFill>
                  <a:srgbClr val="000000"/>
                </a:solidFill>
                <a:latin typeface="Lucida Console" panose="020B0609040504020204" pitchFamily="49" charset="0"/>
              </a:rPr>
              <a:t>orion.customer</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var</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customer_name</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customer_address</a:t>
            </a:r>
            <a:r>
              <a:rPr lang="en-US" sz="2000" dirty="0">
                <a:solidFill>
                  <a:srgbClr val="000000"/>
                </a:solidFill>
                <a:latin typeface="Lucida Console" panose="020B0609040504020204" pitchFamily="49" charset="0"/>
              </a:rPr>
              <a:t> country;</a:t>
            </a:r>
          </a:p>
          <a:p>
            <a:r>
              <a:rPr lang="en-US" sz="2000" dirty="0">
                <a:solidFill>
                  <a:srgbClr val="000000"/>
                </a:solidFill>
                <a:latin typeface="Lucida Console" panose="020B0609040504020204" pitchFamily="49" charset="0"/>
              </a:rPr>
              <a:t>         where </a:t>
            </a:r>
            <a:r>
              <a:rPr lang="en-US" sz="2000" dirty="0" err="1">
                <a:solidFill>
                  <a:srgbClr val="000000"/>
                </a:solidFill>
                <a:latin typeface="Lucida Console" panose="020B0609040504020204" pitchFamily="49" charset="0"/>
              </a:rPr>
              <a:t>upcase</a:t>
            </a:r>
            <a:r>
              <a:rPr lang="en-US" sz="2000" dirty="0">
                <a:solidFill>
                  <a:srgbClr val="000000"/>
                </a:solidFill>
                <a:latin typeface="Lucida Console" panose="020B0609040504020204" pitchFamily="49" charset="0"/>
              </a:rPr>
              <a:t>(country)=</a:t>
            </a:r>
            <a:r>
              <a:rPr lang="en-US" sz="2000" dirty="0">
                <a:solidFill>
                  <a:srgbClr val="800080"/>
                </a:solidFill>
                <a:latin typeface="Lucida Console" panose="020B0609040504020204" pitchFamily="49" charset="0"/>
              </a:rPr>
              <a:t>"&amp;place"</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title </a:t>
            </a:r>
            <a:r>
              <a:rPr lang="en-US" sz="2000" dirty="0">
                <a:solidFill>
                  <a:srgbClr val="800080"/>
                </a:solidFill>
                <a:latin typeface="Lucida Console" panose="020B0609040504020204" pitchFamily="49" charset="0"/>
              </a:rPr>
              <a:t>"Customers from &amp;place"</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run;</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%end</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%else</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%do</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%put</a:t>
            </a:r>
            <a:r>
              <a:rPr lang="en-US" sz="2000" dirty="0">
                <a:solidFill>
                  <a:srgbClr val="000000"/>
                </a:solidFill>
                <a:latin typeface="Lucida Console" panose="020B0609040504020204" pitchFamily="49" charset="0"/>
              </a:rPr>
              <a:t> Sorry, no customers from &amp;place..;</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%put</a:t>
            </a:r>
            <a:r>
              <a:rPr lang="en-US" sz="2000" dirty="0">
                <a:solidFill>
                  <a:srgbClr val="000000"/>
                </a:solidFill>
                <a:latin typeface="Lucida Console" panose="020B0609040504020204" pitchFamily="49" charset="0"/>
              </a:rPr>
              <a:t> Valid countries are: &amp;list..;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%end</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%mend</a:t>
            </a:r>
            <a:r>
              <a:rPr lang="en-US" sz="2000" dirty="0">
                <a:solidFill>
                  <a:srgbClr val="000000"/>
                </a:solidFill>
                <a:latin typeface="Lucida Console" panose="020B0609040504020204" pitchFamily="49" charset="0"/>
              </a:rPr>
              <a:t> customers;</a:t>
            </a:r>
          </a:p>
          <a:p>
            <a:r>
              <a:rPr lang="en-US" sz="2000" dirty="0">
                <a:solidFill>
                  <a:srgbClr val="000000"/>
                </a:solidFill>
                <a:latin typeface="Lucida Console" panose="020B0609040504020204" pitchFamily="49" charset="0"/>
              </a:rPr>
              <a:t>%</a:t>
            </a:r>
            <a:r>
              <a:rPr lang="en-US" sz="2000" b="1" i="1" dirty="0">
                <a:solidFill>
                  <a:srgbClr val="000000"/>
                </a:solidFill>
                <a:latin typeface="Lucida Console" panose="020B0609040504020204" pitchFamily="49" charset="0"/>
              </a:rPr>
              <a:t>customers</a:t>
            </a:r>
            <a:r>
              <a:rPr lang="en-US" sz="2000" dirty="0">
                <a:solidFill>
                  <a:srgbClr val="000000"/>
                </a:solidFill>
                <a:latin typeface="Lucida Console" panose="020B0609040504020204" pitchFamily="49" charset="0"/>
              </a:rPr>
              <a:t>(de)</a:t>
            </a:r>
          </a:p>
          <a:p>
            <a:r>
              <a:rPr lang="en-US" sz="2000" dirty="0">
                <a:solidFill>
                  <a:srgbClr val="000000"/>
                </a:solidFill>
                <a:latin typeface="Lucida Console" panose="020B0609040504020204" pitchFamily="49" charset="0"/>
              </a:rPr>
              <a:t>%</a:t>
            </a:r>
            <a:r>
              <a:rPr lang="en-US" sz="2000" b="1" i="1" dirty="0">
                <a:solidFill>
                  <a:srgbClr val="000000"/>
                </a:solidFill>
                <a:latin typeface="Lucida Console" panose="020B0609040504020204" pitchFamily="49" charset="0"/>
              </a:rPr>
              <a:t>customers</a:t>
            </a:r>
            <a:r>
              <a:rPr lang="en-US" sz="2000" dirty="0">
                <a:solidFill>
                  <a:srgbClr val="000000"/>
                </a:solidFill>
                <a:latin typeface="Lucida Console" panose="020B0609040504020204" pitchFamily="49" charset="0"/>
              </a:rPr>
              <a:t>(aa)</a:t>
            </a:r>
          </a:p>
        </p:txBody>
      </p:sp>
    </p:spTree>
    <p:custDataLst>
      <p:tags r:id="rId1"/>
    </p:custDataLst>
    <p:extLst>
      <p:ext uri="{BB962C8B-B14F-4D97-AF65-F5344CB8AC3E}">
        <p14:creationId xmlns:p14="http://schemas.microsoft.com/office/powerpoint/2010/main" val="1142212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3"/>
          <p:cNvSpPr>
            <a:spLocks noGrp="1" noChangeArrowheads="1"/>
          </p:cNvSpPr>
          <p:nvPr>
            <p:ph type="title"/>
          </p:nvPr>
        </p:nvSpPr>
        <p:spPr>
          <a:xfrm>
            <a:off x="2467252" y="119063"/>
            <a:ext cx="6781800" cy="457200"/>
          </a:xfrm>
        </p:spPr>
        <p:txBody>
          <a:bodyPr>
            <a:normAutofit fontScale="90000"/>
          </a:bodyPr>
          <a:lstStyle/>
          <a:p>
            <a:pPr eaLnBrk="1" hangingPunct="1"/>
            <a:r>
              <a:rPr lang="en-US" altLang="en-US" dirty="0"/>
              <a:t>The %INDEX Function</a:t>
            </a:r>
          </a:p>
        </p:txBody>
      </p:sp>
      <p:sp>
        <p:nvSpPr>
          <p:cNvPr id="61443" name="Rectangle 4"/>
          <p:cNvSpPr>
            <a:spLocks noGrp="1" noChangeArrowheads="1"/>
          </p:cNvSpPr>
          <p:nvPr>
            <p:ph idx="1"/>
          </p:nvPr>
        </p:nvSpPr>
        <p:spPr>
          <a:xfrm>
            <a:off x="2209800" y="1071563"/>
            <a:ext cx="7848600" cy="5302477"/>
          </a:xfrm>
        </p:spPr>
        <p:txBody>
          <a:bodyPr>
            <a:spAutoFit/>
          </a:bodyPr>
          <a:lstStyle/>
          <a:p>
            <a:pPr marL="0" indent="0">
              <a:buNone/>
            </a:pPr>
            <a:r>
              <a:rPr lang="en-US" altLang="en-US" dirty="0"/>
              <a:t>Use the %INDEX function to check the value of a macro variable against a list of valid values.  </a:t>
            </a:r>
          </a:p>
          <a:p>
            <a:pPr marL="0" indent="0">
              <a:buNone/>
            </a:pPr>
            <a:r>
              <a:rPr lang="en-US" altLang="en-US" dirty="0"/>
              <a:t>General form of the %INDEX function:</a:t>
            </a:r>
          </a:p>
          <a:p>
            <a:pPr marL="0" indent="0">
              <a:buNone/>
            </a:pPr>
            <a:endParaRPr lang="en-US" altLang="en-US" dirty="0"/>
          </a:p>
          <a:p>
            <a:pPr marL="0" indent="0">
              <a:buNone/>
            </a:pPr>
            <a:endParaRPr lang="en-US" altLang="en-US" dirty="0"/>
          </a:p>
          <a:p>
            <a:pPr marL="0" indent="0">
              <a:buNone/>
            </a:pPr>
            <a:endParaRPr lang="en-US" altLang="en-US" dirty="0"/>
          </a:p>
          <a:p>
            <a:pPr marL="0" indent="0">
              <a:buNone/>
            </a:pPr>
            <a:r>
              <a:rPr lang="en-US" altLang="en-US" dirty="0"/>
              <a:t>The %INDEX function does the following:</a:t>
            </a:r>
          </a:p>
          <a:p>
            <a:pPr marL="457200" lvl="1" indent="0" eaLnBrk="1" hangingPunct="1">
              <a:buNone/>
            </a:pPr>
            <a:r>
              <a:rPr lang="en-US" altLang="en-US" dirty="0"/>
              <a:t>searches </a:t>
            </a:r>
            <a:r>
              <a:rPr lang="en-US" altLang="en-US" i="1" dirty="0"/>
              <a:t>argument1</a:t>
            </a:r>
            <a:r>
              <a:rPr lang="en-US" altLang="en-US" dirty="0"/>
              <a:t> for the first occurrence of </a:t>
            </a:r>
            <a:r>
              <a:rPr lang="en-US" altLang="en-US" i="1" dirty="0"/>
              <a:t>argument2</a:t>
            </a:r>
          </a:p>
          <a:p>
            <a:pPr marL="457200" lvl="1" indent="0" eaLnBrk="1" hangingPunct="1">
              <a:buNone/>
            </a:pPr>
            <a:r>
              <a:rPr lang="en-US" altLang="en-US" dirty="0"/>
              <a:t>returns an integer representing the position in </a:t>
            </a:r>
            <a:r>
              <a:rPr lang="en-US" altLang="en-US" i="1" dirty="0"/>
              <a:t>argument1</a:t>
            </a:r>
            <a:r>
              <a:rPr lang="en-US" altLang="en-US" dirty="0"/>
              <a:t> of the first character of </a:t>
            </a:r>
            <a:r>
              <a:rPr lang="en-US" altLang="en-US" i="1" dirty="0"/>
              <a:t>argument2</a:t>
            </a:r>
            <a:r>
              <a:rPr lang="en-US" altLang="en-US" dirty="0"/>
              <a:t> if there is an exact match</a:t>
            </a:r>
          </a:p>
          <a:p>
            <a:pPr marL="457200" lvl="1" indent="0" eaLnBrk="1" hangingPunct="1">
              <a:buNone/>
            </a:pPr>
            <a:r>
              <a:rPr lang="en-US" altLang="en-US" dirty="0"/>
              <a:t>returns 0 if there is no match</a:t>
            </a:r>
          </a:p>
        </p:txBody>
      </p:sp>
      <p:sp>
        <p:nvSpPr>
          <p:cNvPr id="6"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40E88855-C7E5-4367-8EC0-7A45FF60B124}" type="slidenum">
              <a:rPr lang="en-US" altLang="en-US" sz="1400"/>
              <a:pPr/>
              <a:t>6</a:t>
            </a:fld>
            <a:endParaRPr lang="en-US" altLang="en-US" sz="1400">
              <a:latin typeface="Times New Roman" panose="02020603050405020304" pitchFamily="18" charset="0"/>
            </a:endParaRPr>
          </a:p>
        </p:txBody>
      </p:sp>
      <p:sp>
        <p:nvSpPr>
          <p:cNvPr id="61445" name="Text Box 2"/>
          <p:cNvSpPr txBox="1">
            <a:spLocks noChangeArrowheads="1"/>
          </p:cNvSpPr>
          <p:nvPr/>
        </p:nvSpPr>
        <p:spPr bwMode="auto">
          <a:xfrm>
            <a:off x="1295401" y="1981200"/>
            <a:ext cx="7542213"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endParaRPr lang="en-US" altLang="en-US"/>
          </a:p>
        </p:txBody>
      </p:sp>
      <p:sp>
        <p:nvSpPr>
          <p:cNvPr id="144389" name="Text Box 5"/>
          <p:cNvSpPr txBox="1">
            <a:spLocks noChangeArrowheads="1"/>
          </p:cNvSpPr>
          <p:nvPr/>
        </p:nvSpPr>
        <p:spPr bwMode="auto">
          <a:xfrm>
            <a:off x="2957744" y="2798686"/>
            <a:ext cx="4721164" cy="677108"/>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wrap="none" tIns="152400" bIns="152400">
            <a:spAutoFit/>
          </a:bodyPr>
          <a:lstStyle/>
          <a:p>
            <a:pPr>
              <a:spcBef>
                <a:spcPct val="50000"/>
              </a:spcBef>
              <a:defRPr/>
            </a:pPr>
            <a:r>
              <a:rPr lang="en-US" sz="2400" b="1" dirty="0">
                <a:latin typeface="Arial"/>
              </a:rPr>
              <a:t>%INDEX</a:t>
            </a:r>
            <a:r>
              <a:rPr lang="en-US" sz="2400" dirty="0">
                <a:latin typeface="Arial"/>
              </a:rPr>
              <a:t>(</a:t>
            </a:r>
            <a:r>
              <a:rPr lang="en-US" sz="2400" i="1" dirty="0">
                <a:latin typeface="Arial"/>
              </a:rPr>
              <a:t>argument1</a:t>
            </a:r>
            <a:r>
              <a:rPr lang="en-US" sz="2400" dirty="0">
                <a:latin typeface="Arial"/>
              </a:rPr>
              <a:t>, </a:t>
            </a:r>
            <a:r>
              <a:rPr lang="en-US" sz="2400" i="1" dirty="0">
                <a:latin typeface="Arial"/>
              </a:rPr>
              <a:t>argument2</a:t>
            </a:r>
            <a:r>
              <a:rPr lang="en-US" sz="2400" dirty="0">
                <a:latin typeface="Arial"/>
              </a:rPr>
              <a:t>)</a:t>
            </a:r>
          </a:p>
        </p:txBody>
      </p:sp>
    </p:spTree>
    <p:extLst>
      <p:ext uri="{BB962C8B-B14F-4D97-AF65-F5344CB8AC3E}">
        <p14:creationId xmlns:p14="http://schemas.microsoft.com/office/powerpoint/2010/main" val="276017478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n-US" altLang="en-US" dirty="0"/>
              <a:t>The %INDEX Function</a:t>
            </a:r>
          </a:p>
        </p:txBody>
      </p:sp>
      <p:sp>
        <p:nvSpPr>
          <p:cNvPr id="62467" name="Rectangle 3"/>
          <p:cNvSpPr>
            <a:spLocks noGrp="1" noChangeArrowheads="1"/>
          </p:cNvSpPr>
          <p:nvPr>
            <p:ph idx="1"/>
          </p:nvPr>
        </p:nvSpPr>
        <p:spPr>
          <a:xfrm>
            <a:off x="1792550" y="2724725"/>
            <a:ext cx="7848600" cy="3063403"/>
          </a:xfrm>
        </p:spPr>
        <p:txBody>
          <a:bodyPr>
            <a:spAutoFit/>
          </a:bodyPr>
          <a:lstStyle/>
          <a:p>
            <a:pPr marL="0" indent="0">
              <a:spcBef>
                <a:spcPct val="50000"/>
              </a:spcBef>
              <a:buNone/>
            </a:pPr>
            <a:endParaRPr lang="en-US" altLang="en-US" dirty="0"/>
          </a:p>
          <a:p>
            <a:pPr marL="0" indent="0">
              <a:spcBef>
                <a:spcPct val="0"/>
              </a:spcBef>
              <a:buNone/>
            </a:pPr>
            <a:endParaRPr lang="en-US" altLang="en-US" i="1" dirty="0"/>
          </a:p>
          <a:p>
            <a:pPr marL="0" indent="0">
              <a:spcBef>
                <a:spcPct val="0"/>
              </a:spcBef>
              <a:buNone/>
            </a:pPr>
            <a:r>
              <a:rPr lang="en-US" altLang="en-US" i="1" dirty="0"/>
              <a:t>argument1 </a:t>
            </a:r>
            <a:r>
              <a:rPr lang="en-US" altLang="en-US" dirty="0"/>
              <a:t>and </a:t>
            </a:r>
            <a:r>
              <a:rPr lang="en-US" altLang="en-US" i="1" dirty="0"/>
              <a:t>argument2 </a:t>
            </a:r>
            <a:r>
              <a:rPr lang="en-US" altLang="en-US" dirty="0"/>
              <a:t>can be the following:</a:t>
            </a:r>
          </a:p>
          <a:p>
            <a:pPr marL="457200" lvl="1" indent="0" eaLnBrk="1" hangingPunct="1">
              <a:buNone/>
            </a:pPr>
            <a:r>
              <a:rPr lang="en-US" altLang="en-US" sz="2800" dirty="0"/>
              <a:t>constant text</a:t>
            </a:r>
          </a:p>
          <a:p>
            <a:pPr marL="457200" lvl="1" indent="0" eaLnBrk="1" hangingPunct="1">
              <a:buNone/>
            </a:pPr>
            <a:r>
              <a:rPr lang="en-US" altLang="en-US" sz="2800" dirty="0"/>
              <a:t>macro variable references</a:t>
            </a:r>
          </a:p>
          <a:p>
            <a:pPr marL="457200" lvl="1" indent="0" eaLnBrk="1" hangingPunct="1">
              <a:buNone/>
            </a:pPr>
            <a:r>
              <a:rPr lang="en-US" altLang="en-US" sz="2800" dirty="0"/>
              <a:t>macro functions</a:t>
            </a:r>
          </a:p>
          <a:p>
            <a:pPr marL="457200" lvl="1" indent="0" eaLnBrk="1" hangingPunct="1">
              <a:buNone/>
            </a:pPr>
            <a:r>
              <a:rPr lang="en-US" altLang="en-US" sz="2800" dirty="0"/>
              <a:t>macro calls</a:t>
            </a:r>
          </a:p>
        </p:txBody>
      </p:sp>
      <p:sp>
        <p:nvSpPr>
          <p:cNvPr id="6"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887A929-4FDA-4D4E-8117-6A9BCF1ABD2F}" type="slidenum">
              <a:rPr lang="en-US" altLang="en-US" sz="1400"/>
              <a:pPr/>
              <a:t>7</a:t>
            </a:fld>
            <a:endParaRPr lang="en-US" altLang="en-US" sz="1400">
              <a:latin typeface="Times New Roman" panose="02020603050405020304" pitchFamily="18" charset="0"/>
            </a:endParaRPr>
          </a:p>
        </p:txBody>
      </p:sp>
      <p:sp>
        <p:nvSpPr>
          <p:cNvPr id="62469" name="Text Box 4"/>
          <p:cNvSpPr txBox="1">
            <a:spLocks noChangeArrowheads="1"/>
          </p:cNvSpPr>
          <p:nvPr/>
        </p:nvSpPr>
        <p:spPr bwMode="auto">
          <a:xfrm>
            <a:off x="2209801" y="1981201"/>
            <a:ext cx="7542213"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145413" name="Text Box 5"/>
          <p:cNvSpPr txBox="1">
            <a:spLocks noChangeArrowheads="1"/>
          </p:cNvSpPr>
          <p:nvPr/>
        </p:nvSpPr>
        <p:spPr bwMode="auto">
          <a:xfrm>
            <a:off x="2868967" y="1902361"/>
            <a:ext cx="4721164" cy="677108"/>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wrap="none" tIns="152400" bIns="152400">
            <a:spAutoFit/>
          </a:bodyPr>
          <a:lstStyle/>
          <a:p>
            <a:pPr>
              <a:spcBef>
                <a:spcPct val="50000"/>
              </a:spcBef>
              <a:defRPr/>
            </a:pPr>
            <a:r>
              <a:rPr lang="en-US" sz="2400" b="1" dirty="0">
                <a:latin typeface="Arial"/>
              </a:rPr>
              <a:t>%INDEX</a:t>
            </a:r>
            <a:r>
              <a:rPr lang="en-US" sz="2400" dirty="0">
                <a:latin typeface="Arial"/>
              </a:rPr>
              <a:t>(</a:t>
            </a:r>
            <a:r>
              <a:rPr lang="en-US" sz="2400" i="1" dirty="0">
                <a:latin typeface="Arial"/>
              </a:rPr>
              <a:t>argument1</a:t>
            </a:r>
            <a:r>
              <a:rPr lang="en-US" sz="2400" dirty="0">
                <a:latin typeface="Arial"/>
              </a:rPr>
              <a:t>, </a:t>
            </a:r>
            <a:r>
              <a:rPr lang="en-US" sz="2400" i="1" dirty="0">
                <a:latin typeface="Arial"/>
              </a:rPr>
              <a:t>argument2</a:t>
            </a:r>
            <a:r>
              <a:rPr lang="en-US" sz="2400" dirty="0">
                <a:latin typeface="Arial"/>
              </a:rPr>
              <a:t>)</a:t>
            </a:r>
          </a:p>
        </p:txBody>
      </p:sp>
    </p:spTree>
    <p:extLst>
      <p:ext uri="{BB962C8B-B14F-4D97-AF65-F5344CB8AC3E}">
        <p14:creationId xmlns:p14="http://schemas.microsoft.com/office/powerpoint/2010/main" val="393595527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A8027C73-4EF3-49B7-BAA0-CF3BD020D1BD}" type="slidenum">
              <a:rPr lang="en-US" altLang="en-US" sz="1400"/>
              <a:pPr/>
              <a:t>8</a:t>
            </a:fld>
            <a:endParaRPr lang="en-US" altLang="en-US" sz="1400">
              <a:latin typeface="Times New Roman" panose="02020603050405020304" pitchFamily="18" charset="0"/>
            </a:endParaRPr>
          </a:p>
        </p:txBody>
      </p:sp>
      <p:sp>
        <p:nvSpPr>
          <p:cNvPr id="63492" name="Text Box 3"/>
          <p:cNvSpPr txBox="1">
            <a:spLocks noChangeArrowheads="1"/>
          </p:cNvSpPr>
          <p:nvPr/>
        </p:nvSpPr>
        <p:spPr bwMode="auto">
          <a:xfrm>
            <a:off x="1899252" y="165332"/>
            <a:ext cx="8626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dirty="0"/>
              <a:t>Example:  Use the %INDEX function for parameter validation.</a:t>
            </a:r>
          </a:p>
        </p:txBody>
      </p:sp>
      <p:sp>
        <p:nvSpPr>
          <p:cNvPr id="63493" name="Text Box 4"/>
          <p:cNvSpPr txBox="1">
            <a:spLocks noChangeArrowheads="1"/>
          </p:cNvSpPr>
          <p:nvPr/>
        </p:nvSpPr>
        <p:spPr bwMode="auto">
          <a:xfrm>
            <a:off x="3124201" y="3889375"/>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63496" name="Text Box 7"/>
          <p:cNvSpPr txBox="1">
            <a:spLocks noChangeArrowheads="1"/>
          </p:cNvSpPr>
          <p:nvPr/>
        </p:nvSpPr>
        <p:spPr bwMode="auto">
          <a:xfrm>
            <a:off x="3124201" y="3889375"/>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4" name="Rectangle 3"/>
          <p:cNvSpPr/>
          <p:nvPr/>
        </p:nvSpPr>
        <p:spPr>
          <a:xfrm>
            <a:off x="221941" y="906601"/>
            <a:ext cx="11496583" cy="5632311"/>
          </a:xfrm>
          <a:prstGeom prst="rect">
            <a:avLst/>
          </a:prstGeom>
        </p:spPr>
        <p:txBody>
          <a:bodyPr wrap="square">
            <a:spAutoFit/>
          </a:bodyPr>
          <a:lstStyle/>
          <a:p>
            <a:r>
              <a:rPr lang="en-US" sz="2000" b="1" dirty="0">
                <a:solidFill>
                  <a:srgbClr val="000080"/>
                </a:solidFill>
                <a:latin typeface="Lucida Console" panose="020B0609040504020204" pitchFamily="49" charset="0"/>
              </a:rPr>
              <a:t>%macro</a:t>
            </a:r>
            <a:r>
              <a:rPr lang="en-US" sz="2000" dirty="0">
                <a:solidFill>
                  <a:srgbClr val="000000"/>
                </a:solidFill>
                <a:latin typeface="Lucida Console" panose="020B0609040504020204" pitchFamily="49" charset="0"/>
              </a:rPr>
              <a:t> customers(place);</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%let</a:t>
            </a:r>
            <a:r>
              <a:rPr lang="en-US" sz="2000" dirty="0">
                <a:solidFill>
                  <a:srgbClr val="000000"/>
                </a:solidFill>
                <a:latin typeface="Lucida Console" panose="020B0609040504020204" pitchFamily="49" charset="0"/>
              </a:rPr>
              <a:t> place=</a:t>
            </a:r>
            <a:r>
              <a:rPr lang="en-US" sz="2000" dirty="0">
                <a:solidFill>
                  <a:srgbClr val="0000FF"/>
                </a:solidFill>
                <a:latin typeface="Lucida Console" panose="020B0609040504020204" pitchFamily="49" charset="0"/>
              </a:rPr>
              <a:t>%</a:t>
            </a:r>
            <a:r>
              <a:rPr lang="en-US" sz="2000" dirty="0" err="1">
                <a:solidFill>
                  <a:srgbClr val="0000FF"/>
                </a:solidFill>
                <a:latin typeface="Lucida Console" panose="020B0609040504020204" pitchFamily="49" charset="0"/>
              </a:rPr>
              <a:t>upcase</a:t>
            </a:r>
            <a:r>
              <a:rPr lang="en-US" sz="2000" dirty="0">
                <a:solidFill>
                  <a:srgbClr val="000000"/>
                </a:solidFill>
                <a:latin typeface="Lucida Console" panose="020B0609040504020204" pitchFamily="49" charset="0"/>
              </a:rPr>
              <a:t>(&amp;place);</a:t>
            </a:r>
          </a:p>
          <a:p>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proc</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sql</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noprint</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select distinct country into :list separated by </a:t>
            </a:r>
            <a:r>
              <a:rPr lang="en-US" sz="2000" dirty="0">
                <a:solidFill>
                  <a:srgbClr val="800080"/>
                </a:solidFill>
                <a:latin typeface="Lucida Console" panose="020B0609040504020204" pitchFamily="49" charset="0"/>
              </a:rPr>
              <a:t>'*'</a:t>
            </a:r>
            <a:endParaRPr lang="en-US" sz="2000" dirty="0">
              <a:solidFill>
                <a:srgbClr val="000000"/>
              </a:solidFill>
              <a:latin typeface="Lucida Console" panose="020B0609040504020204" pitchFamily="49" charset="0"/>
            </a:endParaRPr>
          </a:p>
          <a:p>
            <a:r>
              <a:rPr lang="en-US" sz="2000" dirty="0">
                <a:solidFill>
                  <a:srgbClr val="000000"/>
                </a:solidFill>
                <a:latin typeface="Lucida Console" panose="020B0609040504020204" pitchFamily="49" charset="0"/>
              </a:rPr>
              <a:t>         from </a:t>
            </a:r>
            <a:r>
              <a:rPr lang="en-US" sz="2000" dirty="0" err="1">
                <a:solidFill>
                  <a:srgbClr val="000000"/>
                </a:solidFill>
                <a:latin typeface="Lucida Console" panose="020B0609040504020204" pitchFamily="49" charset="0"/>
              </a:rPr>
              <a:t>orion.customer</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quit;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%if</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%index</a:t>
            </a:r>
            <a:r>
              <a:rPr lang="en-US" sz="2000" dirty="0">
                <a:solidFill>
                  <a:srgbClr val="000000"/>
                </a:solidFill>
                <a:latin typeface="Lucida Console" panose="020B0609040504020204" pitchFamily="49" charset="0"/>
              </a:rPr>
              <a:t>(*&amp;list*,*&amp;place*) &gt; </a:t>
            </a:r>
            <a:r>
              <a:rPr lang="en-US" sz="2000" b="1" dirty="0">
                <a:solidFill>
                  <a:srgbClr val="008080"/>
                </a:solidFill>
                <a:latin typeface="Lucida Console" panose="020B0609040504020204" pitchFamily="49" charset="0"/>
              </a:rPr>
              <a:t>0</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%then</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%do</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proc</a:t>
            </a:r>
            <a:r>
              <a:rPr lang="en-US" sz="2000" dirty="0">
                <a:solidFill>
                  <a:srgbClr val="000000"/>
                </a:solidFill>
                <a:latin typeface="Lucida Console" panose="020B0609040504020204" pitchFamily="49" charset="0"/>
              </a:rPr>
              <a:t> print data=</a:t>
            </a:r>
            <a:r>
              <a:rPr lang="en-US" sz="2000" dirty="0" err="1">
                <a:solidFill>
                  <a:srgbClr val="000000"/>
                </a:solidFill>
                <a:latin typeface="Lucida Console" panose="020B0609040504020204" pitchFamily="49" charset="0"/>
              </a:rPr>
              <a:t>orion.customer</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var</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customer_name</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customer_address</a:t>
            </a:r>
            <a:r>
              <a:rPr lang="en-US" sz="2000" dirty="0">
                <a:solidFill>
                  <a:srgbClr val="000000"/>
                </a:solidFill>
                <a:latin typeface="Lucida Console" panose="020B0609040504020204" pitchFamily="49" charset="0"/>
              </a:rPr>
              <a:t> country;</a:t>
            </a:r>
          </a:p>
          <a:p>
            <a:r>
              <a:rPr lang="en-US" sz="2000" dirty="0">
                <a:solidFill>
                  <a:srgbClr val="000000"/>
                </a:solidFill>
                <a:latin typeface="Lucida Console" panose="020B0609040504020204" pitchFamily="49" charset="0"/>
              </a:rPr>
              <a:t>         where </a:t>
            </a:r>
            <a:r>
              <a:rPr lang="en-US" sz="2000" dirty="0" err="1">
                <a:solidFill>
                  <a:srgbClr val="000000"/>
                </a:solidFill>
                <a:latin typeface="Lucida Console" panose="020B0609040504020204" pitchFamily="49" charset="0"/>
              </a:rPr>
              <a:t>upcase</a:t>
            </a:r>
            <a:r>
              <a:rPr lang="en-US" sz="2000" dirty="0">
                <a:solidFill>
                  <a:srgbClr val="000000"/>
                </a:solidFill>
                <a:latin typeface="Lucida Console" panose="020B0609040504020204" pitchFamily="49" charset="0"/>
              </a:rPr>
              <a:t>(country)=</a:t>
            </a:r>
            <a:r>
              <a:rPr lang="en-US" sz="2000" dirty="0">
                <a:solidFill>
                  <a:srgbClr val="800080"/>
                </a:solidFill>
                <a:latin typeface="Lucida Console" panose="020B0609040504020204" pitchFamily="49" charset="0"/>
              </a:rPr>
              <a:t>"&amp;place"</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title </a:t>
            </a:r>
            <a:r>
              <a:rPr lang="en-US" sz="2000" dirty="0">
                <a:solidFill>
                  <a:srgbClr val="800080"/>
                </a:solidFill>
                <a:latin typeface="Lucida Console" panose="020B0609040504020204" pitchFamily="49" charset="0"/>
              </a:rPr>
              <a:t>"Customers from &amp;place"</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run;</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%end</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%else</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%do</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%put</a:t>
            </a:r>
            <a:r>
              <a:rPr lang="en-US" sz="2000" dirty="0">
                <a:solidFill>
                  <a:srgbClr val="000000"/>
                </a:solidFill>
                <a:latin typeface="Lucida Console" panose="020B0609040504020204" pitchFamily="49" charset="0"/>
              </a:rPr>
              <a:t> Sorry, no customers from &amp;place..;</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%put</a:t>
            </a:r>
            <a:r>
              <a:rPr lang="en-US" sz="2000" dirty="0">
                <a:solidFill>
                  <a:srgbClr val="000000"/>
                </a:solidFill>
                <a:latin typeface="Lucida Console" panose="020B0609040504020204" pitchFamily="49" charset="0"/>
              </a:rPr>
              <a:t> Valid countries are: &amp;list..;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%end</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%mend</a:t>
            </a:r>
            <a:r>
              <a:rPr lang="en-US" sz="2000" dirty="0">
                <a:solidFill>
                  <a:srgbClr val="000000"/>
                </a:solidFill>
                <a:latin typeface="Lucida Console" panose="020B0609040504020204" pitchFamily="49" charset="0"/>
              </a:rPr>
              <a:t> customers;</a:t>
            </a:r>
          </a:p>
        </p:txBody>
      </p:sp>
    </p:spTree>
    <p:extLst>
      <p:ext uri="{BB962C8B-B14F-4D97-AF65-F5344CB8AC3E}">
        <p14:creationId xmlns:p14="http://schemas.microsoft.com/office/powerpoint/2010/main" val="1465262674"/>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ECTIONNUMBER" val="0"/>
  <p:tag name="SLIDETYPE" val="Organizer"/>
  <p:tag name="SECTIONCOUNT" val="3"/>
  <p:tag name="SHAPETITLE" val="Module Title"/>
  <p:tag name="SHAPETABLE" val="Group 70"/>
</p:tagLst>
</file>

<file path=ppt/tags/tag2.xml><?xml version="1.0" encoding="utf-8"?>
<p:tagLst xmlns:a="http://schemas.openxmlformats.org/drawingml/2006/main" xmlns:r="http://schemas.openxmlformats.org/officeDocument/2006/relationships" xmlns:p="http://schemas.openxmlformats.org/presentationml/2006/main">
  <p:tag name="SLIDETYPE" val="Quiz"/>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537</Words>
  <Application>Microsoft Office PowerPoint</Application>
  <PresentationFormat>Widescreen</PresentationFormat>
  <Paragraphs>123</Paragraphs>
  <Slides>8</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Courier New</vt:lpstr>
      <vt:lpstr>Lucida Console</vt:lpstr>
      <vt:lpstr>Times New Roman</vt:lpstr>
      <vt:lpstr>Office Theme</vt:lpstr>
      <vt:lpstr>PowerPoint Presentation</vt:lpstr>
      <vt:lpstr>PowerPoint Presentation</vt:lpstr>
      <vt:lpstr>PowerPoint Presentation</vt:lpstr>
      <vt:lpstr>PowerPoint Presentation</vt:lpstr>
      <vt:lpstr>PowerPoint Presentation</vt:lpstr>
      <vt:lpstr>The %INDEX Function</vt:lpstr>
      <vt:lpstr>The %INDEX Function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McGee</dc:creator>
  <cp:lastModifiedBy>Dan McGee</cp:lastModifiedBy>
  <cp:revision>4</cp:revision>
  <dcterms:created xsi:type="dcterms:W3CDTF">2015-03-16T17:39:35Z</dcterms:created>
  <dcterms:modified xsi:type="dcterms:W3CDTF">2017-02-20T18:24:49Z</dcterms:modified>
</cp:coreProperties>
</file>