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91" r:id="rId8"/>
    <p:sldId id="262" r:id="rId9"/>
    <p:sldId id="294" r:id="rId10"/>
    <p:sldId id="267" r:id="rId11"/>
    <p:sldId id="269" r:id="rId12"/>
    <p:sldId id="270" r:id="rId13"/>
    <p:sldId id="272" r:id="rId14"/>
    <p:sldId id="278" r:id="rId15"/>
    <p:sldId id="280" r:id="rId16"/>
    <p:sldId id="282" r:id="rId17"/>
    <p:sldId id="283" r:id="rId18"/>
    <p:sldId id="284" r:id="rId19"/>
    <p:sldId id="286" r:id="rId20"/>
    <p:sldId id="292" r:id="rId21"/>
    <p:sldId id="29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4" end="2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8"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E0C6C7-A4EA-4E0D-817F-03A885CF6B94}" type="datetimeFigureOut">
              <a:rPr lang="en-US" smtClean="0"/>
              <a:t>2/22/2017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CBCE9-B517-4430-9C80-F47BACE4D3D5}" type="slidenum">
              <a:rPr lang="en-US" smtClean="0"/>
              <a:t>‹#›</a:t>
            </a:fld>
            <a:endParaRPr lang="en-US"/>
          </a:p>
        </p:txBody>
      </p:sp>
    </p:spTree>
    <p:extLst>
      <p:ext uri="{BB962C8B-B14F-4D97-AF65-F5344CB8AC3E}">
        <p14:creationId xmlns:p14="http://schemas.microsoft.com/office/powerpoint/2010/main" val="3143538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2131F5E-383B-41FF-B747-E927D6566C3F}" type="slidenum">
              <a:rPr lang="en-US" altLang="en-US" sz="1200"/>
              <a:pPr/>
              <a:t>1</a:t>
            </a:fld>
            <a:endParaRPr lang="en-US" altLang="en-US" sz="1200"/>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3431259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086D1F9-7EDD-4781-8992-AE4CB2A9AD4E}" type="slidenum">
              <a:rPr lang="en-US" altLang="en-US" sz="1200"/>
              <a:pPr/>
              <a:t>18</a:t>
            </a:fld>
            <a:endParaRPr lang="en-US" altLang="en-US" sz="1200"/>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single parameter, DATASETS, is a list of dataset names delimited by spaces.  The macro issues a proc means step for each listed dataset.  There is no limit to the number of datasets.  Dataset names are not validated, so potential for errors exists.</a:t>
            </a:r>
          </a:p>
        </p:txBody>
      </p:sp>
    </p:spTree>
    <p:extLst>
      <p:ext uri="{BB962C8B-B14F-4D97-AF65-F5344CB8AC3E}">
        <p14:creationId xmlns:p14="http://schemas.microsoft.com/office/powerpoint/2010/main" val="3463066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F78949B-2670-4F9C-8C34-7918E8D6986A}" type="slidenum">
              <a:rPr lang="en-US" altLang="en-US" sz="1200"/>
              <a:pPr/>
              <a:t>19</a:t>
            </a:fld>
            <a:endParaRPr lang="en-US" altLang="en-US" sz="1200"/>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version of the previous application uses DO UNTIL instead of DO WHILE and validates dataset names with the EXIST function.  A Color-coded error message is issued for non-existent datasets.  See log on next slide.  The application also issues a color-coded </a:t>
            </a:r>
            <a:r>
              <a:rPr lang="en-US" altLang="en-US" b="1">
                <a:latin typeface="Times New Roman" panose="02020603050405020304" pitchFamily="18" charset="0"/>
              </a:rPr>
              <a:t>Processing completed </a:t>
            </a:r>
            <a:r>
              <a:rPr lang="en-US" altLang="en-US">
                <a:latin typeface="Times New Roman" panose="02020603050405020304" pitchFamily="18" charset="0"/>
              </a:rPr>
              <a:t>note.</a:t>
            </a:r>
            <a:endParaRPr lang="en-US" altLang="en-US" b="1">
              <a:latin typeface="Times New Roman" panose="02020603050405020304" pitchFamily="18" charset="0"/>
            </a:endParaRPr>
          </a:p>
        </p:txBody>
      </p:sp>
    </p:spTree>
    <p:extLst>
      <p:ext uri="{BB962C8B-B14F-4D97-AF65-F5344CB8AC3E}">
        <p14:creationId xmlns:p14="http://schemas.microsoft.com/office/powerpoint/2010/main" val="1191564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E72889B-132F-420F-8317-3DB4CEAF10FA}" type="slidenum">
              <a:rPr lang="en-US" altLang="en-US" sz="1200"/>
              <a:pPr/>
              <a:t>6</a:t>
            </a:fld>
            <a:endParaRPr lang="en-US" altLang="en-US" sz="120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Note the additional macro variable NUMROWS, based on the last value of _N_.  SAS programmers everywhere propagate a great myth, telling each other that  _N_ is an observation number.  So the poor SAS instructor must once again remind students that the DATA step is an implied loop and that automatic DATA step variable  _N_ is the DATA step's loop counter.  (It may or may not correspond to an input or output observation number, depending on the program.)</a:t>
            </a:r>
          </a:p>
          <a:p>
            <a:pPr eaLnBrk="1" hangingPunct="1"/>
            <a:endParaRPr lang="en-US" altLang="en-US">
              <a:latin typeface="Times New Roman" panose="02020603050405020304" pitchFamily="18" charset="0"/>
            </a:endParaRPr>
          </a:p>
          <a:p>
            <a:pPr eaLnBrk="1" hangingPunct="1"/>
            <a:r>
              <a:rPr lang="en-US" altLang="en-US">
                <a:latin typeface="Times New Roman" panose="02020603050405020304" pitchFamily="18" charset="0"/>
              </a:rPr>
              <a:t>Here again, we see </a:t>
            </a:r>
            <a:r>
              <a:rPr lang="en-US" altLang="en-US" b="1">
                <a:solidFill>
                  <a:srgbClr val="000000"/>
                </a:solidFill>
                <a:latin typeface="Times New Roman" panose="02020603050405020304" pitchFamily="18" charset="0"/>
              </a:rPr>
              <a:t>%put _user_;  </a:t>
            </a:r>
            <a:r>
              <a:rPr lang="en-US" altLang="en-US">
                <a:solidFill>
                  <a:srgbClr val="000000"/>
                </a:solidFill>
                <a:latin typeface="Times New Roman" panose="02020603050405020304" pitchFamily="18" charset="0"/>
              </a:rPr>
              <a:t>lists macro variables in no particular order.</a:t>
            </a:r>
            <a:endParaRPr lang="en-US" altLang="en-US" b="1">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66919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9E4B329-8715-4102-8C6F-4B0598CC8FF0}" type="slidenum">
              <a:rPr lang="en-US" altLang="en-US" sz="1200"/>
              <a:pPr/>
              <a:t>8</a:t>
            </a:fld>
            <a:endParaRPr lang="en-US" altLang="en-US" sz="1200"/>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Using a macro loop, we can guarantee that these numbered macro variables are listed in numerical order.</a:t>
            </a:r>
          </a:p>
        </p:txBody>
      </p:sp>
    </p:spTree>
    <p:extLst>
      <p:ext uri="{BB962C8B-B14F-4D97-AF65-F5344CB8AC3E}">
        <p14:creationId xmlns:p14="http://schemas.microsoft.com/office/powerpoint/2010/main" val="314261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EA50943-3D26-4C72-BEFA-11EEB69628B9}" type="slidenum">
              <a:rPr lang="en-US" altLang="en-US" sz="1200"/>
              <a:pPr/>
              <a:t>10</a:t>
            </a:fld>
            <a:endParaRPr lang="en-US" altLang="en-US" sz="1200"/>
          </a:p>
        </p:txBody>
      </p:sp>
      <p:sp>
        <p:nvSpPr>
          <p:cNvPr id="180227" name="Rectangle 2"/>
          <p:cNvSpPr>
            <a:spLocks noGrp="1" noRot="1" noChangeAspect="1" noChangeArrowheads="1" noTextEdit="1"/>
          </p:cNvSpPr>
          <p:nvPr>
            <p:ph type="sldImg"/>
          </p:nvPr>
        </p:nvSpPr>
        <p:spPr>
          <a:ln/>
        </p:spPr>
      </p:sp>
      <p:sp>
        <p:nvSpPr>
          <p:cNvPr id="180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loop will iterate three times.</a:t>
            </a:r>
          </a:p>
        </p:txBody>
      </p:sp>
    </p:spTree>
    <p:extLst>
      <p:ext uri="{BB962C8B-B14F-4D97-AF65-F5344CB8AC3E}">
        <p14:creationId xmlns:p14="http://schemas.microsoft.com/office/powerpoint/2010/main" val="4156029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A307F7C-65BE-4428-BF08-D650E21B2D9A}" type="slidenum">
              <a:rPr lang="en-US" altLang="en-US" sz="1200"/>
              <a:pPr/>
              <a:t>12</a:t>
            </a:fld>
            <a:endParaRPr lang="en-US" altLang="en-US" sz="1200"/>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is the first half of the program.  </a:t>
            </a:r>
            <a:r>
              <a:rPr lang="en-US" altLang="en-US" b="1">
                <a:latin typeface="Times New Roman" panose="02020603050405020304" pitchFamily="18" charset="0"/>
              </a:rPr>
              <a:t>%put _local_;</a:t>
            </a:r>
            <a:r>
              <a:rPr lang="en-US" altLang="en-US">
                <a:latin typeface="Times New Roman" panose="02020603050405020304" pitchFamily="18" charset="0"/>
              </a:rPr>
              <a:t>  lists the local symbol table.  This statement is only for diagnostic purposes.</a:t>
            </a:r>
            <a:endParaRPr lang="en-US" altLang="en-US" b="1">
              <a:latin typeface="Times New Roman" panose="02020603050405020304" pitchFamily="18" charset="0"/>
            </a:endParaRPr>
          </a:p>
        </p:txBody>
      </p:sp>
    </p:spTree>
    <p:extLst>
      <p:ext uri="{BB962C8B-B14F-4D97-AF65-F5344CB8AC3E}">
        <p14:creationId xmlns:p14="http://schemas.microsoft.com/office/powerpoint/2010/main" val="2237814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5C05562-2A38-427F-87CC-91A596B640EE}" type="slidenum">
              <a:rPr lang="en-US" altLang="en-US" sz="1200"/>
              <a:pPr/>
              <a:t>13</a:t>
            </a:fld>
            <a:endParaRPr lang="en-US" altLang="en-US" sz="1200"/>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program is completed here.  The red box highlights the portion of the program that has been added.  The semi-colon on a line by itself ends the DATA statement.</a:t>
            </a:r>
          </a:p>
        </p:txBody>
      </p:sp>
    </p:spTree>
    <p:extLst>
      <p:ext uri="{BB962C8B-B14F-4D97-AF65-F5344CB8AC3E}">
        <p14:creationId xmlns:p14="http://schemas.microsoft.com/office/powerpoint/2010/main" val="3646575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979F386-CC48-46C5-BC3E-3E50E5071055}" type="slidenum">
              <a:rPr lang="en-US" altLang="en-US" sz="1200"/>
              <a:pPr/>
              <a:t>14</a:t>
            </a:fld>
            <a:endParaRPr lang="en-US" altLang="en-US" sz="1200"/>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cool macro accepts a single parameter; a library name, which defaults to WORK.  The user does not need to know how many datasets are in the library or the dataset names.  It's all automated.  Just call the macro!</a:t>
            </a:r>
          </a:p>
          <a:p>
            <a:pPr eaLnBrk="1" hangingPunct="1"/>
            <a:endParaRPr lang="en-US" altLang="en-US">
              <a:latin typeface="Times New Roman" panose="02020603050405020304" pitchFamily="18" charset="0"/>
            </a:endParaRPr>
          </a:p>
          <a:p>
            <a:pPr eaLnBrk="1" hangingPunct="1"/>
            <a:r>
              <a:rPr lang="en-US" altLang="en-US">
                <a:latin typeface="Times New Roman" panose="02020603050405020304" pitchFamily="18" charset="0"/>
              </a:rPr>
              <a:t>This is the first half of the program.  </a:t>
            </a:r>
            <a:r>
              <a:rPr lang="en-US" altLang="en-US" b="1">
                <a:latin typeface="Times New Roman" panose="02020603050405020304" pitchFamily="18" charset="0"/>
              </a:rPr>
              <a:t>%put _local_;</a:t>
            </a:r>
            <a:r>
              <a:rPr lang="en-US" altLang="en-US">
                <a:latin typeface="Times New Roman" panose="02020603050405020304" pitchFamily="18" charset="0"/>
              </a:rPr>
              <a:t>  lists the local symbol table.  This statement is only for diagnostic purposes.</a:t>
            </a:r>
          </a:p>
        </p:txBody>
      </p:sp>
    </p:spTree>
    <p:extLst>
      <p:ext uri="{BB962C8B-B14F-4D97-AF65-F5344CB8AC3E}">
        <p14:creationId xmlns:p14="http://schemas.microsoft.com/office/powerpoint/2010/main" val="47656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D7CAAE5-4161-4C35-AFEB-4D35A3427B4F}" type="slidenum">
              <a:rPr lang="en-US" altLang="en-US" sz="1200"/>
              <a:pPr/>
              <a:t>15</a:t>
            </a:fld>
            <a:endParaRPr lang="en-US" altLang="en-US" sz="1200"/>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program is completed here.  The red box highlights the portion of the program that has been added.  </a:t>
            </a:r>
          </a:p>
        </p:txBody>
      </p:sp>
    </p:spTree>
    <p:extLst>
      <p:ext uri="{BB962C8B-B14F-4D97-AF65-F5344CB8AC3E}">
        <p14:creationId xmlns:p14="http://schemas.microsoft.com/office/powerpoint/2010/main" val="2642253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3DA6684-E0BA-4233-8BC2-D55EE2A07A10}" type="slidenum">
              <a:rPr lang="en-US" altLang="en-US" sz="1200"/>
              <a:pPr/>
              <a:t>16</a:t>
            </a:fld>
            <a:endParaRPr lang="en-US" altLang="en-US" sz="1200"/>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section is self-study only due to time concerns.  If you have the time, go for it!</a:t>
            </a:r>
          </a:p>
        </p:txBody>
      </p:sp>
    </p:spTree>
    <p:extLst>
      <p:ext uri="{BB962C8B-B14F-4D97-AF65-F5344CB8AC3E}">
        <p14:creationId xmlns:p14="http://schemas.microsoft.com/office/powerpoint/2010/main" val="2602138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5E702A2-975A-48E9-A0C7-2C29F3A1E0D8}"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378754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E702A2-975A-48E9-A0C7-2C29F3A1E0D8}"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55686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E702A2-975A-48E9-A0C7-2C29F3A1E0D8}"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192865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E702A2-975A-48E9-A0C7-2C29F3A1E0D8}"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838544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E702A2-975A-48E9-A0C7-2C29F3A1E0D8}" type="datetimeFigureOut">
              <a:rPr lang="en-US" smtClean="0"/>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986709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E702A2-975A-48E9-A0C7-2C29F3A1E0D8}"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3435551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E702A2-975A-48E9-A0C7-2C29F3A1E0D8}" type="datetimeFigureOut">
              <a:rPr lang="en-US" smtClean="0"/>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422194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E702A2-975A-48E9-A0C7-2C29F3A1E0D8}" type="datetimeFigureOut">
              <a:rPr lang="en-US" smtClean="0"/>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1897203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702A2-975A-48E9-A0C7-2C29F3A1E0D8}" type="datetimeFigureOut">
              <a:rPr lang="en-US" smtClean="0"/>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840546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E702A2-975A-48E9-A0C7-2C29F3A1E0D8}"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2327198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E702A2-975A-48E9-A0C7-2C29F3A1E0D8}" type="datetimeFigureOut">
              <a:rPr lang="en-US" smtClean="0"/>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BD5D8-9D6E-4409-BBC6-C2C6496AE33E}" type="slidenum">
              <a:rPr lang="en-US" smtClean="0"/>
              <a:t>‹#›</a:t>
            </a:fld>
            <a:endParaRPr lang="en-US"/>
          </a:p>
        </p:txBody>
      </p:sp>
    </p:spTree>
    <p:extLst>
      <p:ext uri="{BB962C8B-B14F-4D97-AF65-F5344CB8AC3E}">
        <p14:creationId xmlns:p14="http://schemas.microsoft.com/office/powerpoint/2010/main" val="4149381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702A2-975A-48E9-A0C7-2C29F3A1E0D8}" type="datetimeFigureOut">
              <a:rPr lang="en-US" smtClean="0"/>
              <a:t>2/22/2017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BD5D8-9D6E-4409-BBC6-C2C6496AE33E}" type="slidenum">
              <a:rPr lang="en-US" smtClean="0"/>
              <a:t>‹#›</a:t>
            </a:fld>
            <a:endParaRPr lang="en-US"/>
          </a:p>
        </p:txBody>
      </p:sp>
    </p:spTree>
    <p:extLst>
      <p:ext uri="{BB962C8B-B14F-4D97-AF65-F5344CB8AC3E}">
        <p14:creationId xmlns:p14="http://schemas.microsoft.com/office/powerpoint/2010/main" val="352159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787F157-6A47-48C4-B406-57C98D2886CB}" type="slidenum">
              <a:rPr lang="en-US" altLang="en-US" sz="1400"/>
              <a:pPr/>
              <a:t>1</a:t>
            </a:fld>
            <a:endParaRPr lang="en-US" altLang="en-US" sz="1400">
              <a:latin typeface="Times New Roman" panose="02020603050405020304" pitchFamily="18" charset="0"/>
            </a:endParaRPr>
          </a:p>
        </p:txBody>
      </p:sp>
      <p:sp>
        <p:nvSpPr>
          <p:cNvPr id="67587" name="Module Title"/>
          <p:cNvSpPr>
            <a:spLocks noChangeArrowheads="1"/>
          </p:cNvSpPr>
          <p:nvPr/>
        </p:nvSpPr>
        <p:spPr bwMode="auto">
          <a:xfrm>
            <a:off x="2794958" y="3244573"/>
            <a:ext cx="6094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ts val="3900"/>
              </a:lnSpc>
            </a:pPr>
            <a:r>
              <a:rPr lang="en-US" sz="4800" b="1" dirty="0">
                <a:latin typeface="+mn-lt"/>
              </a:rPr>
              <a:t>Iterative Processing</a:t>
            </a:r>
            <a:endParaRPr lang="en-US" altLang="en-US" sz="4800" b="1" dirty="0">
              <a:latin typeface="+mn-lt"/>
            </a:endParaRPr>
          </a:p>
        </p:txBody>
      </p:sp>
      <p:sp>
        <p:nvSpPr>
          <p:cNvPr id="67597"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a:t>3</a:t>
            </a:r>
          </a:p>
        </p:txBody>
      </p:sp>
    </p:spTree>
    <p:custDataLst>
      <p:tags r:id="rId1"/>
    </p:custDataLst>
    <p:extLst>
      <p:ext uri="{BB962C8B-B14F-4D97-AF65-F5344CB8AC3E}">
        <p14:creationId xmlns:p14="http://schemas.microsoft.com/office/powerpoint/2010/main" val="139737448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C44910B-E4BD-412D-A03D-2B3F132DA416}" type="slidenum">
              <a:rPr lang="en-US" altLang="en-US" sz="1400"/>
              <a:pPr/>
              <a:t>10</a:t>
            </a:fld>
            <a:endParaRPr lang="en-US" altLang="en-US" sz="1400">
              <a:latin typeface="Times New Roman" panose="02020603050405020304" pitchFamily="18" charset="0"/>
            </a:endParaRPr>
          </a:p>
        </p:txBody>
      </p:sp>
      <p:sp>
        <p:nvSpPr>
          <p:cNvPr id="78853" name="Rectangle 2"/>
          <p:cNvSpPr>
            <a:spLocks noChangeArrowheads="1"/>
          </p:cNvSpPr>
          <p:nvPr/>
        </p:nvSpPr>
        <p:spPr bwMode="auto">
          <a:xfrm>
            <a:off x="18288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Times New Roman" panose="02020603050405020304" pitchFamily="18" charset="0"/>
            </a:endParaRPr>
          </a:p>
        </p:txBody>
      </p:sp>
      <p:sp>
        <p:nvSpPr>
          <p:cNvPr id="78854"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305346" y="605446"/>
            <a:ext cx="10588487" cy="5262979"/>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path=c:\users\dlm1\dropbox\sas\sasdata;</a:t>
            </a:r>
          </a:p>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readraw</a:t>
            </a:r>
            <a:r>
              <a:rPr lang="en-US" sz="2400" dirty="0">
                <a:solidFill>
                  <a:srgbClr val="000000"/>
                </a:solidFill>
                <a:latin typeface="Lucida Console" panose="020B0609040504020204" pitchFamily="49" charset="0"/>
              </a:rPr>
              <a:t>(first=</a:t>
            </a:r>
            <a:r>
              <a:rPr lang="en-US" sz="2400" b="1" dirty="0">
                <a:solidFill>
                  <a:srgbClr val="008080"/>
                </a:solidFill>
                <a:latin typeface="Lucida Console" panose="020B0609040504020204" pitchFamily="49" charset="0"/>
              </a:rPr>
              <a:t>2003</a:t>
            </a:r>
            <a:r>
              <a:rPr lang="en-US" sz="2400" dirty="0">
                <a:solidFill>
                  <a:srgbClr val="000000"/>
                </a:solidFill>
                <a:latin typeface="Lucida Console" panose="020B0609040504020204" pitchFamily="49" charset="0"/>
              </a:rPr>
              <a:t>,last=</a:t>
            </a:r>
            <a:r>
              <a:rPr lang="en-US" sz="2400" b="1" dirty="0">
                <a:solidFill>
                  <a:srgbClr val="008080"/>
                </a:solidFill>
                <a:latin typeface="Lucida Console" panose="020B0609040504020204" pitchFamily="49" charset="0"/>
              </a:rPr>
              <a:t>2007</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year=&amp;first </a:t>
            </a:r>
            <a:r>
              <a:rPr lang="en-US" sz="2400" dirty="0">
                <a:solidFill>
                  <a:srgbClr val="0000FF"/>
                </a:solidFill>
                <a:latin typeface="Lucida Console" panose="020B0609040504020204" pitchFamily="49" charset="0"/>
              </a:rPr>
              <a:t>%to</a:t>
            </a:r>
            <a:r>
              <a:rPr lang="en-US" sz="2400" dirty="0">
                <a:solidFill>
                  <a:srgbClr val="000000"/>
                </a:solidFill>
                <a:latin typeface="Lucida Console" panose="020B0609040504020204" pitchFamily="49" charset="0"/>
              </a:rPr>
              <a:t> &amp;last;</a:t>
            </a:r>
          </a:p>
          <a:p>
            <a:r>
              <a:rPr lang="en-US" sz="2400" dirty="0">
                <a:solidFill>
                  <a:srgbClr val="000000"/>
                </a:solidFill>
                <a:latin typeface="Lucida Console" panose="020B0609040504020204" pitchFamily="49" charset="0"/>
              </a:rPr>
              <a:t>    data </a:t>
            </a:r>
            <a:r>
              <a:rPr lang="en-US" sz="2400" dirty="0" err="1">
                <a:solidFill>
                  <a:srgbClr val="000000"/>
                </a:solidFill>
                <a:latin typeface="Lucida Console" panose="020B0609040504020204" pitchFamily="49" charset="0"/>
              </a:rPr>
              <a:t>year&amp;year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infile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"&amp;path\mac1\</a:t>
            </a:r>
            <a:r>
              <a:rPr lang="en-US" sz="2400" dirty="0" err="1">
                <a:solidFill>
                  <a:srgbClr val="800080"/>
                </a:solidFill>
                <a:latin typeface="Lucida Console" panose="020B0609040504020204" pitchFamily="49" charset="0"/>
              </a:rPr>
              <a:t>orders&amp;year</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dat</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input </a:t>
            </a:r>
            <a:r>
              <a:rPr lang="en-US" sz="2400" dirty="0" err="1">
                <a:solidFill>
                  <a:srgbClr val="000000"/>
                </a:solidFill>
                <a:latin typeface="Lucida Console" panose="020B0609040504020204" pitchFamily="49" charset="0"/>
              </a:rPr>
              <a:t>order_ID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 </a:t>
            </a:r>
            <a:r>
              <a:rPr lang="en-US" sz="2400" dirty="0">
                <a:solidFill>
                  <a:srgbClr val="008080"/>
                </a:solidFill>
                <a:latin typeface="Lucida Console" panose="020B0609040504020204" pitchFamily="49" charset="0"/>
              </a:rPr>
              <a:t>date9.</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readraw</a:t>
            </a:r>
            <a:r>
              <a:rPr lang="en-US" sz="2400" dirty="0">
                <a:solidFill>
                  <a:srgbClr val="000000"/>
                </a:solidFill>
                <a:latin typeface="Lucida Console" panose="020B0609040504020204" pitchFamily="49" charset="0"/>
              </a:rPr>
              <a:t>;	</a:t>
            </a:r>
          </a:p>
          <a:p>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mlogic</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mprint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readraw</a:t>
            </a:r>
            <a:r>
              <a:rPr lang="en-US" sz="2400" dirty="0">
                <a:solidFill>
                  <a:srgbClr val="000000"/>
                </a:solidFill>
                <a:latin typeface="Lucida Console" panose="020B0609040504020204" pitchFamily="49" charset="0"/>
              </a:rPr>
              <a:t>(first=</a:t>
            </a:r>
            <a:r>
              <a:rPr lang="en-US" sz="2400" b="1" dirty="0">
                <a:solidFill>
                  <a:srgbClr val="008080"/>
                </a:solidFill>
                <a:latin typeface="Lucida Console" panose="020B0609040504020204" pitchFamily="49" charset="0"/>
              </a:rPr>
              <a:t>2004</a:t>
            </a:r>
            <a:r>
              <a:rPr lang="en-US" sz="2400" dirty="0">
                <a:solidFill>
                  <a:srgbClr val="000000"/>
                </a:solidFill>
                <a:latin typeface="Lucida Console" panose="020B0609040504020204" pitchFamily="49" charset="0"/>
              </a:rPr>
              <a:t>,last=</a:t>
            </a:r>
            <a:r>
              <a:rPr lang="en-US" sz="2400" b="1" dirty="0">
                <a:solidFill>
                  <a:srgbClr val="008080"/>
                </a:solidFill>
                <a:latin typeface="Lucida Console" panose="020B0609040504020204" pitchFamily="49" charset="0"/>
              </a:rPr>
              <a:t>2006</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nomlogic</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nomprint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06673458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title"/>
          </p:nvPr>
        </p:nvSpPr>
        <p:spPr>
          <a:xfrm>
            <a:off x="2209800" y="457200"/>
            <a:ext cx="8458200" cy="457200"/>
          </a:xfrm>
        </p:spPr>
        <p:txBody>
          <a:bodyPr>
            <a:normAutofit fontScale="90000"/>
          </a:bodyPr>
          <a:lstStyle/>
          <a:p>
            <a:pPr eaLnBrk="1" hangingPunct="1"/>
            <a:r>
              <a:rPr lang="en-US" altLang="en-US"/>
              <a:t>Generating Data-Dependent Code</a:t>
            </a:r>
          </a:p>
        </p:txBody>
      </p:sp>
      <p:sp>
        <p:nvSpPr>
          <p:cNvPr id="80899" name="Rectangle 4"/>
          <p:cNvSpPr>
            <a:spLocks noGrp="1" noChangeArrowheads="1"/>
          </p:cNvSpPr>
          <p:nvPr>
            <p:ph idx="1"/>
          </p:nvPr>
        </p:nvSpPr>
        <p:spPr>
          <a:xfrm>
            <a:off x="381663" y="1071563"/>
            <a:ext cx="10286337" cy="867930"/>
          </a:xfrm>
        </p:spPr>
        <p:txBody>
          <a:bodyPr wrap="square">
            <a:spAutoFit/>
          </a:bodyPr>
          <a:lstStyle/>
          <a:p>
            <a:pPr marL="0" indent="0">
              <a:buNone/>
              <a:tabLst>
                <a:tab pos="1655763" algn="l"/>
              </a:tabLst>
            </a:pPr>
            <a:r>
              <a:rPr lang="en-US" altLang="en-US" dirty="0"/>
              <a:t>Example:  Create a separate data set for each value of a selected variable in a selected data set. </a:t>
            </a:r>
          </a:p>
        </p:txBody>
      </p:sp>
      <p:sp>
        <p:nvSpPr>
          <p:cNvPr id="10"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EEFD5C2-8D09-45C0-9818-62926ADB2262}" type="slidenum">
              <a:rPr lang="en-US" altLang="en-US" sz="1400"/>
              <a:pPr/>
              <a:t>11</a:t>
            </a:fld>
            <a:endParaRPr lang="en-US" altLang="en-US" sz="1400">
              <a:latin typeface="Times New Roman" panose="02020603050405020304" pitchFamily="18" charset="0"/>
            </a:endParaRPr>
          </a:p>
        </p:txBody>
      </p:sp>
      <p:sp>
        <p:nvSpPr>
          <p:cNvPr id="80901" name="Rectangle 2"/>
          <p:cNvSpPr>
            <a:spLocks noChangeArrowheads="1"/>
          </p:cNvSpPr>
          <p:nvPr/>
        </p:nvSpPr>
        <p:spPr bwMode="auto">
          <a:xfrm>
            <a:off x="2209800" y="153988"/>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Times New Roman" panose="02020603050405020304" pitchFamily="18" charset="0"/>
            </a:endParaRPr>
          </a:p>
        </p:txBody>
      </p:sp>
      <p:sp>
        <p:nvSpPr>
          <p:cNvPr id="80902"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80903" name="Text Box 6"/>
          <p:cNvSpPr txBox="1">
            <a:spLocks noChangeArrowheads="1"/>
          </p:cNvSpPr>
          <p:nvPr/>
        </p:nvSpPr>
        <p:spPr bwMode="auto">
          <a:xfrm>
            <a:off x="1925099" y="3439310"/>
            <a:ext cx="8694688" cy="468846"/>
          </a:xfrm>
          <a:prstGeom prst="rect">
            <a:avLst/>
          </a:prstGeom>
          <a:solidFill>
            <a:srgbClr val="FFFFFF"/>
          </a:solidFill>
          <a:ln w="38100">
            <a:solidFill>
              <a:schemeClr val="tx2"/>
            </a:solidFill>
            <a:miter lim="800000"/>
            <a:headEnd type="none" w="med" len="lg"/>
            <a:tailEnd type="none" w="med" len="lg"/>
          </a:ln>
        </p:spPr>
        <p:txBody>
          <a:bodyPr wrap="none" lIns="50800" tIns="50800" rIns="50800" bIns="508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US" altLang="en-US" sz="2800" b="1" dirty="0">
                <a:latin typeface="Courier New" panose="02070309020205020404" pitchFamily="49" charset="0"/>
              </a:rPr>
              <a:t>%split(data=</a:t>
            </a:r>
            <a:r>
              <a:rPr lang="en-US" altLang="en-US" sz="2800" b="1" dirty="0" err="1">
                <a:latin typeface="Courier New" panose="02070309020205020404" pitchFamily="49" charset="0"/>
              </a:rPr>
              <a:t>orion.customer</a:t>
            </a:r>
            <a:r>
              <a:rPr lang="en-US" altLang="en-US" sz="2800" b="1" dirty="0">
                <a:latin typeface="Courier New" panose="02070309020205020404" pitchFamily="49" charset="0"/>
              </a:rPr>
              <a:t>, </a:t>
            </a:r>
            <a:r>
              <a:rPr lang="en-US" altLang="en-US" sz="2800" b="1" dirty="0" err="1">
                <a:latin typeface="Courier New" panose="02070309020205020404" pitchFamily="49" charset="0"/>
              </a:rPr>
              <a:t>var</a:t>
            </a:r>
            <a:r>
              <a:rPr lang="en-US" altLang="en-US" sz="2800" b="1" dirty="0">
                <a:latin typeface="Courier New" panose="02070309020205020404" pitchFamily="49" charset="0"/>
              </a:rPr>
              <a:t>=country)</a:t>
            </a:r>
          </a:p>
        </p:txBody>
      </p:sp>
      <p:sp>
        <p:nvSpPr>
          <p:cNvPr id="80905"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Tree>
    <p:extLst>
      <p:ext uri="{BB962C8B-B14F-4D97-AF65-F5344CB8AC3E}">
        <p14:creationId xmlns:p14="http://schemas.microsoft.com/office/powerpoint/2010/main" val="88489236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14CD100-72CA-4BE7-9C3D-4B865EBD1CA3}" type="slidenum">
              <a:rPr lang="en-US" altLang="en-US" sz="1400"/>
              <a:pPr/>
              <a:t>12</a:t>
            </a:fld>
            <a:endParaRPr lang="en-US" altLang="en-US" sz="1400">
              <a:latin typeface="Times New Roman" panose="02020603050405020304" pitchFamily="18" charset="0"/>
            </a:endParaRPr>
          </a:p>
        </p:txBody>
      </p:sp>
      <p:sp>
        <p:nvSpPr>
          <p:cNvPr id="81924" name="Rectangle 2"/>
          <p:cNvSpPr>
            <a:spLocks noChangeArrowheads="1"/>
          </p:cNvSpPr>
          <p:nvPr/>
        </p:nvSpPr>
        <p:spPr bwMode="auto">
          <a:xfrm>
            <a:off x="2209800" y="609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Times New Roman" panose="02020603050405020304" pitchFamily="18" charset="0"/>
            </a:endParaRPr>
          </a:p>
        </p:txBody>
      </p:sp>
      <p:sp>
        <p:nvSpPr>
          <p:cNvPr id="81925" name="Text Box 4"/>
          <p:cNvSpPr txBox="1">
            <a:spLocks noChangeArrowheads="1"/>
          </p:cNvSpPr>
          <p:nvPr/>
        </p:nvSpPr>
        <p:spPr bwMode="auto">
          <a:xfrm>
            <a:off x="1527797" y="650622"/>
            <a:ext cx="7745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20000"/>
              </a:spcBef>
              <a:buClr>
                <a:schemeClr val="tx1"/>
              </a:buClr>
              <a:buFont typeface="Monotype Sorts" panose="05010101010101010101" pitchFamily="2" charset="2"/>
              <a:buNone/>
            </a:pPr>
            <a:r>
              <a:rPr lang="en-US" altLang="en-US" dirty="0"/>
              <a:t>Step 1:  Store unique data values into macro variables.</a:t>
            </a:r>
          </a:p>
        </p:txBody>
      </p:sp>
      <p:sp>
        <p:nvSpPr>
          <p:cNvPr id="81926" name="Text Box 5"/>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693088" y="1272382"/>
            <a:ext cx="11012557" cy="4893647"/>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split (data=, </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sort data=&amp;data(keep=&amp;</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 out=values </a:t>
            </a:r>
            <a:r>
              <a:rPr lang="en-US" sz="2400" dirty="0" err="1">
                <a:solidFill>
                  <a:srgbClr val="000000"/>
                </a:solidFill>
                <a:latin typeface="Lucida Console" panose="020B0609040504020204" pitchFamily="49" charset="0"/>
              </a:rPr>
              <a:t>nodupkey</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by &amp;</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data _null_;</a:t>
            </a:r>
          </a:p>
          <a:p>
            <a:r>
              <a:rPr lang="en-US" sz="2400" dirty="0">
                <a:solidFill>
                  <a:srgbClr val="000000"/>
                </a:solidFill>
                <a:latin typeface="Lucida Console" panose="020B0609040504020204" pitchFamily="49" charset="0"/>
              </a:rPr>
              <a:t>     set values end=last;</a:t>
            </a:r>
          </a:p>
          <a:p>
            <a:r>
              <a:rPr lang="en-US" sz="2400" dirty="0">
                <a:solidFill>
                  <a:srgbClr val="000000"/>
                </a:solidFill>
                <a:latin typeface="Lucida Console" panose="020B0609040504020204" pitchFamily="49" charset="0"/>
              </a:rPr>
              <a:t>     call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'site'</a:t>
            </a:r>
            <a:r>
              <a:rPr lang="en-US" sz="2400" dirty="0">
                <a:solidFill>
                  <a:srgbClr val="000000"/>
                </a:solidFill>
                <a:latin typeface="Lucida Console" panose="020B0609040504020204" pitchFamily="49" charset="0"/>
              </a:rPr>
              <a:t>||left(_n_),&amp;</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if last then call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count'</a:t>
            </a:r>
            <a:r>
              <a:rPr lang="en-US" sz="2400" dirty="0" err="1">
                <a:solidFill>
                  <a:srgbClr val="000000"/>
                </a:solidFill>
                <a:latin typeface="Lucida Console" panose="020B0609040504020204" pitchFamily="49" charset="0"/>
              </a:rPr>
              <a:t>,_n</a:t>
            </a:r>
            <a:r>
              <a:rPr lang="en-US" sz="2400" dirty="0">
                <a:solidFill>
                  <a:srgbClr val="000000"/>
                </a:solidFill>
                <a:latin typeface="Lucida Console" panose="020B0609040504020204" pitchFamily="49" charset="0"/>
              </a:rPr>
              <a:t>_);</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_local_;</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split;</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a:t>
            </a:r>
            <a:r>
              <a:rPr lang="en-US" sz="2400" b="1" i="1" dirty="0">
                <a:solidFill>
                  <a:srgbClr val="000000"/>
                </a:solidFill>
                <a:latin typeface="Lucida Console" panose="020B0609040504020204" pitchFamily="49" charset="0"/>
              </a:rPr>
              <a:t>split</a:t>
            </a:r>
            <a:r>
              <a:rPr lang="en-US" sz="2400" dirty="0">
                <a:solidFill>
                  <a:srgbClr val="000000"/>
                </a:solidFill>
                <a:latin typeface="Lucida Console" panose="020B0609040504020204" pitchFamily="49" charset="0"/>
              </a:rPr>
              <a:t>(data=</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var</a:t>
            </a:r>
            <a:r>
              <a:rPr lang="en-US" sz="2400" dirty="0">
                <a:solidFill>
                  <a:srgbClr val="000000"/>
                </a:solidFill>
                <a:latin typeface="Lucida Console" panose="020B0609040504020204" pitchFamily="49" charset="0"/>
              </a:rPr>
              <a:t>=country)</a:t>
            </a:r>
          </a:p>
        </p:txBody>
      </p:sp>
    </p:spTree>
    <p:extLst>
      <p:ext uri="{BB962C8B-B14F-4D97-AF65-F5344CB8AC3E}">
        <p14:creationId xmlns:p14="http://schemas.microsoft.com/office/powerpoint/2010/main" val="128385762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type="title"/>
          </p:nvPr>
        </p:nvSpPr>
        <p:spPr>
          <a:xfrm>
            <a:off x="838200" y="11906"/>
            <a:ext cx="10515600" cy="597693"/>
          </a:xfrm>
        </p:spPr>
        <p:txBody>
          <a:bodyPr>
            <a:normAutofit fontScale="90000"/>
          </a:bodyPr>
          <a:lstStyle/>
          <a:p>
            <a:pPr eaLnBrk="1" hangingPunct="1"/>
            <a:r>
              <a:rPr lang="en-US" altLang="en-US" dirty="0"/>
              <a:t>Generating Data-Dependent Code</a:t>
            </a:r>
          </a:p>
        </p:txBody>
      </p:sp>
      <p:sp>
        <p:nvSpPr>
          <p:cNvPr id="1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0E0F440-4E55-4697-A77C-094F340061F9}" type="slidenum">
              <a:rPr lang="en-US" altLang="en-US" sz="1400"/>
              <a:pPr/>
              <a:t>13</a:t>
            </a:fld>
            <a:endParaRPr lang="en-US" altLang="en-US" sz="1400">
              <a:latin typeface="Times New Roman" panose="02020603050405020304" pitchFamily="18" charset="0"/>
            </a:endParaRPr>
          </a:p>
        </p:txBody>
      </p:sp>
      <p:sp>
        <p:nvSpPr>
          <p:cNvPr id="83972" name="Rectangle 2"/>
          <p:cNvSpPr>
            <a:spLocks noChangeArrowheads="1"/>
          </p:cNvSpPr>
          <p:nvPr/>
        </p:nvSpPr>
        <p:spPr bwMode="auto">
          <a:xfrm>
            <a:off x="2209800" y="609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Times New Roman" panose="02020603050405020304" pitchFamily="18" charset="0"/>
            </a:endParaRPr>
          </a:p>
        </p:txBody>
      </p:sp>
      <p:sp>
        <p:nvSpPr>
          <p:cNvPr id="83973" name="Text Box 4"/>
          <p:cNvSpPr txBox="1">
            <a:spLocks noChangeArrowheads="1"/>
          </p:cNvSpPr>
          <p:nvPr/>
        </p:nvSpPr>
        <p:spPr bwMode="auto">
          <a:xfrm>
            <a:off x="2057400" y="761999"/>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20000"/>
              </a:spcBef>
              <a:buClr>
                <a:schemeClr val="tx1"/>
              </a:buClr>
              <a:buFont typeface="Monotype Sorts" panose="05010101010101010101" pitchFamily="2" charset="2"/>
              <a:buNone/>
            </a:pPr>
            <a:r>
              <a:rPr lang="en-US" altLang="en-US" dirty="0"/>
              <a:t>Step 2:  Use loops to generate the DATA step. </a:t>
            </a:r>
          </a:p>
        </p:txBody>
      </p:sp>
      <p:sp>
        <p:nvSpPr>
          <p:cNvPr id="83974" name="Text Box 6"/>
          <p:cNvSpPr txBox="1">
            <a:spLocks noChangeArrowheads="1"/>
          </p:cNvSpPr>
          <p:nvPr/>
        </p:nvSpPr>
        <p:spPr bwMode="auto">
          <a:xfrm>
            <a:off x="3276600" y="3708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83975" name="Text Box 7"/>
          <p:cNvSpPr txBox="1">
            <a:spLocks noChangeArrowheads="1"/>
          </p:cNvSpPr>
          <p:nvPr/>
        </p:nvSpPr>
        <p:spPr bwMode="auto">
          <a:xfrm>
            <a:off x="3273426" y="3708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413468" y="1371598"/>
            <a:ext cx="10789920" cy="5262979"/>
          </a:xfrm>
          <a:prstGeom prst="rect">
            <a:avLst/>
          </a:prstGeom>
        </p:spPr>
        <p:txBody>
          <a:bodyPr wrap="square">
            <a:spAutoFit/>
          </a:bodyPr>
          <a:lstStyle/>
          <a:p>
            <a:r>
              <a:rPr lang="en-US" sz="1400" b="1" dirty="0">
                <a:solidFill>
                  <a:srgbClr val="000080"/>
                </a:solidFill>
                <a:latin typeface="Lucida Console" panose="020B0609040504020204" pitchFamily="49" charset="0"/>
              </a:rPr>
              <a:t>%macro</a:t>
            </a:r>
            <a:r>
              <a:rPr lang="en-US" sz="1400" dirty="0">
                <a:solidFill>
                  <a:srgbClr val="000000"/>
                </a:solidFill>
                <a:latin typeface="Lucida Console" panose="020B0609040504020204" pitchFamily="49" charset="0"/>
              </a:rPr>
              <a:t> split (data=, </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proc</a:t>
            </a:r>
            <a:r>
              <a:rPr lang="en-US" sz="1400" dirty="0">
                <a:solidFill>
                  <a:srgbClr val="000000"/>
                </a:solidFill>
                <a:latin typeface="Lucida Console" panose="020B0609040504020204" pitchFamily="49" charset="0"/>
              </a:rPr>
              <a:t> sort data=&amp;data(keep=&amp;</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 out=values </a:t>
            </a:r>
            <a:r>
              <a:rPr lang="en-US" sz="1400" dirty="0" err="1">
                <a:solidFill>
                  <a:srgbClr val="000000"/>
                </a:solidFill>
                <a:latin typeface="Lucida Console" panose="020B0609040504020204" pitchFamily="49" charset="0"/>
              </a:rPr>
              <a:t>nodupkey</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by &amp;</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run;</a:t>
            </a:r>
          </a:p>
          <a:p>
            <a:r>
              <a:rPr lang="en-US" sz="1400" dirty="0">
                <a:solidFill>
                  <a:srgbClr val="000000"/>
                </a:solidFill>
                <a:latin typeface="Lucida Console" panose="020B0609040504020204" pitchFamily="49" charset="0"/>
              </a:rPr>
              <a:t>  data _null_;</a:t>
            </a:r>
          </a:p>
          <a:p>
            <a:r>
              <a:rPr lang="en-US" sz="1400" dirty="0">
                <a:solidFill>
                  <a:srgbClr val="000000"/>
                </a:solidFill>
                <a:latin typeface="Lucida Console" panose="020B0609040504020204" pitchFamily="49" charset="0"/>
              </a:rPr>
              <a:t>     set values end=last;</a:t>
            </a:r>
          </a:p>
          <a:p>
            <a:r>
              <a:rPr lang="en-US" sz="1400" dirty="0">
                <a:solidFill>
                  <a:srgbClr val="000000"/>
                </a:solidFill>
                <a:latin typeface="Lucida Console" panose="020B0609040504020204" pitchFamily="49" charset="0"/>
              </a:rPr>
              <a:t>     call </a:t>
            </a:r>
            <a:r>
              <a:rPr lang="en-US" sz="1400" dirty="0" err="1">
                <a:solidFill>
                  <a:srgbClr val="000000"/>
                </a:solidFill>
                <a:latin typeface="Lucida Console" panose="020B0609040504020204" pitchFamily="49" charset="0"/>
              </a:rPr>
              <a:t>symputx</a:t>
            </a:r>
            <a:r>
              <a:rPr lang="en-US" sz="1400" dirty="0">
                <a:solidFill>
                  <a:srgbClr val="000000"/>
                </a:solidFill>
                <a:latin typeface="Lucida Console" panose="020B0609040504020204" pitchFamily="49" charset="0"/>
              </a:rPr>
              <a:t>(</a:t>
            </a:r>
            <a:r>
              <a:rPr lang="en-US" sz="1400" dirty="0">
                <a:solidFill>
                  <a:srgbClr val="800080"/>
                </a:solidFill>
                <a:latin typeface="Lucida Console" panose="020B0609040504020204" pitchFamily="49" charset="0"/>
              </a:rPr>
              <a:t>'site'</a:t>
            </a:r>
            <a:r>
              <a:rPr lang="en-US" sz="1400" dirty="0">
                <a:solidFill>
                  <a:srgbClr val="000000"/>
                </a:solidFill>
                <a:latin typeface="Lucida Console" panose="020B0609040504020204" pitchFamily="49" charset="0"/>
              </a:rPr>
              <a:t>||left(_n_),&amp;</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if last then call </a:t>
            </a:r>
            <a:r>
              <a:rPr lang="en-US" sz="1400" dirty="0" err="1">
                <a:solidFill>
                  <a:srgbClr val="000000"/>
                </a:solidFill>
                <a:latin typeface="Lucida Console" panose="020B0609040504020204" pitchFamily="49" charset="0"/>
              </a:rPr>
              <a:t>symputx</a:t>
            </a:r>
            <a:r>
              <a:rPr lang="en-US" sz="1400" dirty="0">
                <a:solidFill>
                  <a:srgbClr val="000000"/>
                </a:solidFill>
                <a:latin typeface="Lucida Console" panose="020B0609040504020204" pitchFamily="49" charset="0"/>
              </a:rPr>
              <a:t>(</a:t>
            </a:r>
            <a:r>
              <a:rPr lang="en-US" sz="1400" dirty="0">
                <a:solidFill>
                  <a:srgbClr val="800080"/>
                </a:solidFill>
                <a:latin typeface="Lucida Console" panose="020B0609040504020204" pitchFamily="49" charset="0"/>
              </a:rPr>
              <a:t>'</a:t>
            </a:r>
            <a:r>
              <a:rPr lang="en-US" sz="1400" dirty="0" err="1">
                <a:solidFill>
                  <a:srgbClr val="800080"/>
                </a:solidFill>
                <a:latin typeface="Lucida Console" panose="020B0609040504020204" pitchFamily="49" charset="0"/>
              </a:rPr>
              <a:t>count'</a:t>
            </a:r>
            <a:r>
              <a:rPr lang="en-US" sz="1400" dirty="0" err="1">
                <a:solidFill>
                  <a:srgbClr val="000000"/>
                </a:solidFill>
                <a:latin typeface="Lucida Console" panose="020B0609040504020204" pitchFamily="49" charset="0"/>
              </a:rPr>
              <a:t>,_n</a:t>
            </a:r>
            <a:r>
              <a:rPr lang="en-US" sz="1400" dirty="0">
                <a:solidFill>
                  <a:srgbClr val="000000"/>
                </a:solidFill>
                <a:latin typeface="Lucida Console" panose="020B0609040504020204" pitchFamily="49" charset="0"/>
              </a:rPr>
              <a:t>_);</a:t>
            </a:r>
          </a:p>
          <a:p>
            <a:r>
              <a:rPr lang="en-US" sz="1400" dirty="0">
                <a:solidFill>
                  <a:srgbClr val="000000"/>
                </a:solidFill>
                <a:latin typeface="Lucida Console" panose="020B0609040504020204" pitchFamily="49" charset="0"/>
              </a:rPr>
              <a:t>  run;</a:t>
            </a:r>
          </a:p>
          <a:p>
            <a:r>
              <a:rPr lang="en-US" sz="1400" dirty="0">
                <a:solidFill>
                  <a:srgbClr val="000000"/>
                </a:solidFill>
                <a:latin typeface="Lucida Console" panose="020B0609040504020204" pitchFamily="49" charset="0"/>
              </a:rPr>
              <a:t>  data</a:t>
            </a:r>
          </a:p>
          <a:p>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%do</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i</a:t>
            </a:r>
            <a:r>
              <a:rPr lang="en-US" sz="1400" dirty="0">
                <a:solidFill>
                  <a:srgbClr val="000000"/>
                </a:solidFill>
                <a:latin typeface="Lucida Console" panose="020B0609040504020204" pitchFamily="49" charset="0"/>
              </a:rPr>
              <a:t>=</a:t>
            </a:r>
            <a:r>
              <a:rPr lang="en-US" sz="1400" b="1" dirty="0">
                <a:solidFill>
                  <a:srgbClr val="008080"/>
                </a:solidFill>
                <a:latin typeface="Lucida Console" panose="020B0609040504020204" pitchFamily="49" charset="0"/>
              </a:rPr>
              <a:t>1</a:t>
            </a:r>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%to</a:t>
            </a:r>
            <a:r>
              <a:rPr lang="en-US" sz="1400" dirty="0">
                <a:solidFill>
                  <a:srgbClr val="000000"/>
                </a:solidFill>
                <a:latin typeface="Lucida Console" panose="020B0609040504020204" pitchFamily="49" charset="0"/>
              </a:rPr>
              <a:t> &amp;count;</a:t>
            </a:r>
          </a:p>
          <a:p>
            <a:r>
              <a:rPr lang="en-US" sz="1400" dirty="0">
                <a:solidFill>
                  <a:srgbClr val="000000"/>
                </a:solidFill>
                <a:latin typeface="Lucida Console" panose="020B0609040504020204" pitchFamily="49" charset="0"/>
              </a:rPr>
              <a:t>        &amp;&amp;</a:t>
            </a:r>
            <a:r>
              <a:rPr lang="en-US" sz="1400" dirty="0" err="1">
                <a:solidFill>
                  <a:srgbClr val="000000"/>
                </a:solidFill>
                <a:latin typeface="Lucida Console" panose="020B0609040504020204" pitchFamily="49" charset="0"/>
              </a:rPr>
              <a:t>site&amp;i</a:t>
            </a:r>
            <a:endParaRPr lang="en-US" sz="1400" dirty="0">
              <a:solidFill>
                <a:srgbClr val="000000"/>
              </a:solidFill>
              <a:latin typeface="Lucida Console" panose="020B0609040504020204" pitchFamily="49" charset="0"/>
            </a:endParaRPr>
          </a:p>
          <a:p>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%end</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a:t>
            </a:r>
          </a:p>
          <a:p>
            <a:r>
              <a:rPr lang="en-US" sz="1400" dirty="0">
                <a:solidFill>
                  <a:srgbClr val="000000"/>
                </a:solidFill>
                <a:latin typeface="Lucida Console" panose="020B0609040504020204" pitchFamily="49" charset="0"/>
              </a:rPr>
              <a:t>     set &amp;data;</a:t>
            </a:r>
          </a:p>
          <a:p>
            <a:r>
              <a:rPr lang="en-US" sz="1400" dirty="0">
                <a:solidFill>
                  <a:srgbClr val="000000"/>
                </a:solidFill>
                <a:latin typeface="Lucida Console" panose="020B0609040504020204" pitchFamily="49" charset="0"/>
              </a:rPr>
              <a:t>        select(&amp;</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%do</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i</a:t>
            </a:r>
            <a:r>
              <a:rPr lang="en-US" sz="1400" dirty="0">
                <a:solidFill>
                  <a:srgbClr val="000000"/>
                </a:solidFill>
                <a:latin typeface="Lucida Console" panose="020B0609040504020204" pitchFamily="49" charset="0"/>
              </a:rPr>
              <a:t>=</a:t>
            </a:r>
            <a:r>
              <a:rPr lang="en-US" sz="1400" b="1" dirty="0">
                <a:solidFill>
                  <a:srgbClr val="008080"/>
                </a:solidFill>
                <a:latin typeface="Lucida Console" panose="020B0609040504020204" pitchFamily="49" charset="0"/>
              </a:rPr>
              <a:t>1</a:t>
            </a:r>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%to</a:t>
            </a:r>
            <a:r>
              <a:rPr lang="en-US" sz="1400" dirty="0">
                <a:solidFill>
                  <a:srgbClr val="000000"/>
                </a:solidFill>
                <a:latin typeface="Lucida Console" panose="020B0609040504020204" pitchFamily="49" charset="0"/>
              </a:rPr>
              <a:t> &amp;count;</a:t>
            </a:r>
          </a:p>
          <a:p>
            <a:r>
              <a:rPr lang="en-US" sz="1400" dirty="0">
                <a:solidFill>
                  <a:srgbClr val="000000"/>
                </a:solidFill>
                <a:latin typeface="Lucida Console" panose="020B0609040504020204" pitchFamily="49" charset="0"/>
              </a:rPr>
              <a:t>           when(</a:t>
            </a:r>
            <a:r>
              <a:rPr lang="en-US" sz="1400" dirty="0">
                <a:solidFill>
                  <a:srgbClr val="800080"/>
                </a:solidFill>
                <a:latin typeface="Lucida Console" panose="020B0609040504020204" pitchFamily="49" charset="0"/>
              </a:rPr>
              <a:t>"&amp;&amp;</a:t>
            </a:r>
            <a:r>
              <a:rPr lang="en-US" sz="1400" dirty="0" err="1">
                <a:solidFill>
                  <a:srgbClr val="800080"/>
                </a:solidFill>
                <a:latin typeface="Lucida Console" panose="020B0609040504020204" pitchFamily="49" charset="0"/>
              </a:rPr>
              <a:t>site&amp;i</a:t>
            </a:r>
            <a:r>
              <a:rPr lang="en-US" sz="1400" dirty="0">
                <a:solidFill>
                  <a:srgbClr val="800080"/>
                </a:solidFill>
                <a:latin typeface="Lucida Console" panose="020B0609040504020204" pitchFamily="49" charset="0"/>
              </a:rPr>
              <a:t>"</a:t>
            </a:r>
            <a:r>
              <a:rPr lang="en-US" sz="1400" dirty="0">
                <a:solidFill>
                  <a:srgbClr val="000000"/>
                </a:solidFill>
                <a:latin typeface="Lucida Console" panose="020B0609040504020204" pitchFamily="49" charset="0"/>
              </a:rPr>
              <a:t>) output &amp;&amp;</a:t>
            </a:r>
            <a:r>
              <a:rPr lang="en-US" sz="1400" dirty="0" err="1">
                <a:solidFill>
                  <a:srgbClr val="000000"/>
                </a:solidFill>
                <a:latin typeface="Lucida Console" panose="020B0609040504020204" pitchFamily="49" charset="0"/>
              </a:rPr>
              <a:t>site&amp;i</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%end</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        otherwise;</a:t>
            </a:r>
          </a:p>
          <a:p>
            <a:r>
              <a:rPr lang="en-US" sz="1400" dirty="0">
                <a:solidFill>
                  <a:srgbClr val="000000"/>
                </a:solidFill>
                <a:latin typeface="Lucida Console" panose="020B0609040504020204" pitchFamily="49" charset="0"/>
              </a:rPr>
              <a:t>        end;</a:t>
            </a:r>
          </a:p>
          <a:p>
            <a:r>
              <a:rPr lang="en-US" sz="1400" dirty="0">
                <a:solidFill>
                  <a:srgbClr val="000000"/>
                </a:solidFill>
                <a:latin typeface="Lucida Console" panose="020B0609040504020204" pitchFamily="49" charset="0"/>
              </a:rPr>
              <a:t>  run;</a:t>
            </a:r>
          </a:p>
          <a:p>
            <a:r>
              <a:rPr lang="en-US" sz="1400" b="1" dirty="0">
                <a:solidFill>
                  <a:srgbClr val="000080"/>
                </a:solidFill>
                <a:latin typeface="Lucida Console" panose="020B0609040504020204" pitchFamily="49" charset="0"/>
              </a:rPr>
              <a:t>%mend</a:t>
            </a:r>
            <a:r>
              <a:rPr lang="en-US" sz="1400" dirty="0">
                <a:solidFill>
                  <a:srgbClr val="000000"/>
                </a:solidFill>
                <a:latin typeface="Lucida Console" panose="020B0609040504020204" pitchFamily="49" charset="0"/>
              </a:rPr>
              <a:t> split;</a:t>
            </a:r>
          </a:p>
          <a:p>
            <a:r>
              <a:rPr lang="en-US" sz="1400" dirty="0">
                <a:solidFill>
                  <a:srgbClr val="000000"/>
                </a:solidFill>
                <a:latin typeface="Lucida Console" panose="020B0609040504020204" pitchFamily="49" charset="0"/>
              </a:rPr>
              <a:t>%</a:t>
            </a:r>
            <a:r>
              <a:rPr lang="en-US" sz="1400" b="1" i="1" dirty="0">
                <a:solidFill>
                  <a:srgbClr val="000000"/>
                </a:solidFill>
                <a:latin typeface="Lucida Console" panose="020B0609040504020204" pitchFamily="49" charset="0"/>
              </a:rPr>
              <a:t>split</a:t>
            </a:r>
            <a:r>
              <a:rPr lang="en-US" sz="1400" dirty="0">
                <a:solidFill>
                  <a:srgbClr val="000000"/>
                </a:solidFill>
                <a:latin typeface="Lucida Console" panose="020B0609040504020204" pitchFamily="49" charset="0"/>
              </a:rPr>
              <a:t>(data=</a:t>
            </a:r>
            <a:r>
              <a:rPr lang="en-US" sz="1400" dirty="0" err="1">
                <a:solidFill>
                  <a:srgbClr val="000000"/>
                </a:solidFill>
                <a:latin typeface="Lucida Console" panose="020B0609040504020204" pitchFamily="49" charset="0"/>
              </a:rPr>
              <a:t>orion.customer</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var</a:t>
            </a:r>
            <a:r>
              <a:rPr lang="en-US" sz="1400" dirty="0">
                <a:solidFill>
                  <a:srgbClr val="000000"/>
                </a:solidFill>
                <a:latin typeface="Lucida Console" panose="020B0609040504020204" pitchFamily="49" charset="0"/>
              </a:rPr>
              <a:t>=country)</a:t>
            </a:r>
            <a:endParaRPr lang="en-US" sz="1400" dirty="0"/>
          </a:p>
        </p:txBody>
      </p:sp>
    </p:spTree>
    <p:extLst>
      <p:ext uri="{BB962C8B-B14F-4D97-AF65-F5344CB8AC3E}">
        <p14:creationId xmlns:p14="http://schemas.microsoft.com/office/powerpoint/2010/main" val="246539388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4"/>
          <p:cNvSpPr>
            <a:spLocks noGrp="1" noChangeArrowheads="1"/>
          </p:cNvSpPr>
          <p:nvPr>
            <p:ph idx="1"/>
          </p:nvPr>
        </p:nvSpPr>
        <p:spPr>
          <a:xfrm>
            <a:off x="1101294" y="27328"/>
            <a:ext cx="9582951" cy="996170"/>
          </a:xfrm>
        </p:spPr>
        <p:txBody>
          <a:bodyPr wrap="square">
            <a:spAutoFit/>
          </a:bodyPr>
          <a:lstStyle/>
          <a:p>
            <a:pPr marL="0" indent="0">
              <a:buNone/>
              <a:tabLst>
                <a:tab pos="1539875" algn="l"/>
              </a:tabLst>
            </a:pPr>
            <a:r>
              <a:rPr lang="en-US" altLang="en-US" dirty="0"/>
              <a:t>Example:  Print all data sets in a SAS data library.</a:t>
            </a:r>
          </a:p>
          <a:p>
            <a:pPr marL="0" indent="0">
              <a:buNone/>
              <a:tabLst>
                <a:tab pos="1539875" algn="l"/>
              </a:tabLst>
            </a:pPr>
            <a:r>
              <a:rPr lang="en-US" altLang="en-US" dirty="0"/>
              <a:t>Step 1:  Store data set names into macro variables.</a:t>
            </a:r>
          </a:p>
        </p:txBody>
      </p:sp>
      <p:sp>
        <p:nvSpPr>
          <p:cNvPr id="10"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9055F38-1B1E-4DDE-9A13-26D995096F6D}" type="slidenum">
              <a:rPr lang="en-US" altLang="en-US" sz="1400"/>
              <a:pPr/>
              <a:t>14</a:t>
            </a:fld>
            <a:endParaRPr lang="en-US" altLang="en-US" sz="1400">
              <a:latin typeface="Times New Roman" panose="02020603050405020304" pitchFamily="18" charset="0"/>
            </a:endParaRPr>
          </a:p>
        </p:txBody>
      </p:sp>
      <p:sp>
        <p:nvSpPr>
          <p:cNvPr id="90117" name="Rectangle 2"/>
          <p:cNvSpPr>
            <a:spLocks noChangeArrowheads="1"/>
          </p:cNvSpPr>
          <p:nvPr/>
        </p:nvSpPr>
        <p:spPr bwMode="auto">
          <a:xfrm>
            <a:off x="18288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Times New Roman" panose="02020603050405020304" pitchFamily="18" charset="0"/>
            </a:endParaRPr>
          </a:p>
        </p:txBody>
      </p:sp>
      <p:sp>
        <p:nvSpPr>
          <p:cNvPr id="90118"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90119" name="Text Box 7"/>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SAS Monospace" panose="020B0609020202020204" pitchFamily="49" charset="0"/>
            </a:endParaRPr>
          </a:p>
        </p:txBody>
      </p:sp>
      <p:sp>
        <p:nvSpPr>
          <p:cNvPr id="90120"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900675" y="1834370"/>
            <a:ext cx="9984188" cy="3785652"/>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printlib</a:t>
            </a:r>
            <a:r>
              <a:rPr lang="en-US" sz="2000" dirty="0">
                <a:solidFill>
                  <a:srgbClr val="000000"/>
                </a:solidFill>
                <a:latin typeface="Lucida Console" panose="020B0609040504020204" pitchFamily="49" charset="0"/>
              </a:rPr>
              <a:t>(lib=WORK);</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lib=</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upcase</a:t>
            </a:r>
            <a:r>
              <a:rPr lang="en-US" sz="2000" dirty="0">
                <a:solidFill>
                  <a:srgbClr val="000000"/>
                </a:solidFill>
                <a:latin typeface="Lucida Console" panose="020B0609040504020204" pitchFamily="49" charset="0"/>
              </a:rPr>
              <a:t>(&amp;lib);</a:t>
            </a:r>
          </a:p>
          <a:p>
            <a:r>
              <a:rPr lang="en-US" sz="2000" dirty="0">
                <a:solidFill>
                  <a:srgbClr val="000000"/>
                </a:solidFill>
                <a:latin typeface="Lucida Console" panose="020B0609040504020204" pitchFamily="49" charset="0"/>
              </a:rPr>
              <a:t>  data _null_;</a:t>
            </a:r>
          </a:p>
          <a:p>
            <a:r>
              <a:rPr lang="en-US" sz="2000" dirty="0">
                <a:solidFill>
                  <a:srgbClr val="000000"/>
                </a:solidFill>
                <a:latin typeface="Lucida Console" panose="020B0609040504020204" pitchFamily="49" charset="0"/>
              </a:rPr>
              <a:t>    set </a:t>
            </a:r>
            <a:r>
              <a:rPr lang="en-US" sz="2000" dirty="0" err="1">
                <a:solidFill>
                  <a:srgbClr val="000000"/>
                </a:solidFill>
                <a:latin typeface="Lucida Console" panose="020B0609040504020204" pitchFamily="49" charset="0"/>
              </a:rPr>
              <a:t>sashelp.vstabvw</a:t>
            </a:r>
            <a:r>
              <a:rPr lang="en-US" sz="2000" dirty="0">
                <a:solidFill>
                  <a:srgbClr val="000000"/>
                </a:solidFill>
                <a:latin typeface="Lucida Console" panose="020B0609040504020204" pitchFamily="49" charset="0"/>
              </a:rPr>
              <a:t> end=final;</a:t>
            </a:r>
          </a:p>
          <a:p>
            <a:r>
              <a:rPr lang="en-US" sz="2000" dirty="0">
                <a:solidFill>
                  <a:srgbClr val="000000"/>
                </a:solidFill>
                <a:latin typeface="Lucida Console" panose="020B0609040504020204" pitchFamily="49" charset="0"/>
              </a:rPr>
              <a:t>    where </a:t>
            </a:r>
            <a:r>
              <a:rPr lang="en-US" sz="2000" dirty="0" err="1">
                <a:solidFill>
                  <a:srgbClr val="000000"/>
                </a:solidFill>
                <a:latin typeface="Lucida Console" panose="020B0609040504020204" pitchFamily="49" charset="0"/>
              </a:rPr>
              <a:t>libname</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"&amp;lib"</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call </a:t>
            </a:r>
            <a:r>
              <a:rPr lang="en-US" sz="2000" dirty="0" err="1">
                <a:solidFill>
                  <a:srgbClr val="000000"/>
                </a:solidFill>
                <a:latin typeface="Lucida Console" panose="020B0609040504020204" pitchFamily="49" charset="0"/>
              </a:rPr>
              <a:t>symputx</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a:t>
            </a:r>
            <a:r>
              <a:rPr lang="en-US" sz="2000" dirty="0" err="1">
                <a:solidFill>
                  <a:srgbClr val="800080"/>
                </a:solidFill>
                <a:latin typeface="Lucida Console" panose="020B0609040504020204" pitchFamily="49" charset="0"/>
              </a:rPr>
              <a:t>dsn</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||left(_n_),</a:t>
            </a:r>
            <a:r>
              <a:rPr lang="en-US" sz="2000" dirty="0" err="1">
                <a:solidFill>
                  <a:srgbClr val="000000"/>
                </a:solidFill>
                <a:latin typeface="Lucida Console" panose="020B0609040504020204" pitchFamily="49" charset="0"/>
              </a:rPr>
              <a:t>memname</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if final then call </a:t>
            </a:r>
            <a:r>
              <a:rPr lang="en-US" sz="2000" dirty="0" err="1">
                <a:solidFill>
                  <a:srgbClr val="000000"/>
                </a:solidFill>
                <a:latin typeface="Lucida Console" panose="020B0609040504020204" pitchFamily="49" charset="0"/>
              </a:rPr>
              <a:t>symputx</a:t>
            </a:r>
            <a:r>
              <a:rPr lang="en-US" sz="2000" dirty="0">
                <a:solidFill>
                  <a:srgbClr val="000000"/>
                </a:solidFill>
                <a:latin typeface="Lucida Console" panose="020B0609040504020204" pitchFamily="49" charset="0"/>
              </a:rPr>
              <a:t>(</a:t>
            </a:r>
            <a:r>
              <a:rPr lang="en-US" sz="2000" dirty="0">
                <a:solidFill>
                  <a:srgbClr val="800080"/>
                </a:solidFill>
                <a:latin typeface="Lucida Console" panose="020B0609040504020204" pitchFamily="49" charset="0"/>
              </a:rPr>
              <a:t>'</a:t>
            </a:r>
            <a:r>
              <a:rPr lang="en-US" sz="2000" dirty="0" err="1">
                <a:solidFill>
                  <a:srgbClr val="800080"/>
                </a:solidFill>
                <a:latin typeface="Lucida Console" panose="020B0609040504020204" pitchFamily="49" charset="0"/>
              </a:rPr>
              <a:t>totaldsn</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,_n_);</a:t>
            </a:r>
          </a:p>
          <a:p>
            <a:r>
              <a:rPr lang="en-US" sz="2000" dirty="0">
                <a:solidFill>
                  <a:srgbClr val="000000"/>
                </a:solidFill>
                <a:latin typeface="Lucida Console" panose="020B0609040504020204" pitchFamily="49" charset="0"/>
              </a:rPr>
              <a:t>  run;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_local_;</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printlib</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a:t>
            </a:r>
            <a:r>
              <a:rPr lang="en-US" sz="2000" b="1" i="1" dirty="0" err="1">
                <a:solidFill>
                  <a:srgbClr val="000000"/>
                </a:solidFill>
                <a:latin typeface="Lucida Console" panose="020B0609040504020204" pitchFamily="49" charset="0"/>
              </a:rPr>
              <a:t>printlib</a:t>
            </a:r>
            <a:r>
              <a:rPr lang="en-US" sz="2000" dirty="0">
                <a:solidFill>
                  <a:srgbClr val="000000"/>
                </a:solidFill>
                <a:latin typeface="Lucida Console" panose="020B0609040504020204" pitchFamily="49" charset="0"/>
              </a:rPr>
              <a:t>(lib=</a:t>
            </a:r>
            <a:r>
              <a:rPr lang="en-US" sz="2000" dirty="0" err="1">
                <a:solidFill>
                  <a:srgbClr val="000000"/>
                </a:solidFill>
                <a:latin typeface="Lucida Console" panose="020B0609040504020204" pitchFamily="49" charset="0"/>
              </a:rPr>
              <a:t>orion</a:t>
            </a:r>
            <a:r>
              <a:rPr lang="en-US" sz="2000" dirty="0">
                <a:solidFill>
                  <a:srgbClr val="000000"/>
                </a:solidFill>
                <a:latin typeface="Lucida Console" panose="020B0609040504020204" pitchFamily="49" charset="0"/>
              </a:rPr>
              <a:t>)   </a:t>
            </a:r>
          </a:p>
        </p:txBody>
      </p:sp>
    </p:spTree>
    <p:extLst>
      <p:ext uri="{BB962C8B-B14F-4D97-AF65-F5344CB8AC3E}">
        <p14:creationId xmlns:p14="http://schemas.microsoft.com/office/powerpoint/2010/main" val="115955489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type="title"/>
          </p:nvPr>
        </p:nvSpPr>
        <p:spPr>
          <a:xfrm>
            <a:off x="2149475" y="0"/>
            <a:ext cx="8458200" cy="381000"/>
          </a:xfrm>
        </p:spPr>
        <p:txBody>
          <a:bodyPr>
            <a:normAutofit fontScale="90000"/>
          </a:bodyPr>
          <a:lstStyle/>
          <a:p>
            <a:pPr eaLnBrk="1" hangingPunct="1"/>
            <a:r>
              <a:rPr lang="en-US" altLang="en-US" dirty="0"/>
              <a:t>Generating Data-Dependent Code</a:t>
            </a:r>
          </a:p>
        </p:txBody>
      </p:sp>
      <p:sp>
        <p:nvSpPr>
          <p:cNvPr id="92163" name="Rectangle 4"/>
          <p:cNvSpPr>
            <a:spLocks noGrp="1" noChangeArrowheads="1"/>
          </p:cNvSpPr>
          <p:nvPr>
            <p:ph idx="1"/>
          </p:nvPr>
        </p:nvSpPr>
        <p:spPr>
          <a:xfrm>
            <a:off x="406483" y="553460"/>
            <a:ext cx="11281934" cy="480131"/>
          </a:xfrm>
        </p:spPr>
        <p:txBody>
          <a:bodyPr wrap="square">
            <a:spAutoFit/>
          </a:bodyPr>
          <a:lstStyle/>
          <a:p>
            <a:pPr marL="0" indent="0">
              <a:buNone/>
              <a:tabLst>
                <a:tab pos="1539875" algn="l"/>
              </a:tabLst>
            </a:pPr>
            <a:r>
              <a:rPr lang="en-US" altLang="en-US" dirty="0"/>
              <a:t>Step 2:  Use a macro loop to print every data set in the library.</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AB877CD-AEB6-491E-8DDC-E14D1EB2E68E}" type="slidenum">
              <a:rPr lang="en-US" altLang="en-US" sz="1400"/>
              <a:pPr/>
              <a:t>15</a:t>
            </a:fld>
            <a:endParaRPr lang="en-US" altLang="en-US" sz="1400">
              <a:latin typeface="Times New Roman" panose="02020603050405020304" pitchFamily="18" charset="0"/>
            </a:endParaRPr>
          </a:p>
        </p:txBody>
      </p:sp>
      <p:sp>
        <p:nvSpPr>
          <p:cNvPr id="2" name="Rectangle 1"/>
          <p:cNvSpPr/>
          <p:nvPr/>
        </p:nvSpPr>
        <p:spPr>
          <a:xfrm>
            <a:off x="626994" y="1033591"/>
            <a:ext cx="10514482" cy="5632311"/>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printlib</a:t>
            </a:r>
            <a:r>
              <a:rPr lang="en-US" sz="2400" dirty="0">
                <a:solidFill>
                  <a:srgbClr val="000000"/>
                </a:solidFill>
                <a:latin typeface="Lucida Console" panose="020B0609040504020204" pitchFamily="49" charset="0"/>
              </a:rPr>
              <a:t>(lib=</a:t>
            </a:r>
            <a:r>
              <a:rPr lang="en-US" sz="2400" dirty="0" err="1">
                <a:solidFill>
                  <a:srgbClr val="000000"/>
                </a:solidFill>
                <a:latin typeface="Lucida Console" panose="020B0609040504020204" pitchFamily="49" charset="0"/>
              </a:rPr>
              <a:t>WORK,obs</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5</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lib=</a:t>
            </a:r>
            <a:r>
              <a:rPr lang="en-US" sz="2400" dirty="0">
                <a:solidFill>
                  <a:srgbClr val="0000FF"/>
                </a:solidFill>
                <a:latin typeface="Lucida Console" panose="020B0609040504020204" pitchFamily="49" charset="0"/>
              </a:rPr>
              <a:t>%</a:t>
            </a:r>
            <a:r>
              <a:rPr lang="en-US" sz="2400" dirty="0" err="1">
                <a:solidFill>
                  <a:srgbClr val="0000FF"/>
                </a:solidFill>
                <a:latin typeface="Lucida Console" panose="020B0609040504020204" pitchFamily="49" charset="0"/>
              </a:rPr>
              <a:t>upcase</a:t>
            </a:r>
            <a:r>
              <a:rPr lang="en-US" sz="2400" dirty="0">
                <a:solidFill>
                  <a:srgbClr val="000000"/>
                </a:solidFill>
                <a:latin typeface="Lucida Console" panose="020B0609040504020204" pitchFamily="49" charset="0"/>
              </a:rPr>
              <a:t>(&amp;lib);</a:t>
            </a:r>
          </a:p>
          <a:p>
            <a:r>
              <a:rPr lang="en-US" sz="2400" dirty="0">
                <a:solidFill>
                  <a:srgbClr val="000000"/>
                </a:solidFill>
                <a:latin typeface="Lucida Console" panose="020B0609040504020204" pitchFamily="49" charset="0"/>
              </a:rPr>
              <a:t>  data _null_;</a:t>
            </a:r>
          </a:p>
          <a:p>
            <a:r>
              <a:rPr lang="en-US" sz="2400" dirty="0">
                <a:solidFill>
                  <a:srgbClr val="000000"/>
                </a:solidFill>
                <a:latin typeface="Lucida Console" panose="020B0609040504020204" pitchFamily="49" charset="0"/>
              </a:rPr>
              <a:t>    set </a:t>
            </a:r>
            <a:r>
              <a:rPr lang="en-US" sz="2400" dirty="0" err="1">
                <a:solidFill>
                  <a:srgbClr val="000000"/>
                </a:solidFill>
                <a:latin typeface="Lucida Console" panose="020B0609040504020204" pitchFamily="49" charset="0"/>
              </a:rPr>
              <a:t>sashelp.vstabvw</a:t>
            </a:r>
            <a:r>
              <a:rPr lang="en-US" sz="2400" dirty="0">
                <a:solidFill>
                  <a:srgbClr val="000000"/>
                </a:solidFill>
                <a:latin typeface="Lucida Console" panose="020B0609040504020204" pitchFamily="49" charset="0"/>
              </a:rPr>
              <a:t> end=final;</a:t>
            </a:r>
          </a:p>
          <a:p>
            <a:r>
              <a:rPr lang="en-US" sz="2400" dirty="0">
                <a:solidFill>
                  <a:srgbClr val="000000"/>
                </a:solidFill>
                <a:latin typeface="Lucida Console" panose="020B0609040504020204" pitchFamily="49" charset="0"/>
              </a:rPr>
              <a:t>    where </a:t>
            </a:r>
            <a:r>
              <a:rPr lang="en-US" sz="2400" dirty="0" err="1">
                <a:solidFill>
                  <a:srgbClr val="000000"/>
                </a:solidFill>
                <a:latin typeface="Lucida Console" panose="020B0609040504020204" pitchFamily="49" charset="0"/>
              </a:rPr>
              <a:t>libname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"&amp;lib"</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call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dsn</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||left(_n_),</a:t>
            </a:r>
            <a:r>
              <a:rPr lang="en-US" sz="2400" dirty="0" err="1">
                <a:solidFill>
                  <a:srgbClr val="000000"/>
                </a:solidFill>
                <a:latin typeface="Lucida Console" panose="020B0609040504020204" pitchFamily="49" charset="0"/>
              </a:rPr>
              <a:t>memname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if final then call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totaldsn</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,_n_);</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i</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%to</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totaldsn</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print data=&amp;</a:t>
            </a:r>
            <a:r>
              <a:rPr lang="en-US" sz="2400" dirty="0">
                <a:solidFill>
                  <a:srgbClr val="008080"/>
                </a:solidFill>
                <a:latin typeface="Lucida Console" panose="020B0609040504020204" pitchFamily="49" charset="0"/>
              </a:rPr>
              <a:t>lib.</a:t>
            </a:r>
            <a:r>
              <a:rPr lang="en-US" sz="2400" b="1" dirty="0">
                <a:solidFill>
                  <a:srgbClr val="008080"/>
                </a:solidFill>
                <a:latin typeface="Lucida Console" panose="020B0609040504020204" pitchFamily="49" charset="0"/>
              </a:rPr>
              <a:t>.</a:t>
            </a:r>
            <a:r>
              <a:rPr lang="en-US" sz="2400" dirty="0">
                <a:solidFill>
                  <a:srgbClr val="000000"/>
                </a:solidFill>
                <a:latin typeface="Lucida Console" panose="020B0609040504020204" pitchFamily="49" charset="0"/>
              </a:rPr>
              <a:t>&amp;&amp;</a:t>
            </a:r>
            <a:r>
              <a:rPr lang="en-US" sz="2400" dirty="0" err="1">
                <a:solidFill>
                  <a:srgbClr val="000000"/>
                </a:solidFill>
                <a:latin typeface="Lucida Console" panose="020B0609040504020204" pitchFamily="49" charset="0"/>
              </a:rPr>
              <a:t>dsn&amp;i</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obs</a:t>
            </a:r>
            <a:r>
              <a:rPr lang="en-US" sz="2400" dirty="0">
                <a:solidFill>
                  <a:srgbClr val="000000"/>
                </a:solidFill>
                <a:latin typeface="Lucida Console" panose="020B0609040504020204" pitchFamily="49" charset="0"/>
              </a:rPr>
              <a:t>=&amp;</a:t>
            </a:r>
            <a:r>
              <a:rPr lang="en-US" sz="2400" dirty="0" err="1">
                <a:solidFill>
                  <a:srgbClr val="000000"/>
                </a:solidFill>
                <a:latin typeface="Lucida Console" panose="020B0609040504020204" pitchFamily="49" charset="0"/>
              </a:rPr>
              <a:t>obs</a:t>
            </a:r>
            <a:r>
              <a:rPr lang="en-US" sz="2400" dirty="0">
                <a:solidFill>
                  <a:srgbClr val="000000"/>
                </a:solidFill>
                <a:latin typeface="Lucida Console" panose="020B0609040504020204" pitchFamily="49" charset="0"/>
              </a:rPr>
              <a:t>);</a:t>
            </a:r>
          </a:p>
          <a:p>
            <a:r>
              <a:rPr lang="nn-NO" sz="2400" dirty="0">
                <a:solidFill>
                  <a:srgbClr val="000000"/>
                </a:solidFill>
                <a:latin typeface="Lucida Console" panose="020B0609040504020204" pitchFamily="49" charset="0"/>
              </a:rPr>
              <a:t>       title </a:t>
            </a:r>
            <a:r>
              <a:rPr lang="nn-NO" sz="2400" dirty="0">
                <a:solidFill>
                  <a:srgbClr val="800080"/>
                </a:solidFill>
                <a:latin typeface="Lucida Console" panose="020B0609040504020204" pitchFamily="49" charset="0"/>
              </a:rPr>
              <a:t>"&amp;lib..&amp;&amp;dsn&amp;i Data Set"</a:t>
            </a:r>
            <a:r>
              <a:rPr lang="nn-NO"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run;</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printlib</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printlib</a:t>
            </a:r>
            <a:r>
              <a:rPr lang="en-US" sz="2400" dirty="0">
                <a:solidFill>
                  <a:srgbClr val="000000"/>
                </a:solidFill>
                <a:latin typeface="Lucida Console" panose="020B0609040504020204" pitchFamily="49" charset="0"/>
              </a:rPr>
              <a:t>(lib=</a:t>
            </a:r>
            <a:r>
              <a:rPr lang="en-US" sz="2400" dirty="0" err="1">
                <a:solidFill>
                  <a:srgbClr val="000000"/>
                </a:solidFill>
                <a:latin typeface="Lucida Console" panose="020B0609040504020204" pitchFamily="49" charset="0"/>
              </a:rPr>
              <a:t>orion</a:t>
            </a:r>
            <a:r>
              <a:rPr lang="en-US" sz="2400" dirty="0">
                <a:solidFill>
                  <a:srgbClr val="000000"/>
                </a:solidFill>
                <a:latin typeface="Lucida Console" panose="020B0609040504020204" pitchFamily="49" charset="0"/>
              </a:rPr>
              <a:t>)               </a:t>
            </a:r>
          </a:p>
        </p:txBody>
      </p:sp>
    </p:spTree>
    <p:extLst>
      <p:ext uri="{BB962C8B-B14F-4D97-AF65-F5344CB8AC3E}">
        <p14:creationId xmlns:p14="http://schemas.microsoft.com/office/powerpoint/2010/main" val="131227975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2209800" y="457200"/>
            <a:ext cx="8458200" cy="457200"/>
          </a:xfrm>
        </p:spPr>
        <p:txBody>
          <a:bodyPr>
            <a:normAutofit fontScale="90000"/>
          </a:bodyPr>
          <a:lstStyle/>
          <a:p>
            <a:pPr eaLnBrk="1" hangingPunct="1"/>
            <a:r>
              <a:rPr lang="en-US" altLang="en-US" dirty="0"/>
              <a:t>Conditional Iteration</a:t>
            </a:r>
          </a:p>
        </p:txBody>
      </p:sp>
      <p:sp>
        <p:nvSpPr>
          <p:cNvPr id="94211" name="Rectangle 3"/>
          <p:cNvSpPr>
            <a:spLocks noGrp="1" noChangeArrowheads="1"/>
          </p:cNvSpPr>
          <p:nvPr>
            <p:ph idx="1"/>
          </p:nvPr>
        </p:nvSpPr>
        <p:spPr>
          <a:xfrm>
            <a:off x="2209800" y="1071564"/>
            <a:ext cx="7848600" cy="6094489"/>
          </a:xfrm>
        </p:spPr>
        <p:txBody>
          <a:bodyPr>
            <a:spAutoFit/>
          </a:bodyPr>
          <a:lstStyle/>
          <a:p>
            <a:pPr marL="0" indent="0">
              <a:spcBef>
                <a:spcPct val="0"/>
              </a:spcBef>
              <a:buNone/>
            </a:pPr>
            <a:r>
              <a:rPr lang="en-US" altLang="en-US" dirty="0"/>
              <a:t>You can perform conditional iteration in macros with </a:t>
            </a:r>
            <a:br>
              <a:rPr lang="en-US" altLang="en-US" dirty="0"/>
            </a:br>
            <a:r>
              <a:rPr lang="en-US" altLang="en-US" dirty="0"/>
              <a:t>%DO %WHILE and %DO %UNTIL statements.</a:t>
            </a:r>
          </a:p>
          <a:p>
            <a:pPr marL="0" indent="0">
              <a:lnSpc>
                <a:spcPct val="120000"/>
              </a:lnSpc>
              <a:spcBef>
                <a:spcPct val="0"/>
              </a:spcBef>
              <a:buNone/>
            </a:pPr>
            <a:endParaRPr lang="en-US" altLang="en-US" dirty="0"/>
          </a:p>
          <a:p>
            <a:pPr marL="0" indent="0">
              <a:lnSpc>
                <a:spcPct val="120000"/>
              </a:lnSpc>
              <a:spcBef>
                <a:spcPct val="0"/>
              </a:spcBef>
              <a:buNone/>
            </a:pPr>
            <a:r>
              <a:rPr lang="en-US" altLang="en-US" dirty="0"/>
              <a:t>General form of the %DO %WHILE statement:</a:t>
            </a:r>
          </a:p>
          <a:p>
            <a:pPr marL="0" indent="0">
              <a:spcBef>
                <a:spcPct val="0"/>
              </a:spcBef>
              <a:buNone/>
            </a:pPr>
            <a:endParaRPr lang="en-US" altLang="en-US" dirty="0">
              <a:latin typeface="Times New Roman" panose="02020603050405020304" pitchFamily="18" charset="0"/>
            </a:endParaRPr>
          </a:p>
          <a:p>
            <a:pPr marL="0" indent="0">
              <a:spcBef>
                <a:spcPct val="0"/>
              </a:spcBef>
              <a:buNone/>
            </a:pPr>
            <a:endParaRPr lang="en-US" altLang="en-US" dirty="0">
              <a:latin typeface="Times New Roman" panose="02020603050405020304" pitchFamily="18" charset="0"/>
            </a:endParaRPr>
          </a:p>
          <a:p>
            <a:pPr marL="0" indent="0">
              <a:spcBef>
                <a:spcPct val="0"/>
              </a:spcBef>
              <a:buNone/>
            </a:pPr>
            <a:endParaRPr lang="en-US" altLang="en-US" dirty="0">
              <a:latin typeface="Times New Roman" panose="02020603050405020304" pitchFamily="18" charset="0"/>
            </a:endParaRPr>
          </a:p>
          <a:p>
            <a:pPr marL="0" indent="0">
              <a:spcBef>
                <a:spcPct val="0"/>
              </a:spcBef>
              <a:buNone/>
            </a:pPr>
            <a:endParaRPr lang="en-US" altLang="en-US" dirty="0"/>
          </a:p>
          <a:p>
            <a:pPr marL="0" indent="0">
              <a:lnSpc>
                <a:spcPct val="140000"/>
              </a:lnSpc>
              <a:spcBef>
                <a:spcPct val="0"/>
              </a:spcBef>
              <a:buNone/>
            </a:pPr>
            <a:endParaRPr lang="en-US" altLang="en-US" dirty="0"/>
          </a:p>
          <a:p>
            <a:pPr marL="457200" lvl="1" indent="0" eaLnBrk="1" hangingPunct="1">
              <a:buNone/>
            </a:pPr>
            <a:r>
              <a:rPr lang="en-US" altLang="en-US" dirty="0"/>
              <a:t>A %DO %WHILE loop:</a:t>
            </a:r>
          </a:p>
          <a:p>
            <a:pPr marL="457200" lvl="1" indent="0" eaLnBrk="1" hangingPunct="1">
              <a:buNone/>
            </a:pPr>
            <a:r>
              <a:rPr lang="en-US" altLang="en-US" dirty="0"/>
              <a:t>evaluates </a:t>
            </a:r>
            <a:r>
              <a:rPr lang="en-US" altLang="en-US" i="1" dirty="0"/>
              <a:t>expression</a:t>
            </a:r>
            <a:r>
              <a:rPr lang="en-US" altLang="en-US" dirty="0"/>
              <a:t> at the top of the loop before </a:t>
            </a:r>
            <a:br>
              <a:rPr lang="en-US" altLang="en-US" dirty="0"/>
            </a:br>
            <a:r>
              <a:rPr lang="en-US" altLang="en-US" dirty="0"/>
              <a:t>the loop executes</a:t>
            </a:r>
          </a:p>
          <a:p>
            <a:pPr marL="457200" lvl="1" indent="0" eaLnBrk="1" hangingPunct="1">
              <a:buNone/>
            </a:pPr>
            <a:r>
              <a:rPr lang="en-US" altLang="en-US" dirty="0"/>
              <a:t>executes repetitively while </a:t>
            </a:r>
            <a:r>
              <a:rPr lang="en-US" altLang="en-US" i="1" dirty="0"/>
              <a:t>expression</a:t>
            </a:r>
            <a:r>
              <a:rPr lang="en-US" altLang="en-US" dirty="0"/>
              <a:t> is true</a:t>
            </a:r>
          </a:p>
          <a:p>
            <a:pPr marL="0" indent="0">
              <a:buNone/>
            </a:pPr>
            <a:endParaRPr lang="en-US" altLang="en-US" dirty="0"/>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94DE9BC-1771-4643-ADEC-2AF970E3F444}" type="slidenum">
              <a:rPr lang="en-US" altLang="en-US" sz="1400"/>
              <a:pPr/>
              <a:t>16</a:t>
            </a:fld>
            <a:endParaRPr lang="en-US" altLang="en-US" sz="1400">
              <a:latin typeface="Times New Roman" panose="02020603050405020304" pitchFamily="18" charset="0"/>
            </a:endParaRPr>
          </a:p>
        </p:txBody>
      </p:sp>
      <p:sp>
        <p:nvSpPr>
          <p:cNvPr id="94213" name="Text Box 4"/>
          <p:cNvSpPr txBox="1">
            <a:spLocks noChangeArrowheads="1"/>
          </p:cNvSpPr>
          <p:nvPr/>
        </p:nvSpPr>
        <p:spPr bwMode="auto">
          <a:xfrm>
            <a:off x="2057400" y="914400"/>
            <a:ext cx="807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endParaRPr lang="en-US" altLang="en-US">
              <a:latin typeface="Times New Roman" panose="02020603050405020304" pitchFamily="18" charset="0"/>
            </a:endParaRPr>
          </a:p>
        </p:txBody>
      </p:sp>
      <p:sp>
        <p:nvSpPr>
          <p:cNvPr id="96261" name="Text Box 5"/>
          <p:cNvSpPr txBox="1">
            <a:spLocks noChangeArrowheads="1"/>
          </p:cNvSpPr>
          <p:nvPr/>
        </p:nvSpPr>
        <p:spPr bwMode="auto">
          <a:xfrm>
            <a:off x="2887650" y="3311817"/>
            <a:ext cx="4041775" cy="1138773"/>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tIns="152400" bIns="152400">
            <a:spAutoFit/>
          </a:bodyPr>
          <a:lstStyle/>
          <a:p>
            <a:pPr>
              <a:defRPr/>
            </a:pPr>
            <a:r>
              <a:rPr lang="en-US" b="1" dirty="0">
                <a:latin typeface="Arial"/>
              </a:rPr>
              <a:t>%DO %WHILE</a:t>
            </a:r>
            <a:r>
              <a:rPr lang="en-US" dirty="0">
                <a:latin typeface="Arial"/>
              </a:rPr>
              <a:t>(</a:t>
            </a:r>
            <a:r>
              <a:rPr lang="en-US" i="1" dirty="0">
                <a:latin typeface="Arial"/>
              </a:rPr>
              <a:t>expression</a:t>
            </a:r>
            <a:r>
              <a:rPr lang="en-US" dirty="0">
                <a:latin typeface="Arial"/>
              </a:rPr>
              <a:t>);</a:t>
            </a:r>
          </a:p>
          <a:p>
            <a:pPr>
              <a:defRPr/>
            </a:pPr>
            <a:r>
              <a:rPr lang="en-US" i="1" dirty="0">
                <a:latin typeface="Arial"/>
              </a:rPr>
              <a:t>      text</a:t>
            </a:r>
          </a:p>
          <a:p>
            <a:pPr>
              <a:defRPr/>
            </a:pPr>
            <a:r>
              <a:rPr lang="en-US" b="1" dirty="0">
                <a:latin typeface="Arial"/>
              </a:rPr>
              <a:t>%END</a:t>
            </a:r>
            <a:r>
              <a:rPr lang="en-US" dirty="0">
                <a:latin typeface="Arial"/>
              </a:rPr>
              <a:t>;</a:t>
            </a:r>
          </a:p>
        </p:txBody>
      </p:sp>
    </p:spTree>
    <p:extLst>
      <p:ext uri="{BB962C8B-B14F-4D97-AF65-F5344CB8AC3E}">
        <p14:creationId xmlns:p14="http://schemas.microsoft.com/office/powerpoint/2010/main" val="71714834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en-US" altLang="en-US" dirty="0"/>
              <a:t>Conditional Iteration</a:t>
            </a:r>
          </a:p>
        </p:txBody>
      </p:sp>
      <p:sp>
        <p:nvSpPr>
          <p:cNvPr id="95235" name="Rectangle 3"/>
          <p:cNvSpPr>
            <a:spLocks noGrp="1" noChangeArrowheads="1"/>
          </p:cNvSpPr>
          <p:nvPr>
            <p:ph idx="1"/>
          </p:nvPr>
        </p:nvSpPr>
        <p:spPr>
          <a:xfrm>
            <a:off x="1672424" y="1410868"/>
            <a:ext cx="7848600" cy="5447132"/>
          </a:xfrm>
        </p:spPr>
        <p:txBody>
          <a:bodyPr>
            <a:spAutoFit/>
          </a:bodyPr>
          <a:lstStyle/>
          <a:p>
            <a:pPr marL="0" indent="0">
              <a:lnSpc>
                <a:spcPct val="140000"/>
              </a:lnSpc>
              <a:spcBef>
                <a:spcPct val="0"/>
              </a:spcBef>
              <a:buNone/>
            </a:pPr>
            <a:r>
              <a:rPr lang="en-US" altLang="en-US" dirty="0"/>
              <a:t>General form of the %DO %UNTIL statement:</a:t>
            </a:r>
          </a:p>
          <a:p>
            <a:pPr marL="0" indent="0">
              <a:spcBef>
                <a:spcPct val="0"/>
              </a:spcBef>
              <a:buNone/>
            </a:pPr>
            <a:endParaRPr lang="en-US" altLang="en-US" dirty="0"/>
          </a:p>
          <a:p>
            <a:pPr marL="0" indent="0">
              <a:buNone/>
            </a:pPr>
            <a:endParaRPr lang="en-US" altLang="en-US" dirty="0"/>
          </a:p>
          <a:p>
            <a:pPr marL="0" indent="0">
              <a:spcBef>
                <a:spcPct val="50000"/>
              </a:spcBef>
              <a:buNone/>
            </a:pPr>
            <a:endParaRPr lang="en-US" altLang="en-US" i="1" dirty="0"/>
          </a:p>
          <a:p>
            <a:pPr marL="0" indent="0">
              <a:spcBef>
                <a:spcPct val="50000"/>
              </a:spcBef>
              <a:buNone/>
            </a:pPr>
            <a:endParaRPr lang="en-US" altLang="en-US" i="1" dirty="0"/>
          </a:p>
          <a:p>
            <a:pPr marL="0" indent="0">
              <a:spcBef>
                <a:spcPct val="50000"/>
              </a:spcBef>
              <a:buNone/>
            </a:pPr>
            <a:r>
              <a:rPr lang="en-US" altLang="en-US" i="1" dirty="0"/>
              <a:t>expression </a:t>
            </a:r>
            <a:r>
              <a:rPr lang="en-US" altLang="en-US" dirty="0"/>
              <a:t>can be any valid macro expression.</a:t>
            </a:r>
          </a:p>
          <a:p>
            <a:pPr marL="0" indent="0">
              <a:buNone/>
            </a:pPr>
            <a:r>
              <a:rPr lang="en-US" altLang="en-US" dirty="0"/>
              <a:t>A %DO %UNTIL loop does the following:</a:t>
            </a:r>
          </a:p>
          <a:p>
            <a:pPr marL="457200" lvl="1" indent="0" eaLnBrk="1" hangingPunct="1">
              <a:buNone/>
            </a:pPr>
            <a:r>
              <a:rPr lang="en-US" altLang="en-US" dirty="0"/>
              <a:t>evaluates </a:t>
            </a:r>
            <a:r>
              <a:rPr lang="en-US" altLang="en-US" i="1" dirty="0"/>
              <a:t>expression</a:t>
            </a:r>
            <a:r>
              <a:rPr lang="en-US" altLang="en-US" dirty="0"/>
              <a:t> at the bottom of the loop </a:t>
            </a:r>
            <a:br>
              <a:rPr lang="en-US" altLang="en-US" dirty="0"/>
            </a:br>
            <a:r>
              <a:rPr lang="en-US" altLang="en-US" dirty="0"/>
              <a:t>after the loop executes</a:t>
            </a:r>
          </a:p>
          <a:p>
            <a:pPr marL="457200" lvl="1" indent="0" eaLnBrk="1" hangingPunct="1">
              <a:buNone/>
            </a:pPr>
            <a:r>
              <a:rPr lang="en-US" altLang="en-US" dirty="0"/>
              <a:t>executes repetitively until </a:t>
            </a:r>
            <a:r>
              <a:rPr lang="en-US" altLang="en-US" i="1" dirty="0"/>
              <a:t>expression</a:t>
            </a:r>
            <a:r>
              <a:rPr lang="en-US" altLang="en-US" dirty="0"/>
              <a:t> is true</a:t>
            </a:r>
          </a:p>
          <a:p>
            <a:pPr marL="457200" lvl="1" indent="0" eaLnBrk="1" hangingPunct="1">
              <a:buNone/>
            </a:pPr>
            <a:r>
              <a:rPr lang="en-US" altLang="en-US" dirty="0"/>
              <a:t>executes at least once</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E0657F5-D526-4C83-8AF7-76288E8E162C}" type="slidenum">
              <a:rPr lang="en-US" altLang="en-US" sz="1400"/>
              <a:pPr/>
              <a:t>17</a:t>
            </a:fld>
            <a:endParaRPr lang="en-US" altLang="en-US" sz="1400">
              <a:latin typeface="Times New Roman" panose="02020603050405020304" pitchFamily="18" charset="0"/>
            </a:endParaRPr>
          </a:p>
        </p:txBody>
      </p:sp>
      <p:sp>
        <p:nvSpPr>
          <p:cNvPr id="97284" name="Text Box 4"/>
          <p:cNvSpPr txBox="1">
            <a:spLocks noChangeArrowheads="1"/>
          </p:cNvSpPr>
          <p:nvPr/>
        </p:nvSpPr>
        <p:spPr bwMode="auto">
          <a:xfrm>
            <a:off x="3444704" y="2717528"/>
            <a:ext cx="3018775" cy="1138773"/>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b="1" dirty="0">
                <a:latin typeface="Arial"/>
              </a:rPr>
              <a:t>%DO %UNTIL</a:t>
            </a:r>
            <a:r>
              <a:rPr lang="en-US" dirty="0">
                <a:latin typeface="Arial"/>
              </a:rPr>
              <a:t>(</a:t>
            </a:r>
            <a:r>
              <a:rPr lang="en-US" i="1" dirty="0">
                <a:latin typeface="Arial"/>
              </a:rPr>
              <a:t>expression</a:t>
            </a:r>
            <a:r>
              <a:rPr lang="en-US" dirty="0">
                <a:latin typeface="Arial"/>
              </a:rPr>
              <a:t>);</a:t>
            </a:r>
          </a:p>
          <a:p>
            <a:pPr>
              <a:defRPr/>
            </a:pPr>
            <a:r>
              <a:rPr lang="en-US" i="1" dirty="0">
                <a:latin typeface="Arial"/>
              </a:rPr>
              <a:t>      text</a:t>
            </a:r>
          </a:p>
          <a:p>
            <a:pPr>
              <a:defRPr/>
            </a:pPr>
            <a:r>
              <a:rPr lang="en-US" b="1" dirty="0">
                <a:latin typeface="Arial"/>
              </a:rPr>
              <a:t>%END</a:t>
            </a:r>
            <a:r>
              <a:rPr lang="en-US" dirty="0">
                <a:latin typeface="Arial"/>
              </a:rPr>
              <a:t>;</a:t>
            </a:r>
          </a:p>
        </p:txBody>
      </p:sp>
      <p:sp>
        <p:nvSpPr>
          <p:cNvPr id="95238" name="Text Box 5"/>
          <p:cNvSpPr txBox="1">
            <a:spLocks noChangeArrowheads="1"/>
          </p:cNvSpPr>
          <p:nvPr/>
        </p:nvSpPr>
        <p:spPr bwMode="auto">
          <a:xfrm>
            <a:off x="2209801" y="4267200"/>
            <a:ext cx="794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Arial" panose="020B0604020202020204" pitchFamily="34" charset="0"/>
              </a:defRPr>
            </a:lvl1pPr>
            <a:lvl2pPr marL="11430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lvl="1"/>
            <a:endParaRPr lang="en-US" altLang="en-US"/>
          </a:p>
        </p:txBody>
      </p:sp>
    </p:spTree>
    <p:extLst>
      <p:ext uri="{BB962C8B-B14F-4D97-AF65-F5344CB8AC3E}">
        <p14:creationId xmlns:p14="http://schemas.microsoft.com/office/powerpoint/2010/main" val="405125768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196009" y="1"/>
            <a:ext cx="10515600" cy="765400"/>
          </a:xfrm>
        </p:spPr>
        <p:txBody>
          <a:bodyPr/>
          <a:lstStyle/>
          <a:p>
            <a:pPr eaLnBrk="1" hangingPunct="1"/>
            <a:r>
              <a:rPr lang="en-US" altLang="en-US" dirty="0"/>
              <a:t>Conditional Iteration</a:t>
            </a:r>
          </a:p>
        </p:txBody>
      </p:sp>
      <p:sp>
        <p:nvSpPr>
          <p:cNvPr id="96259" name="Text Box 3"/>
          <p:cNvSpPr>
            <a:spLocks noGrp="1" noChangeArrowheads="1"/>
          </p:cNvSpPr>
          <p:nvPr>
            <p:ph idx="1"/>
          </p:nvPr>
        </p:nvSpPr>
        <p:spPr>
          <a:xfrm>
            <a:off x="1128422" y="831497"/>
            <a:ext cx="9351397" cy="867930"/>
          </a:xfrm>
        </p:spPr>
        <p:txBody>
          <a:bodyPr wrap="square">
            <a:spAutoFit/>
          </a:bodyPr>
          <a:lstStyle/>
          <a:p>
            <a:pPr marL="1490663" indent="-1490663">
              <a:spcBef>
                <a:spcPct val="0"/>
              </a:spcBef>
              <a:buNone/>
            </a:pPr>
            <a:r>
              <a:rPr lang="en-US" altLang="en-US" dirty="0"/>
              <a:t>Example:  Generate a conditional number of program steps, based on a parameter value.</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C2293DA-C5F9-4791-B492-9127FCC9E1D2}" type="slidenum">
              <a:rPr lang="en-US" altLang="en-US" sz="1400"/>
              <a:pPr/>
              <a:t>18</a:t>
            </a:fld>
            <a:endParaRPr lang="en-US" altLang="en-US" sz="1400">
              <a:latin typeface="Times New Roman" panose="02020603050405020304" pitchFamily="18" charset="0"/>
            </a:endParaRPr>
          </a:p>
        </p:txBody>
      </p:sp>
      <p:sp>
        <p:nvSpPr>
          <p:cNvPr id="96261"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1044270" y="1963008"/>
            <a:ext cx="10887317" cy="4401205"/>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stats(datasets);</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=1;</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%scan</a:t>
            </a:r>
            <a:r>
              <a:rPr lang="en-US" sz="2000" dirty="0">
                <a:solidFill>
                  <a:srgbClr val="000000"/>
                </a:solidFill>
                <a:latin typeface="Lucida Console" panose="020B0609040504020204" pitchFamily="49" charset="0"/>
              </a:rPr>
              <a:t>(&amp;datasets,1);</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%while</a:t>
            </a:r>
            <a:r>
              <a:rPr lang="en-US" sz="2000" dirty="0">
                <a:solidFill>
                  <a:srgbClr val="000000"/>
                </a:solidFill>
                <a:latin typeface="Lucida Console" panose="020B0609040504020204" pitchFamily="49" charset="0"/>
              </a:rPr>
              <a:t>(&amp;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ne );</a:t>
            </a:r>
          </a:p>
          <a:p>
            <a:r>
              <a:rPr lang="en-US" sz="2000" dirty="0">
                <a:solidFill>
                  <a:srgbClr val="000000"/>
                </a:solidFill>
                <a:latin typeface="Lucida Console" panose="020B0609040504020204" pitchFamily="49" charset="0"/>
              </a:rPr>
              <a:t>	  title </a:t>
            </a:r>
            <a:r>
              <a:rPr lang="en-US" sz="2000" dirty="0">
                <a:solidFill>
                  <a:srgbClr val="800080"/>
                </a:solidFill>
                <a:latin typeface="Lucida Console" panose="020B0609040504020204" pitchFamily="49" charset="0"/>
              </a:rPr>
              <a:t>"ORION.%</a:t>
            </a:r>
            <a:r>
              <a:rPr lang="en-US" sz="2000" dirty="0" err="1">
                <a:solidFill>
                  <a:srgbClr val="800080"/>
                </a:solidFill>
                <a:latin typeface="Lucida Console" panose="020B0609040504020204" pitchFamily="49" charset="0"/>
              </a:rPr>
              <a:t>upcase</a:t>
            </a:r>
            <a:r>
              <a:rPr lang="en-US" sz="2000" dirty="0">
                <a:solidFill>
                  <a:srgbClr val="800080"/>
                </a:solidFill>
                <a:latin typeface="Lucida Console" panose="020B0609040504020204" pitchFamily="49" charset="0"/>
              </a:rPr>
              <a:t>(&amp;</a:t>
            </a:r>
            <a:r>
              <a:rPr lang="en-US" sz="2000" dirty="0" err="1">
                <a:solidFill>
                  <a:srgbClr val="800080"/>
                </a:solidFill>
                <a:latin typeface="Lucida Console" panose="020B0609040504020204" pitchFamily="49" charset="0"/>
              </a:rPr>
              <a:t>dsn</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means data=</a:t>
            </a:r>
            <a:r>
              <a:rPr lang="en-US" sz="2000" dirty="0" err="1">
                <a:solidFill>
                  <a:srgbClr val="008080"/>
                </a:solidFill>
                <a:latin typeface="Lucida Console" panose="020B0609040504020204" pitchFamily="49" charset="0"/>
              </a:rPr>
              <a:t>orion</a:t>
            </a:r>
            <a:r>
              <a:rPr lang="en-US" sz="2000" dirty="0">
                <a:solidFill>
                  <a:srgbClr val="008080"/>
                </a:solidFill>
                <a:latin typeface="Lucida Console" panose="020B0609040504020204" pitchFamily="49" charset="0"/>
              </a:rPr>
              <a:t>.</a:t>
            </a:r>
            <a:r>
              <a:rPr lang="en-US" sz="2000" dirty="0">
                <a:solidFill>
                  <a:srgbClr val="000000"/>
                </a:solidFill>
                <a:latin typeface="Lucida Console" panose="020B0609040504020204" pitchFamily="49" charset="0"/>
              </a:rPr>
              <a:t>&amp;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n min mean max;  </a:t>
            </a:r>
          </a:p>
          <a:p>
            <a:r>
              <a:rPr lang="en-US" sz="2000" dirty="0">
                <a:solidFill>
                  <a:srgbClr val="000000"/>
                </a:solidFill>
                <a:latin typeface="Lucida Console" panose="020B0609040504020204" pitchFamily="49" charset="0"/>
              </a:rPr>
              <a:t>	  run;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eval</a:t>
            </a:r>
            <a:r>
              <a:rPr lang="en-US" sz="2000" dirty="0">
                <a:solidFill>
                  <a:srgbClr val="000000"/>
                </a:solidFill>
                <a:latin typeface="Lucida Console" panose="020B0609040504020204" pitchFamily="49" charset="0"/>
              </a:rPr>
              <a:t>(&amp;i+1);</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%scan</a:t>
            </a:r>
            <a:r>
              <a:rPr lang="en-US" sz="2000" dirty="0">
                <a:solidFill>
                  <a:srgbClr val="000000"/>
                </a:solidFill>
                <a:latin typeface="Lucida Console" panose="020B0609040504020204" pitchFamily="49" charset="0"/>
              </a:rPr>
              <a:t>(&amp;datasets,&amp;</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title;</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stats;</a:t>
            </a:r>
          </a:p>
          <a:p>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a:t>
            </a:r>
            <a:r>
              <a:rPr lang="en-US" sz="2000" b="1" i="1" dirty="0">
                <a:solidFill>
                  <a:srgbClr val="000000"/>
                </a:solidFill>
                <a:latin typeface="Lucida Console" panose="020B0609040504020204" pitchFamily="49" charset="0"/>
              </a:rPr>
              <a:t>stats</a:t>
            </a:r>
            <a:r>
              <a:rPr lang="en-US" sz="2000" dirty="0">
                <a:solidFill>
                  <a:srgbClr val="000000"/>
                </a:solidFill>
                <a:latin typeface="Lucida Console" panose="020B0609040504020204" pitchFamily="49" charset="0"/>
              </a:rPr>
              <a:t>(staff </a:t>
            </a:r>
            <a:r>
              <a:rPr lang="en-US" sz="2000" dirty="0" err="1">
                <a:solidFill>
                  <a:srgbClr val="000000"/>
                </a:solidFill>
                <a:latin typeface="Lucida Console" panose="020B0609040504020204" pitchFamily="49" charset="0"/>
              </a:rPr>
              <a:t>specialsals</a:t>
            </a:r>
            <a:r>
              <a:rPr lang="en-US" sz="2000" dirty="0">
                <a:solidFill>
                  <a:srgbClr val="000000"/>
                </a:solidFill>
                <a:latin typeface="Lucida Console" panose="020B0609040504020204" pitchFamily="49" charset="0"/>
              </a:rPr>
              <a:t> country)</a:t>
            </a:r>
          </a:p>
        </p:txBody>
      </p:sp>
    </p:spTree>
    <p:extLst>
      <p:ext uri="{BB962C8B-B14F-4D97-AF65-F5344CB8AC3E}">
        <p14:creationId xmlns:p14="http://schemas.microsoft.com/office/powerpoint/2010/main" val="285998928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5269400-DBC4-4A26-81B6-E2B95000164D}" type="slidenum">
              <a:rPr lang="en-US" altLang="en-US" sz="1400"/>
              <a:pPr/>
              <a:t>19</a:t>
            </a:fld>
            <a:endParaRPr lang="en-US" altLang="en-US" sz="1400">
              <a:latin typeface="Times New Roman" panose="02020603050405020304" pitchFamily="18" charset="0"/>
            </a:endParaRPr>
          </a:p>
        </p:txBody>
      </p:sp>
      <p:sp>
        <p:nvSpPr>
          <p:cNvPr id="98307" name="Text Box 3"/>
          <p:cNvSpPr>
            <a:spLocks noGrp="1" noChangeArrowheads="1"/>
          </p:cNvSpPr>
          <p:nvPr>
            <p:ph idx="4294967295"/>
          </p:nvPr>
        </p:nvSpPr>
        <p:spPr>
          <a:xfrm>
            <a:off x="762000" y="0"/>
            <a:ext cx="11077575" cy="479425"/>
          </a:xfrm>
        </p:spPr>
        <p:txBody>
          <a:bodyPr wrap="square">
            <a:spAutoFit/>
          </a:bodyPr>
          <a:lstStyle/>
          <a:p>
            <a:pPr marL="1431925" indent="-1431925">
              <a:spcBef>
                <a:spcPct val="0"/>
              </a:spcBef>
              <a:buNone/>
            </a:pPr>
            <a:r>
              <a:rPr lang="en-US" altLang="en-US" dirty="0"/>
              <a:t>Example:  Modify the previous example to validate data set names.</a:t>
            </a:r>
          </a:p>
        </p:txBody>
      </p:sp>
      <p:sp>
        <p:nvSpPr>
          <p:cNvPr id="98309"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460158" y="769633"/>
            <a:ext cx="9802427" cy="5016758"/>
          </a:xfrm>
          <a:prstGeom prst="rect">
            <a:avLst/>
          </a:prstGeom>
        </p:spPr>
        <p:txBody>
          <a:bodyPr wrap="square">
            <a:spAutoFit/>
          </a:bodyPr>
          <a:lstStyle/>
          <a:p>
            <a:r>
              <a:rPr lang="en-US" sz="2000" b="1" dirty="0">
                <a:solidFill>
                  <a:srgbClr val="000080"/>
                </a:solidFill>
                <a:latin typeface="Lucida Console" panose="020B0609040504020204" pitchFamily="49" charset="0"/>
              </a:rPr>
              <a:t>%macro</a:t>
            </a:r>
            <a:r>
              <a:rPr lang="en-US" sz="2000" dirty="0">
                <a:solidFill>
                  <a:srgbClr val="000000"/>
                </a:solidFill>
                <a:latin typeface="Lucida Console" panose="020B0609040504020204" pitchFamily="49" charset="0"/>
              </a:rPr>
              <a:t> stats(datasets);</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=1;</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%until</a:t>
            </a:r>
            <a:r>
              <a:rPr lang="en-US" sz="2000" dirty="0">
                <a:solidFill>
                  <a:srgbClr val="000000"/>
                </a:solidFill>
                <a:latin typeface="Lucida Console" panose="020B0609040504020204" pitchFamily="49" charset="0"/>
              </a:rPr>
              <a:t>(&amp;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%scan</a:t>
            </a:r>
            <a:r>
              <a:rPr lang="en-US" sz="2000" dirty="0">
                <a:solidFill>
                  <a:srgbClr val="000000"/>
                </a:solidFill>
                <a:latin typeface="Lucida Console" panose="020B0609040504020204" pitchFamily="49" charset="0"/>
              </a:rPr>
              <a:t>(&amp;datasets,&amp;</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%then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NOTE: Processing completed.;</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%else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sysfunc</a:t>
            </a:r>
            <a:r>
              <a:rPr lang="en-US" sz="2000" dirty="0">
                <a:solidFill>
                  <a:srgbClr val="000000"/>
                </a:solidFill>
                <a:latin typeface="Lucida Console" panose="020B0609040504020204" pitchFamily="49" charset="0"/>
              </a:rPr>
              <a:t>(exist(</a:t>
            </a:r>
            <a:r>
              <a:rPr lang="en-US" sz="2000" dirty="0" err="1">
                <a:solidFill>
                  <a:srgbClr val="008080"/>
                </a:solidFill>
                <a:latin typeface="Lucida Console" panose="020B0609040504020204" pitchFamily="49" charset="0"/>
              </a:rPr>
              <a:t>orion</a:t>
            </a:r>
            <a:r>
              <a:rPr lang="en-US" sz="2000" dirty="0">
                <a:solidFill>
                  <a:srgbClr val="008080"/>
                </a:solidFill>
                <a:latin typeface="Lucida Console" panose="020B0609040504020204" pitchFamily="49" charset="0"/>
              </a:rPr>
              <a:t>.</a:t>
            </a:r>
            <a:r>
              <a:rPr lang="en-US" sz="2000" dirty="0">
                <a:solidFill>
                  <a:srgbClr val="000000"/>
                </a:solidFill>
                <a:latin typeface="Lucida Console" panose="020B0609040504020204" pitchFamily="49" charset="0"/>
              </a:rPr>
              <a:t>&amp;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%then</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%do</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title </a:t>
            </a:r>
            <a:r>
              <a:rPr lang="en-US" sz="2000" dirty="0">
                <a:solidFill>
                  <a:srgbClr val="800080"/>
                </a:solidFill>
                <a:latin typeface="Lucida Console" panose="020B0609040504020204" pitchFamily="49" charset="0"/>
              </a:rPr>
              <a:t>"ORION.%</a:t>
            </a:r>
            <a:r>
              <a:rPr lang="en-US" sz="2000" dirty="0" err="1">
                <a:solidFill>
                  <a:srgbClr val="800080"/>
                </a:solidFill>
                <a:latin typeface="Lucida Console" panose="020B0609040504020204" pitchFamily="49" charset="0"/>
              </a:rPr>
              <a:t>upcase</a:t>
            </a:r>
            <a:r>
              <a:rPr lang="en-US" sz="2000" dirty="0">
                <a:solidFill>
                  <a:srgbClr val="800080"/>
                </a:solidFill>
                <a:latin typeface="Lucida Console" panose="020B0609040504020204" pitchFamily="49" charset="0"/>
              </a:rPr>
              <a:t>(&amp;</a:t>
            </a:r>
            <a:r>
              <a:rPr lang="en-US" sz="2000" dirty="0" err="1">
                <a:solidFill>
                  <a:srgbClr val="800080"/>
                </a:solidFill>
                <a:latin typeface="Lucida Console" panose="020B0609040504020204" pitchFamily="49" charset="0"/>
              </a:rPr>
              <a:t>dsn</a:t>
            </a:r>
            <a:r>
              <a:rPr lang="en-US" sz="2000" dirty="0">
                <a:solidFill>
                  <a:srgbClr val="800080"/>
                </a:solidFill>
                <a:latin typeface="Lucida Console" panose="020B0609040504020204" pitchFamily="49" charset="0"/>
              </a:rPr>
              <a:t>)"</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proc</a:t>
            </a:r>
            <a:r>
              <a:rPr lang="en-US" sz="2000" dirty="0">
                <a:solidFill>
                  <a:srgbClr val="000000"/>
                </a:solidFill>
                <a:latin typeface="Lucida Console" panose="020B0609040504020204" pitchFamily="49" charset="0"/>
              </a:rPr>
              <a:t> means data=</a:t>
            </a:r>
            <a:r>
              <a:rPr lang="en-US" sz="2000" dirty="0" err="1">
                <a:solidFill>
                  <a:srgbClr val="008080"/>
                </a:solidFill>
                <a:latin typeface="Lucida Console" panose="020B0609040504020204" pitchFamily="49" charset="0"/>
              </a:rPr>
              <a:t>orion</a:t>
            </a:r>
            <a:r>
              <a:rPr lang="en-US" sz="2000" dirty="0">
                <a:solidFill>
                  <a:srgbClr val="008080"/>
                </a:solidFill>
                <a:latin typeface="Lucida Console" panose="020B0609040504020204" pitchFamily="49" charset="0"/>
              </a:rPr>
              <a:t>.</a:t>
            </a:r>
            <a:r>
              <a:rPr lang="en-US" sz="2000" dirty="0">
                <a:solidFill>
                  <a:srgbClr val="000000"/>
                </a:solidFill>
                <a:latin typeface="Lucida Console" panose="020B0609040504020204" pitchFamily="49" charset="0"/>
              </a:rPr>
              <a:t>&amp;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n min mean max;</a:t>
            </a:r>
          </a:p>
          <a:p>
            <a:r>
              <a:rPr lang="en-US" sz="2000" dirty="0">
                <a:solidFill>
                  <a:srgbClr val="000000"/>
                </a:solidFill>
                <a:latin typeface="Lucida Console" panose="020B0609040504020204" pitchFamily="49" charset="0"/>
              </a:rPr>
              <a:t>	   run;</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%else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%put</a:t>
            </a:r>
            <a:r>
              <a:rPr lang="en-US" sz="2000" dirty="0">
                <a:solidFill>
                  <a:srgbClr val="000000"/>
                </a:solidFill>
                <a:latin typeface="Lucida Console" panose="020B0609040504020204" pitchFamily="49" charset="0"/>
              </a:rPr>
              <a:t> ERROR: No &amp;</a:t>
            </a:r>
            <a:r>
              <a:rPr lang="en-US" sz="2000" dirty="0" err="1">
                <a:solidFill>
                  <a:srgbClr val="000000"/>
                </a:solidFill>
                <a:latin typeface="Lucida Console" panose="020B0609040504020204" pitchFamily="49" charset="0"/>
              </a:rPr>
              <a:t>dsn</a:t>
            </a:r>
            <a:r>
              <a:rPr lang="en-US" sz="2000" dirty="0">
                <a:solidFill>
                  <a:srgbClr val="000000"/>
                </a:solidFill>
                <a:latin typeface="Lucida Console" panose="020B0609040504020204" pitchFamily="49" charset="0"/>
              </a:rPr>
              <a:t> dataset in ORION library.;</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%let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a:t>
            </a:r>
            <a:r>
              <a:rPr lang="en-US" sz="2000" dirty="0" err="1">
                <a:solidFill>
                  <a:srgbClr val="0000FF"/>
                </a:solidFill>
                <a:latin typeface="Lucida Console" panose="020B0609040504020204" pitchFamily="49" charset="0"/>
              </a:rPr>
              <a:t>eval</a:t>
            </a:r>
            <a:r>
              <a:rPr lang="en-US" sz="2000" dirty="0">
                <a:solidFill>
                  <a:srgbClr val="000000"/>
                </a:solidFill>
                <a:latin typeface="Lucida Console" panose="020B0609040504020204" pitchFamily="49" charset="0"/>
              </a:rPr>
              <a:t>(&amp;i+1);</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%end</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%mend</a:t>
            </a:r>
            <a:r>
              <a:rPr lang="en-US" sz="2000" dirty="0">
                <a:solidFill>
                  <a:srgbClr val="000000"/>
                </a:solidFill>
                <a:latin typeface="Lucida Console" panose="020B0609040504020204" pitchFamily="49" charset="0"/>
              </a:rPr>
              <a:t> stats;</a:t>
            </a:r>
          </a:p>
          <a:p>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a:t>
            </a:r>
            <a:r>
              <a:rPr lang="en-US" sz="2000" b="1" i="1" dirty="0">
                <a:solidFill>
                  <a:srgbClr val="000000"/>
                </a:solidFill>
                <a:latin typeface="Lucida Console" panose="020B0609040504020204" pitchFamily="49" charset="0"/>
              </a:rPr>
              <a:t>stats</a:t>
            </a:r>
            <a:r>
              <a:rPr lang="en-US" sz="2000" dirty="0">
                <a:solidFill>
                  <a:srgbClr val="000000"/>
                </a:solidFill>
                <a:latin typeface="Lucida Console" panose="020B0609040504020204" pitchFamily="49" charset="0"/>
              </a:rPr>
              <a:t>(discount music orders)</a:t>
            </a:r>
          </a:p>
        </p:txBody>
      </p:sp>
    </p:spTree>
    <p:extLst>
      <p:ext uri="{BB962C8B-B14F-4D97-AF65-F5344CB8AC3E}">
        <p14:creationId xmlns:p14="http://schemas.microsoft.com/office/powerpoint/2010/main" val="29401217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1549841" y="2622068"/>
            <a:ext cx="10051111" cy="1550168"/>
          </a:xfrm>
        </p:spPr>
        <p:txBody>
          <a:bodyPr wrap="square">
            <a:spAutoFit/>
          </a:bodyPr>
          <a:lstStyle/>
          <a:p>
            <a:pPr marL="457200" lvl="1" indent="0" eaLnBrk="1" hangingPunct="1">
              <a:buNone/>
            </a:pPr>
            <a:r>
              <a:rPr lang="en-US" altLang="en-US" sz="3200" dirty="0"/>
              <a:t>Execute macro language statements iteratively.</a:t>
            </a:r>
          </a:p>
          <a:p>
            <a:pPr marL="457200" lvl="1" indent="0" eaLnBrk="1" hangingPunct="1">
              <a:buNone/>
            </a:pPr>
            <a:endParaRPr lang="en-US" altLang="en-US" sz="3200" dirty="0"/>
          </a:p>
          <a:p>
            <a:pPr marL="457200" lvl="1" indent="0" eaLnBrk="1" hangingPunct="1">
              <a:buNone/>
            </a:pPr>
            <a:r>
              <a:rPr lang="en-US" altLang="en-US" sz="3200" dirty="0"/>
              <a:t>Generate SAS code iteratively.</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D153BD5-4351-423F-B756-23E3FE79677A}" type="slidenum">
              <a:rPr lang="en-US" altLang="en-US" sz="1400"/>
              <a:pPr/>
              <a:t>2</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163579001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04512" y="1612557"/>
            <a:ext cx="8300622" cy="3416320"/>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i</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to</a:t>
            </a:r>
            <a:r>
              <a:rPr lang="en-US" sz="2400" dirty="0">
                <a:solidFill>
                  <a:srgbClr val="000000"/>
                </a:solidFill>
                <a:latin typeface="Lucida Console" panose="020B0609040504020204" pitchFamily="49" charset="0"/>
              </a:rPr>
              <a:t> </a:t>
            </a:r>
            <a:r>
              <a:rPr lang="en-US" sz="2400" b="1" dirty="0">
                <a:solidFill>
                  <a:srgbClr val="008080"/>
                </a:solidFill>
                <a:latin typeface="Lucida Console" panose="020B0609040504020204" pitchFamily="49" charset="0"/>
              </a:rPr>
              <a:t>5</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output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tmp1;</a:t>
            </a:r>
          </a:p>
          <a:p>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tmp</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=tmp1 </a:t>
            </a:r>
            <a:r>
              <a:rPr lang="en-US" sz="2400" dirty="0" err="1">
                <a:solidFill>
                  <a:srgbClr val="0000FF"/>
                </a:solidFill>
                <a:latin typeface="Lucida Console" panose="020B0609040504020204" pitchFamily="49" charset="0"/>
              </a:rPr>
              <a:t>noobs</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
        <p:nvSpPr>
          <p:cNvPr id="4" name="Title 1"/>
          <p:cNvSpPr txBox="1">
            <a:spLocks/>
          </p:cNvSpPr>
          <p:nvPr/>
        </p:nvSpPr>
        <p:spPr>
          <a:xfrm>
            <a:off x="811567" y="0"/>
            <a:ext cx="10515600" cy="78781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Make multiple copies of a dataset</a:t>
            </a:r>
            <a:endParaRPr lang="en-US" dirty="0"/>
          </a:p>
        </p:txBody>
      </p:sp>
    </p:spTree>
    <p:extLst>
      <p:ext uri="{BB962C8B-B14F-4D97-AF65-F5344CB8AC3E}">
        <p14:creationId xmlns:p14="http://schemas.microsoft.com/office/powerpoint/2010/main" val="2721074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740" y="470842"/>
            <a:ext cx="11398928" cy="5632311"/>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mkcopies</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reps,newdata,copydata</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data &amp;</a:t>
            </a:r>
            <a:r>
              <a:rPr lang="en-US" sz="2400" dirty="0" err="1">
                <a:solidFill>
                  <a:srgbClr val="000000"/>
                </a:solidFill>
                <a:latin typeface="Lucida Console" panose="020B0609040504020204" pitchFamily="49" charset="0"/>
              </a:rPr>
              <a:t>newdata</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set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i</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%to</a:t>
            </a:r>
            <a:r>
              <a:rPr lang="en-US" sz="2400" dirty="0">
                <a:solidFill>
                  <a:srgbClr val="000000"/>
                </a:solidFill>
                <a:latin typeface="Lucida Console" panose="020B0609040504020204" pitchFamily="49" charset="0"/>
              </a:rPr>
              <a:t> &amp;reps;</a:t>
            </a:r>
          </a:p>
          <a:p>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copydata</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run;</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mkcopies</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mprint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mkcopies</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,tmp2,tmp);</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=tmp2;</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options</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nomprint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46327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838200" y="102733"/>
            <a:ext cx="10515600" cy="533372"/>
          </a:xfrm>
        </p:spPr>
        <p:txBody>
          <a:bodyPr>
            <a:normAutofit fontScale="90000"/>
          </a:bodyPr>
          <a:lstStyle/>
          <a:p>
            <a:pPr eaLnBrk="1" hangingPunct="1"/>
            <a:r>
              <a:rPr lang="en-US" altLang="en-US" dirty="0"/>
              <a:t>Simple Loops</a:t>
            </a:r>
          </a:p>
        </p:txBody>
      </p:sp>
      <p:sp>
        <p:nvSpPr>
          <p:cNvPr id="69635" name="Rectangle 3"/>
          <p:cNvSpPr>
            <a:spLocks noGrp="1" noChangeArrowheads="1"/>
          </p:cNvSpPr>
          <p:nvPr>
            <p:ph idx="1"/>
          </p:nvPr>
        </p:nvSpPr>
        <p:spPr>
          <a:xfrm>
            <a:off x="1064812" y="793268"/>
            <a:ext cx="10288988" cy="1471172"/>
          </a:xfrm>
        </p:spPr>
        <p:txBody>
          <a:bodyPr wrap="square">
            <a:spAutoFit/>
          </a:bodyPr>
          <a:lstStyle/>
          <a:p>
            <a:pPr marL="0" indent="0">
              <a:spcBef>
                <a:spcPct val="50000"/>
              </a:spcBef>
              <a:buNone/>
            </a:pPr>
            <a:r>
              <a:rPr lang="en-US" altLang="en-US" dirty="0"/>
              <a:t>Macro applications might require iterative</a:t>
            </a:r>
            <a:r>
              <a:rPr lang="en-US" altLang="en-US" i="1" dirty="0"/>
              <a:t> </a:t>
            </a:r>
            <a:r>
              <a:rPr lang="en-US" altLang="en-US" dirty="0"/>
              <a:t>processing.</a:t>
            </a:r>
          </a:p>
          <a:p>
            <a:pPr marL="0" indent="0">
              <a:spcBef>
                <a:spcPct val="50000"/>
              </a:spcBef>
              <a:buNone/>
            </a:pPr>
            <a:r>
              <a:rPr lang="en-US" altLang="en-US" dirty="0"/>
              <a:t>The iterative %DO statement can execute macro language statements and generate SAS code.</a:t>
            </a:r>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BC2068B-E771-407F-BDCC-D127C9F3AB21}" type="slidenum">
              <a:rPr lang="en-US" altLang="en-US" sz="1400"/>
              <a:pPr/>
              <a:t>3</a:t>
            </a:fld>
            <a:endParaRPr lang="en-US" altLang="en-US" sz="1400">
              <a:latin typeface="Times New Roman" panose="02020603050405020304" pitchFamily="18" charset="0"/>
            </a:endParaRPr>
          </a:p>
        </p:txBody>
      </p:sp>
      <p:sp>
        <p:nvSpPr>
          <p:cNvPr id="71684" name="Text Box 4"/>
          <p:cNvSpPr txBox="1">
            <a:spLocks noChangeArrowheads="1"/>
          </p:cNvSpPr>
          <p:nvPr/>
        </p:nvSpPr>
        <p:spPr bwMode="auto">
          <a:xfrm>
            <a:off x="985705" y="3309731"/>
            <a:ext cx="10368095" cy="178510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defRPr/>
            </a:pPr>
            <a:r>
              <a:rPr lang="en-US" sz="3200" b="1" dirty="0">
                <a:latin typeface="Arial"/>
              </a:rPr>
              <a:t>%DO</a:t>
            </a:r>
            <a:r>
              <a:rPr lang="en-US" sz="3200" dirty="0">
                <a:latin typeface="Arial"/>
              </a:rPr>
              <a:t> </a:t>
            </a:r>
            <a:r>
              <a:rPr lang="en-US" sz="3200" i="1" dirty="0">
                <a:latin typeface="Arial"/>
              </a:rPr>
              <a:t>index-variabl</a:t>
            </a:r>
            <a:r>
              <a:rPr lang="en-US" sz="3200" dirty="0">
                <a:latin typeface="Arial"/>
              </a:rPr>
              <a:t>e=</a:t>
            </a:r>
            <a:r>
              <a:rPr lang="en-US" sz="3200" i="1" dirty="0">
                <a:latin typeface="Arial"/>
              </a:rPr>
              <a:t>start </a:t>
            </a:r>
            <a:r>
              <a:rPr lang="en-US" sz="3200" b="1" dirty="0">
                <a:latin typeface="Arial"/>
              </a:rPr>
              <a:t>%TO </a:t>
            </a:r>
            <a:r>
              <a:rPr lang="en-US" sz="3200" i="1" dirty="0">
                <a:latin typeface="Arial"/>
              </a:rPr>
              <a:t>stop &lt;</a:t>
            </a:r>
            <a:r>
              <a:rPr lang="en-US" sz="3200" b="1" dirty="0">
                <a:latin typeface="Arial"/>
              </a:rPr>
              <a:t>%BY </a:t>
            </a:r>
            <a:r>
              <a:rPr lang="en-US" sz="3200" i="1" dirty="0">
                <a:latin typeface="Arial"/>
              </a:rPr>
              <a:t>increment&gt;</a:t>
            </a:r>
            <a:r>
              <a:rPr lang="en-US" sz="3200" b="1" dirty="0">
                <a:latin typeface="Arial"/>
              </a:rPr>
              <a:t>;</a:t>
            </a:r>
          </a:p>
          <a:p>
            <a:pPr>
              <a:defRPr/>
            </a:pPr>
            <a:r>
              <a:rPr lang="en-US" sz="3200" i="1" dirty="0">
                <a:latin typeface="Arial"/>
              </a:rPr>
              <a:t>         text</a:t>
            </a:r>
          </a:p>
          <a:p>
            <a:pPr>
              <a:defRPr/>
            </a:pPr>
            <a:r>
              <a:rPr lang="en-US" sz="3200" b="1" dirty="0">
                <a:latin typeface="Arial"/>
              </a:rPr>
              <a:t>%END;</a:t>
            </a:r>
          </a:p>
        </p:txBody>
      </p:sp>
    </p:spTree>
    <p:extLst>
      <p:ext uri="{BB962C8B-B14F-4D97-AF65-F5344CB8AC3E}">
        <p14:creationId xmlns:p14="http://schemas.microsoft.com/office/powerpoint/2010/main" val="383296887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838200" y="1"/>
            <a:ext cx="4107511" cy="731520"/>
          </a:xfrm>
        </p:spPr>
        <p:txBody>
          <a:bodyPr/>
          <a:lstStyle/>
          <a:p>
            <a:pPr eaLnBrk="1" hangingPunct="1"/>
            <a:r>
              <a:rPr lang="en-US" altLang="en-US" dirty="0"/>
              <a:t>Simple Loops</a:t>
            </a:r>
          </a:p>
        </p:txBody>
      </p:sp>
      <p:sp>
        <p:nvSpPr>
          <p:cNvPr id="70659" name="Rectangle 3"/>
          <p:cNvSpPr>
            <a:spLocks noGrp="1" noChangeArrowheads="1"/>
          </p:cNvSpPr>
          <p:nvPr>
            <p:ph idx="1"/>
          </p:nvPr>
        </p:nvSpPr>
        <p:spPr>
          <a:xfrm>
            <a:off x="87464" y="731521"/>
            <a:ext cx="12104536" cy="4327338"/>
          </a:xfrm>
        </p:spPr>
        <p:txBody>
          <a:bodyPr wrap="square">
            <a:spAutoFit/>
          </a:bodyPr>
          <a:lstStyle/>
          <a:p>
            <a:pPr marL="457200" lvl="1" indent="0" eaLnBrk="1" hangingPunct="1">
              <a:spcBef>
                <a:spcPct val="35000"/>
              </a:spcBef>
              <a:buNone/>
            </a:pPr>
            <a:r>
              <a:rPr lang="en-US" altLang="en-US" sz="3200" dirty="0"/>
              <a:t>%DO and %END statements are </a:t>
            </a:r>
            <a:r>
              <a:rPr lang="en-US" altLang="en-US" sz="3200" b="1" dirty="0"/>
              <a:t>valid only inside </a:t>
            </a:r>
            <a:br>
              <a:rPr lang="en-US" altLang="en-US" sz="3200" b="1" dirty="0"/>
            </a:br>
            <a:r>
              <a:rPr lang="en-US" altLang="en-US" sz="3200" b="1" dirty="0"/>
              <a:t>a macro definition.</a:t>
            </a:r>
          </a:p>
          <a:p>
            <a:pPr marL="457200" lvl="1" indent="0" eaLnBrk="1" hangingPunct="1">
              <a:spcBef>
                <a:spcPct val="35000"/>
              </a:spcBef>
              <a:buNone/>
            </a:pPr>
            <a:r>
              <a:rPr lang="en-US" altLang="en-US" sz="3200" i="1" dirty="0"/>
              <a:t>index-variable </a:t>
            </a:r>
            <a:r>
              <a:rPr lang="en-US" altLang="en-US" sz="3200" dirty="0"/>
              <a:t>is a macro variable.</a:t>
            </a:r>
          </a:p>
          <a:p>
            <a:pPr marL="457200" lvl="1" indent="0" eaLnBrk="1" hangingPunct="1">
              <a:spcBef>
                <a:spcPct val="35000"/>
              </a:spcBef>
              <a:buNone/>
            </a:pPr>
            <a:r>
              <a:rPr lang="en-US" altLang="en-US" sz="3200" i="1" dirty="0"/>
              <a:t>index-variable </a:t>
            </a:r>
            <a:r>
              <a:rPr lang="en-US" altLang="en-US" sz="3200" dirty="0"/>
              <a:t>is created in the local symbol table if it does not already exist in another symbol table.</a:t>
            </a:r>
          </a:p>
          <a:p>
            <a:pPr marL="457200" lvl="1" indent="0" eaLnBrk="1" hangingPunct="1">
              <a:spcBef>
                <a:spcPct val="35000"/>
              </a:spcBef>
              <a:buNone/>
            </a:pPr>
            <a:r>
              <a:rPr lang="en-US" altLang="en-US" sz="3200" i="1" dirty="0"/>
              <a:t>start</a:t>
            </a:r>
            <a:r>
              <a:rPr lang="en-US" altLang="en-US" sz="3200" dirty="0"/>
              <a:t>, </a:t>
            </a:r>
            <a:r>
              <a:rPr lang="en-US" altLang="en-US" sz="3200" i="1" dirty="0"/>
              <a:t>stop</a:t>
            </a:r>
            <a:r>
              <a:rPr lang="en-US" altLang="en-US" sz="3200" dirty="0"/>
              <a:t>, and </a:t>
            </a:r>
            <a:r>
              <a:rPr lang="en-US" altLang="en-US" sz="3200" i="1" dirty="0"/>
              <a:t>increment </a:t>
            </a:r>
            <a:r>
              <a:rPr lang="en-US" altLang="en-US" sz="3200" dirty="0"/>
              <a:t>values can be any valid macro expressions that </a:t>
            </a:r>
            <a:r>
              <a:rPr lang="en-US" altLang="en-US" sz="3200" b="1" dirty="0"/>
              <a:t>resolve to integers</a:t>
            </a:r>
            <a:r>
              <a:rPr lang="en-US" altLang="en-US" sz="3200" dirty="0"/>
              <a:t>.</a:t>
            </a:r>
          </a:p>
          <a:p>
            <a:pPr marL="457200" lvl="1" indent="0" eaLnBrk="1" hangingPunct="1">
              <a:spcBef>
                <a:spcPct val="35000"/>
              </a:spcBef>
              <a:buNone/>
            </a:pPr>
            <a:r>
              <a:rPr lang="en-US" altLang="en-US" sz="3200" dirty="0"/>
              <a:t>The %BY clause is optional. (The default </a:t>
            </a:r>
            <a:r>
              <a:rPr lang="en-US" altLang="en-US" sz="3200" i="1" dirty="0"/>
              <a:t>increment </a:t>
            </a:r>
            <a:r>
              <a:rPr lang="en-US" altLang="en-US" sz="3200" dirty="0"/>
              <a:t>is 1.)</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46191F7-0924-404F-9098-92525489148E}" type="slidenum">
              <a:rPr lang="en-US" altLang="en-US" sz="1400"/>
              <a:pPr/>
              <a:t>4</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248777309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963063" y="0"/>
            <a:ext cx="4020047" cy="1325563"/>
          </a:xfrm>
        </p:spPr>
        <p:txBody>
          <a:bodyPr/>
          <a:lstStyle/>
          <a:p>
            <a:pPr eaLnBrk="1" hangingPunct="1"/>
            <a:r>
              <a:rPr lang="en-US" altLang="en-US" dirty="0"/>
              <a:t>Simple Loops</a:t>
            </a:r>
            <a:endParaRPr lang="en-US" altLang="en-US" dirty="0">
              <a:latin typeface="Arial" panose="020B0604020202020204" pitchFamily="34" charset="0"/>
            </a:endParaRPr>
          </a:p>
        </p:txBody>
      </p:sp>
      <p:sp>
        <p:nvSpPr>
          <p:cNvPr id="71683" name="Rectangle 3"/>
          <p:cNvSpPr>
            <a:spLocks noGrp="1" noChangeArrowheads="1"/>
          </p:cNvSpPr>
          <p:nvPr>
            <p:ph idx="1"/>
          </p:nvPr>
        </p:nvSpPr>
        <p:spPr>
          <a:xfrm>
            <a:off x="1287449" y="2598215"/>
            <a:ext cx="7848600" cy="3136243"/>
          </a:xfrm>
        </p:spPr>
        <p:txBody>
          <a:bodyPr>
            <a:spAutoFit/>
          </a:bodyPr>
          <a:lstStyle/>
          <a:p>
            <a:pPr marL="0" indent="0">
              <a:buNone/>
            </a:pPr>
            <a:r>
              <a:rPr lang="en-US" altLang="en-US" sz="3200" i="1" dirty="0"/>
              <a:t>text </a:t>
            </a:r>
            <a:r>
              <a:rPr lang="en-US" altLang="en-US" sz="3200" dirty="0"/>
              <a:t>can be any of:</a:t>
            </a:r>
          </a:p>
          <a:p>
            <a:pPr marL="0" indent="0">
              <a:buNone/>
            </a:pPr>
            <a:endParaRPr lang="en-US" altLang="en-US" sz="3200" dirty="0"/>
          </a:p>
          <a:p>
            <a:pPr marL="457200" lvl="1" indent="0" eaLnBrk="1" hangingPunct="1">
              <a:buNone/>
            </a:pPr>
            <a:r>
              <a:rPr lang="en-US" altLang="en-US" sz="3200" dirty="0"/>
              <a:t>constant text</a:t>
            </a:r>
          </a:p>
          <a:p>
            <a:pPr marL="457200" lvl="1" indent="0" eaLnBrk="1" hangingPunct="1">
              <a:buNone/>
            </a:pPr>
            <a:r>
              <a:rPr lang="en-US" altLang="en-US" sz="3200" dirty="0"/>
              <a:t>macro variables or expressions</a:t>
            </a:r>
          </a:p>
          <a:p>
            <a:pPr marL="457200" lvl="1" indent="0" eaLnBrk="1" hangingPunct="1">
              <a:buNone/>
            </a:pPr>
            <a:r>
              <a:rPr lang="en-US" altLang="en-US" sz="3200" dirty="0"/>
              <a:t>macro statements</a:t>
            </a:r>
          </a:p>
          <a:p>
            <a:pPr marL="457200" lvl="1" indent="0" eaLnBrk="1" hangingPunct="1">
              <a:buNone/>
            </a:pPr>
            <a:r>
              <a:rPr lang="en-US" altLang="en-US" sz="3200" dirty="0"/>
              <a:t>macro calls</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932C7F6-4E81-4479-A02A-6EE58935AC24}" type="slidenum">
              <a:rPr lang="en-US" altLang="en-US" sz="1400"/>
              <a:pPr/>
              <a:t>5</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427839148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73100" y="15877"/>
            <a:ext cx="10515600" cy="891765"/>
          </a:xfrm>
        </p:spPr>
        <p:txBody>
          <a:bodyPr/>
          <a:lstStyle/>
          <a:p>
            <a:pPr eaLnBrk="1" hangingPunct="1"/>
            <a:r>
              <a:rPr lang="en-US" altLang="en-US" dirty="0"/>
              <a:t>The SYMPUTX Routine (Review)</a:t>
            </a:r>
            <a:endParaRPr lang="en-US" altLang="en-US" dirty="0">
              <a:latin typeface="Arial" panose="020B0604020202020204" pitchFamily="34" charset="0"/>
            </a:endParaRPr>
          </a:p>
        </p:txBody>
      </p:sp>
      <p:sp>
        <p:nvSpPr>
          <p:cNvPr id="72707" name="Rectangle 3"/>
          <p:cNvSpPr>
            <a:spLocks noGrp="1" noChangeArrowheads="1"/>
          </p:cNvSpPr>
          <p:nvPr>
            <p:ph idx="1"/>
          </p:nvPr>
        </p:nvSpPr>
        <p:spPr>
          <a:xfrm>
            <a:off x="381740" y="1057276"/>
            <a:ext cx="9924310" cy="535531"/>
          </a:xfrm>
        </p:spPr>
        <p:txBody>
          <a:bodyPr wrap="square">
            <a:spAutoFit/>
          </a:bodyPr>
          <a:lstStyle/>
          <a:p>
            <a:pPr lvl="1" eaLnBrk="1" hangingPunct="1">
              <a:buFont typeface="Wingdings" panose="05000000000000000000" pitchFamily="2" charset="2"/>
              <a:buNone/>
            </a:pPr>
            <a:r>
              <a:rPr lang="en-US" altLang="en-US" sz="3200" dirty="0"/>
              <a:t>Example:  Create a numbered series of macro variables.</a:t>
            </a:r>
          </a:p>
        </p:txBody>
      </p:sp>
      <p:sp>
        <p:nvSpPr>
          <p:cNvPr id="1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C9E7AA9-CCB8-4188-A69D-0099243932D1}" type="slidenum">
              <a:rPr lang="en-US" altLang="en-US" sz="1400"/>
              <a:pPr/>
              <a:t>6</a:t>
            </a:fld>
            <a:endParaRPr lang="en-US" altLang="en-US" sz="1400">
              <a:latin typeface="Times New Roman" panose="02020603050405020304" pitchFamily="18" charset="0"/>
            </a:endParaRPr>
          </a:p>
        </p:txBody>
      </p:sp>
      <p:sp>
        <p:nvSpPr>
          <p:cNvPr id="72709"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72711"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72713" name="Text Box 15"/>
          <p:cNvSpPr txBox="1">
            <a:spLocks noChangeArrowheads="1"/>
          </p:cNvSpPr>
          <p:nvPr/>
        </p:nvSpPr>
        <p:spPr bwMode="auto">
          <a:xfrm>
            <a:off x="1968501" y="3197225"/>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2" name="Rectangle 1"/>
          <p:cNvSpPr/>
          <p:nvPr/>
        </p:nvSpPr>
        <p:spPr>
          <a:xfrm>
            <a:off x="1089329" y="2151728"/>
            <a:ext cx="9891422" cy="3416320"/>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orion.country</a:t>
            </a:r>
            <a:r>
              <a:rPr lang="en-US" sz="2400" dirty="0">
                <a:solidFill>
                  <a:srgbClr val="000000"/>
                </a:solidFill>
                <a:latin typeface="Lucida Console" panose="020B0609040504020204" pitchFamily="49" charset="0"/>
              </a:rPr>
              <a:t> end=</a:t>
            </a:r>
            <a:r>
              <a:rPr lang="en-US" sz="2400" dirty="0" err="1">
                <a:solidFill>
                  <a:srgbClr val="000000"/>
                </a:solidFill>
                <a:latin typeface="Lucida Console" panose="020B0609040504020204" pitchFamily="49" charset="0"/>
              </a:rPr>
              <a:t>no_more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'Country'</a:t>
            </a:r>
            <a:r>
              <a:rPr lang="en-US" sz="2400" dirty="0">
                <a:solidFill>
                  <a:srgbClr val="000000"/>
                </a:solidFill>
                <a:latin typeface="Lucida Console" panose="020B0609040504020204" pitchFamily="49" charset="0"/>
              </a:rPr>
              <a:t>||left(_n_),</a:t>
            </a:r>
            <a:r>
              <a:rPr lang="en-US" sz="2400" dirty="0" err="1">
                <a:solidFill>
                  <a:srgbClr val="000000"/>
                </a:solidFill>
                <a:latin typeface="Lucida Console" panose="020B0609040504020204" pitchFamily="49" charset="0"/>
              </a:rPr>
              <a:t>country_name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no_more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numrows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,_n_);</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scope=</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50230879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0618" y="1072731"/>
            <a:ext cx="11567603" cy="4893647"/>
          </a:xfrm>
          <a:prstGeom prst="rect">
            <a:avLst/>
          </a:prstGeom>
        </p:spPr>
        <p:txBody>
          <a:bodyPr wrap="square">
            <a:spAutoFit/>
          </a:bodyPr>
          <a:lstStyle/>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_null_</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orion.country</a:t>
            </a:r>
            <a:r>
              <a:rPr lang="en-US" sz="2400" dirty="0">
                <a:solidFill>
                  <a:srgbClr val="000000"/>
                </a:solidFill>
                <a:latin typeface="Lucida Console" panose="020B0609040504020204" pitchFamily="49" charset="0"/>
              </a:rPr>
              <a:t> end=</a:t>
            </a:r>
            <a:r>
              <a:rPr lang="en-US" sz="2400" dirty="0" err="1">
                <a:solidFill>
                  <a:srgbClr val="000000"/>
                </a:solidFill>
                <a:latin typeface="Lucida Console" panose="020B0609040504020204" pitchFamily="49" charset="0"/>
              </a:rPr>
              <a:t>no_more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'Country'</a:t>
            </a:r>
            <a:r>
              <a:rPr lang="en-US" sz="2400" dirty="0">
                <a:solidFill>
                  <a:srgbClr val="000000"/>
                </a:solidFill>
                <a:latin typeface="Lucida Console" panose="020B0609040504020204" pitchFamily="49" charset="0"/>
              </a:rPr>
              <a:t>||left(_n_),</a:t>
            </a:r>
            <a:r>
              <a:rPr lang="en-US" sz="2400" dirty="0" err="1">
                <a:solidFill>
                  <a:srgbClr val="000000"/>
                </a:solidFill>
                <a:latin typeface="Lucida Console" panose="020B0609040504020204" pitchFamily="49" charset="0"/>
              </a:rPr>
              <a:t>country_name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no_more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numrows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,_n_);</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 value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scope=</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upcase</a:t>
            </a:r>
            <a:r>
              <a:rPr lang="en-US" sz="2400" dirty="0">
                <a:solidFill>
                  <a:srgbClr val="000000"/>
                </a:solidFill>
                <a:latin typeface="Lucida Console" panose="020B0609040504020204" pitchFamily="49" charset="0"/>
              </a:rPr>
              <a:t>(name) contains </a:t>
            </a:r>
            <a:r>
              <a:rPr lang="en-US" sz="2400" dirty="0">
                <a:solidFill>
                  <a:srgbClr val="800080"/>
                </a:solidFill>
                <a:latin typeface="Lucida Console" panose="020B0609040504020204" pitchFamily="49" charset="0"/>
              </a:rPr>
              <a:t>"COUNTRY"</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describe</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table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332124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528214" y="0"/>
            <a:ext cx="4234732" cy="1325563"/>
          </a:xfrm>
        </p:spPr>
        <p:txBody>
          <a:bodyPr/>
          <a:lstStyle/>
          <a:p>
            <a:pPr eaLnBrk="1" hangingPunct="1"/>
            <a:r>
              <a:rPr lang="en-US" altLang="en-US" dirty="0"/>
              <a:t>Simple Loops</a:t>
            </a:r>
            <a:endParaRPr lang="en-US" altLang="en-US" dirty="0">
              <a:latin typeface="Arial" panose="020B0604020202020204" pitchFamily="34" charset="0"/>
            </a:endParaRPr>
          </a:p>
        </p:txBody>
      </p:sp>
      <p:sp>
        <p:nvSpPr>
          <p:cNvPr id="11"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F4A518F-C8AA-4D1C-B112-CF64B09BE813}" type="slidenum">
              <a:rPr lang="en-US" altLang="en-US" sz="1400"/>
              <a:pPr/>
              <a:t>8</a:t>
            </a:fld>
            <a:endParaRPr lang="en-US" altLang="en-US" sz="1400">
              <a:latin typeface="Times New Roman" panose="02020603050405020304" pitchFamily="18" charset="0"/>
            </a:endParaRPr>
          </a:p>
        </p:txBody>
      </p:sp>
      <p:sp>
        <p:nvSpPr>
          <p:cNvPr id="73733" name="Text Box 4"/>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73736" name="Text Box 7"/>
          <p:cNvSpPr txBox="1">
            <a:spLocks noChangeArrowheads="1"/>
          </p:cNvSpPr>
          <p:nvPr/>
        </p:nvSpPr>
        <p:spPr bwMode="auto">
          <a:xfrm>
            <a:off x="2120901" y="4264025"/>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3" name="Rectangle 2"/>
          <p:cNvSpPr/>
          <p:nvPr/>
        </p:nvSpPr>
        <p:spPr>
          <a:xfrm>
            <a:off x="1274858" y="1935540"/>
            <a:ext cx="9427597" cy="2308324"/>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err="1">
                <a:solidFill>
                  <a:srgbClr val="000000"/>
                </a:solidFill>
                <a:latin typeface="Lucida Console" panose="020B0609040504020204" pitchFamily="49" charset="0"/>
              </a:rPr>
              <a:t>putloop</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i</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%to</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numrows</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Country&amp;i</a:t>
            </a:r>
            <a:r>
              <a:rPr lang="en-US" sz="2400" dirty="0">
                <a:solidFill>
                  <a:srgbClr val="000000"/>
                </a:solidFill>
                <a:latin typeface="Lucida Console" panose="020B0609040504020204" pitchFamily="49" charset="0"/>
              </a:rPr>
              <a:t> is &amp;&amp;</a:t>
            </a:r>
            <a:r>
              <a:rPr lang="en-US" sz="2400" dirty="0" err="1">
                <a:solidFill>
                  <a:srgbClr val="000000"/>
                </a:solidFill>
                <a:latin typeface="Lucida Console" panose="020B0609040504020204" pitchFamily="49" charset="0"/>
              </a:rPr>
              <a:t>country&amp;i</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%end</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putloop</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putloop</a:t>
            </a:r>
            <a:endParaRPr lang="en-US" sz="2400" dirty="0"/>
          </a:p>
        </p:txBody>
      </p:sp>
    </p:spTree>
    <p:extLst>
      <p:ext uri="{BB962C8B-B14F-4D97-AF65-F5344CB8AC3E}">
        <p14:creationId xmlns:p14="http://schemas.microsoft.com/office/powerpoint/2010/main" val="318507868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912" y="2257933"/>
            <a:ext cx="10515600" cy="1325563"/>
          </a:xfrm>
        </p:spPr>
        <p:txBody>
          <a:bodyPr>
            <a:normAutofit/>
          </a:bodyPr>
          <a:lstStyle/>
          <a:p>
            <a:r>
              <a:rPr lang="en-US" altLang="en-US" b="1" dirty="0">
                <a:latin typeface="+mn-lt"/>
              </a:rPr>
              <a:t>Example:  Iteratively generate complete SAS steps.</a:t>
            </a:r>
            <a:endParaRPr lang="en-US" b="1" dirty="0">
              <a:latin typeface="+mn-lt"/>
            </a:endParaRPr>
          </a:p>
        </p:txBody>
      </p:sp>
    </p:spTree>
    <p:extLst>
      <p:ext uri="{BB962C8B-B14F-4D97-AF65-F5344CB8AC3E}">
        <p14:creationId xmlns:p14="http://schemas.microsoft.com/office/powerpoint/2010/main" val="13419665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LIDETYPE" val="Organizer"/>
  <p:tag name="SECTIONCOUNT" val="3"/>
  <p:tag name="SHAPETITLE" val="Module Title"/>
  <p:tag name="SHAPETABLE" val="Group 7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TotalTime>
  <Words>1481</Words>
  <Application>Microsoft Office PowerPoint</Application>
  <PresentationFormat>Widescreen</PresentationFormat>
  <Paragraphs>273</Paragraphs>
  <Slides>21</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Calibri Light</vt:lpstr>
      <vt:lpstr>Courier New</vt:lpstr>
      <vt:lpstr>Lucida Console</vt:lpstr>
      <vt:lpstr>Monotype Sorts</vt:lpstr>
      <vt:lpstr>SAS Monospace</vt:lpstr>
      <vt:lpstr>Times New Roman</vt:lpstr>
      <vt:lpstr>Wingdings</vt:lpstr>
      <vt:lpstr>Office Theme</vt:lpstr>
      <vt:lpstr>PowerPoint Presentation</vt:lpstr>
      <vt:lpstr>PowerPoint Presentation</vt:lpstr>
      <vt:lpstr>Simple Loops</vt:lpstr>
      <vt:lpstr>Simple Loops</vt:lpstr>
      <vt:lpstr>Simple Loops</vt:lpstr>
      <vt:lpstr>The SYMPUTX Routine (Review)</vt:lpstr>
      <vt:lpstr>PowerPoint Presentation</vt:lpstr>
      <vt:lpstr>Simple Loops</vt:lpstr>
      <vt:lpstr>Example:  Iteratively generate complete SAS steps.</vt:lpstr>
      <vt:lpstr>PowerPoint Presentation</vt:lpstr>
      <vt:lpstr>Generating Data-Dependent Code</vt:lpstr>
      <vt:lpstr>PowerPoint Presentation</vt:lpstr>
      <vt:lpstr>Generating Data-Dependent Code</vt:lpstr>
      <vt:lpstr>PowerPoint Presentation</vt:lpstr>
      <vt:lpstr>Generating Data-Dependent Code</vt:lpstr>
      <vt:lpstr>Conditional Iteration</vt:lpstr>
      <vt:lpstr>Conditional Iteration</vt:lpstr>
      <vt:lpstr>Conditional Iteration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26</cp:revision>
  <dcterms:created xsi:type="dcterms:W3CDTF">2015-03-16T17:40:32Z</dcterms:created>
  <dcterms:modified xsi:type="dcterms:W3CDTF">2017-02-22T19:43:43Z</dcterms:modified>
</cp:coreProperties>
</file>