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95" r:id="rId3"/>
    <p:sldId id="296" r:id="rId4"/>
    <p:sldId id="257" r:id="rId5"/>
    <p:sldId id="258" r:id="rId6"/>
    <p:sldId id="260" r:id="rId7"/>
    <p:sldId id="264" r:id="rId8"/>
    <p:sldId id="261" r:id="rId9"/>
    <p:sldId id="265" r:id="rId10"/>
    <p:sldId id="267" r:id="rId11"/>
    <p:sldId id="268" r:id="rId12"/>
    <p:sldId id="297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46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E8363-3BCD-4A50-A226-2BF84F8786B2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31CA2A-2D86-4BD7-9F48-311E641799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61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FE6C570-FD23-4A2E-B3DD-6048054261DC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192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2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This material was covered in chapter 2.</a:t>
            </a:r>
          </a:p>
        </p:txBody>
      </p:sp>
    </p:spTree>
    <p:extLst>
      <p:ext uri="{BB962C8B-B14F-4D97-AF65-F5344CB8AC3E}">
        <p14:creationId xmlns:p14="http://schemas.microsoft.com/office/powerpoint/2010/main" val="2075928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81ADA72-9069-4579-B443-37DCF23C7766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197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7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Only the last bullet item is truly new.  The first three items were implied, but never explicitly stated.</a:t>
            </a:r>
          </a:p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480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78C246B-35C3-4052-AE48-5F3FD0DC18A6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194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This material was covered in chapter 3.</a:t>
            </a:r>
          </a:p>
        </p:txBody>
      </p:sp>
    </p:spTree>
    <p:extLst>
      <p:ext uri="{BB962C8B-B14F-4D97-AF65-F5344CB8AC3E}">
        <p14:creationId xmlns:p14="http://schemas.microsoft.com/office/powerpoint/2010/main" val="3769594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FC2891B-D94F-4C43-B339-4099FAF9AD50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198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The last bullet should be emphasized.</a:t>
            </a:r>
          </a:p>
        </p:txBody>
      </p:sp>
    </p:spTree>
    <p:extLst>
      <p:ext uri="{BB962C8B-B14F-4D97-AF65-F5344CB8AC3E}">
        <p14:creationId xmlns:p14="http://schemas.microsoft.com/office/powerpoint/2010/main" val="629383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A0C771A-16D6-4D5A-A5D7-06F050397C0B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200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0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In other words, the macro variable will be created in the executing macro's local table UNLESS IT ALREADY EXISTS in another table.  The %local statement on the previous slide guarantees that the macro variable will be created in the executing macro's local table and NOT over-write a like-named macro variable in another table.</a:t>
            </a:r>
          </a:p>
        </p:txBody>
      </p:sp>
    </p:spTree>
    <p:extLst>
      <p:ext uri="{BB962C8B-B14F-4D97-AF65-F5344CB8AC3E}">
        <p14:creationId xmlns:p14="http://schemas.microsoft.com/office/powerpoint/2010/main" val="34972012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DA8D19A-E0EF-4953-980F-84F19DAD95F5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201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In other words, check local first.</a:t>
            </a:r>
          </a:p>
        </p:txBody>
      </p:sp>
    </p:spTree>
    <p:extLst>
      <p:ext uri="{BB962C8B-B14F-4D97-AF65-F5344CB8AC3E}">
        <p14:creationId xmlns:p14="http://schemas.microsoft.com/office/powerpoint/2010/main" val="27692019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B4790A9-3378-475D-968A-BC91132F207B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209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The SCOPE argument is recommended ANY TIME the symputx routine is used inside a macro definition.    </a:t>
            </a:r>
          </a:p>
        </p:txBody>
      </p:sp>
    </p:spTree>
    <p:extLst>
      <p:ext uri="{BB962C8B-B14F-4D97-AF65-F5344CB8AC3E}">
        <p14:creationId xmlns:p14="http://schemas.microsoft.com/office/powerpoint/2010/main" val="33408309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DA8C6FE-46B8-41AF-AFBA-7999200F9E98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199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>
                <a:latin typeface="Times New Roman" panose="02020603050405020304" pitchFamily="18" charset="0"/>
              </a:rPr>
              <a:t>Recommended practice.</a:t>
            </a:r>
          </a:p>
        </p:txBody>
      </p:sp>
    </p:spTree>
    <p:extLst>
      <p:ext uri="{BB962C8B-B14F-4D97-AF65-F5344CB8AC3E}">
        <p14:creationId xmlns:p14="http://schemas.microsoft.com/office/powerpoint/2010/main" val="9584218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8F01-7633-45E2-BECE-0E0777587DF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33A32-0A3A-49F2-86AE-35A511D11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627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8F01-7633-45E2-BECE-0E0777587DF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33A32-0A3A-49F2-86AE-35A511D11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725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8F01-7633-45E2-BECE-0E0777587DF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33A32-0A3A-49F2-86AE-35A511D11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180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8F01-7633-45E2-BECE-0E0777587DF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33A32-0A3A-49F2-86AE-35A511D11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053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8F01-7633-45E2-BECE-0E0777587DF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33A32-0A3A-49F2-86AE-35A511D11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754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8F01-7633-45E2-BECE-0E0777587DF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33A32-0A3A-49F2-86AE-35A511D11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53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8F01-7633-45E2-BECE-0E0777587DF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33A32-0A3A-49F2-86AE-35A511D11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011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8F01-7633-45E2-BECE-0E0777587DF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33A32-0A3A-49F2-86AE-35A511D11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976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8F01-7633-45E2-BECE-0E0777587DF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33A32-0A3A-49F2-86AE-35A511D11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89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8F01-7633-45E2-BECE-0E0777587DF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33A32-0A3A-49F2-86AE-35A511D11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8707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8F01-7633-45E2-BECE-0E0777587DF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A33A32-0A3A-49F2-86AE-35A511D11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315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98F01-7633-45E2-BECE-0E0777587DF0}" type="datetimeFigureOut">
              <a:rPr lang="en-US" smtClean="0"/>
              <a:t>2/22/2017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33A32-0A3A-49F2-86AE-35A511D11D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40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C898CB5-084C-4B0E-AB4C-A2154BBAE34E}" type="slidenum">
              <a:rPr lang="en-US" altLang="en-US" sz="1400"/>
              <a:pPr/>
              <a:t>1</a:t>
            </a:fld>
            <a:endParaRPr lang="en-US" altLang="en-US" sz="1400"/>
          </a:p>
        </p:txBody>
      </p:sp>
      <p:sp>
        <p:nvSpPr>
          <p:cNvPr id="102403" name="Module Title"/>
          <p:cNvSpPr>
            <a:spLocks noChangeArrowheads="1"/>
          </p:cNvSpPr>
          <p:nvPr/>
        </p:nvSpPr>
        <p:spPr bwMode="auto">
          <a:xfrm>
            <a:off x="1690777" y="3228521"/>
            <a:ext cx="9161253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3900"/>
              </a:lnSpc>
            </a:pPr>
            <a:r>
              <a:rPr lang="en-US" sz="5400" b="1" dirty="0">
                <a:latin typeface="+mn-lt"/>
              </a:rPr>
              <a:t>Global and Local Symbol Tables</a:t>
            </a:r>
            <a:endParaRPr lang="en-US" altLang="en-US" sz="5400" b="1" dirty="0">
              <a:latin typeface="+mn-lt"/>
            </a:endParaRPr>
          </a:p>
        </p:txBody>
      </p:sp>
      <p:sp>
        <p:nvSpPr>
          <p:cNvPr id="102414" name="MO Picture" hidden="1"/>
          <p:cNvSpPr>
            <a:spLocks noChangeArrowheads="1"/>
          </p:cNvSpPr>
          <p:nvPr/>
        </p:nvSpPr>
        <p:spPr bwMode="auto">
          <a:xfrm>
            <a:off x="1524000" y="0"/>
            <a:ext cx="0" cy="0"/>
          </a:xfrm>
          <a:prstGeom prst="rect">
            <a:avLst/>
          </a:prstGeom>
          <a:solidFill>
            <a:srgbClr val="FFFFFF"/>
          </a:solidFill>
          <a:ln w="38100" algn="ctr">
            <a:solidFill>
              <a:srgbClr val="000000"/>
            </a:solidFill>
            <a:round/>
            <a:headEnd/>
            <a:tailEnd/>
          </a:ln>
        </p:spPr>
        <p:txBody>
          <a:bodyPr lIns="88900" tIns="88900" rIns="88900" bIns="88900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/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8783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3235"/>
            <a:ext cx="10515600" cy="674689"/>
          </a:xfrm>
          <a:noFill/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/>
              <a:t>Rules for Creating and Updating Variables</a:t>
            </a:r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>
          <a:xfrm>
            <a:off x="571500" y="745244"/>
            <a:ext cx="10655742" cy="1771767"/>
          </a:xfrm>
        </p:spPr>
        <p:txBody>
          <a:bodyPr wrap="square">
            <a:spAutoFit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en-US" altLang="en-US" dirty="0"/>
              <a:t>When the macro processor receives a request to create or update a macro variable </a:t>
            </a:r>
            <a:r>
              <a:rPr lang="en-US" altLang="en-US" b="1" dirty="0"/>
              <a:t>during macro execution</a:t>
            </a:r>
            <a:r>
              <a:rPr lang="en-US" altLang="en-US" dirty="0"/>
              <a:t>, the macro processor follows these rules:</a:t>
            </a:r>
          </a:p>
          <a:p>
            <a:pPr marL="0" indent="0"/>
            <a:endParaRPr lang="en-US" altLang="en-US" dirty="0"/>
          </a:p>
        </p:txBody>
      </p:sp>
      <p:sp>
        <p:nvSpPr>
          <p:cNvPr id="20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9D6F279-AE08-4CC5-9BE9-221336BBE96D}" type="slidenum">
              <a:rPr lang="en-US" altLang="en-US" sz="1400"/>
              <a:pPr/>
              <a:t>10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13669" name="Text Box 6"/>
          <p:cNvSpPr txBox="1">
            <a:spLocks noChangeArrowheads="1"/>
          </p:cNvSpPr>
          <p:nvPr/>
        </p:nvSpPr>
        <p:spPr bwMode="auto">
          <a:xfrm>
            <a:off x="1828800" y="3505200"/>
            <a:ext cx="3048000" cy="73025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 dirty="0">
                <a:latin typeface="Arial Narrow" panose="020B0606020202030204" pitchFamily="34" charset="0"/>
              </a:rPr>
              <a:t>Does MACVAR already exist in the local table?</a:t>
            </a:r>
          </a:p>
        </p:txBody>
      </p:sp>
      <p:sp>
        <p:nvSpPr>
          <p:cNvPr id="113670" name="Text Box 7"/>
          <p:cNvSpPr txBox="1">
            <a:spLocks noChangeArrowheads="1"/>
          </p:cNvSpPr>
          <p:nvPr/>
        </p:nvSpPr>
        <p:spPr bwMode="auto">
          <a:xfrm>
            <a:off x="5410200" y="3657601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/>
              <a:t>Yes</a:t>
            </a:r>
            <a:endParaRPr lang="en-US" altLang="en-US"/>
          </a:p>
        </p:txBody>
      </p:sp>
      <p:sp>
        <p:nvSpPr>
          <p:cNvPr id="113671" name="Rectangle 8"/>
          <p:cNvSpPr>
            <a:spLocks noChangeArrowheads="1"/>
          </p:cNvSpPr>
          <p:nvPr/>
        </p:nvSpPr>
        <p:spPr bwMode="auto">
          <a:xfrm>
            <a:off x="6781800" y="3505200"/>
            <a:ext cx="3276600" cy="73025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latin typeface="Arial Narrow" panose="020B0606020202030204" pitchFamily="34" charset="0"/>
              </a:rPr>
              <a:t>Update MACVAR in the local table.</a:t>
            </a:r>
          </a:p>
        </p:txBody>
      </p:sp>
      <p:sp>
        <p:nvSpPr>
          <p:cNvPr id="113672" name="Text Box 9"/>
          <p:cNvSpPr txBox="1">
            <a:spLocks noChangeArrowheads="1"/>
          </p:cNvSpPr>
          <p:nvPr/>
        </p:nvSpPr>
        <p:spPr bwMode="auto">
          <a:xfrm>
            <a:off x="1828800" y="4572000"/>
            <a:ext cx="3048000" cy="73025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latin typeface="Arial Narrow" panose="020B0606020202030204" pitchFamily="34" charset="0"/>
              </a:rPr>
              <a:t>Does MACVAR already exist in the global table?</a:t>
            </a:r>
          </a:p>
        </p:txBody>
      </p:sp>
      <p:sp>
        <p:nvSpPr>
          <p:cNvPr id="113673" name="Text Box 10"/>
          <p:cNvSpPr txBox="1">
            <a:spLocks noChangeArrowheads="1"/>
          </p:cNvSpPr>
          <p:nvPr/>
        </p:nvSpPr>
        <p:spPr bwMode="auto">
          <a:xfrm>
            <a:off x="6781800" y="4572000"/>
            <a:ext cx="3276600" cy="73025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latin typeface="Arial Narrow" panose="020B0606020202030204" pitchFamily="34" charset="0"/>
              </a:rPr>
              <a:t>Update MACVAR in the global table.</a:t>
            </a:r>
          </a:p>
        </p:txBody>
      </p:sp>
      <p:sp>
        <p:nvSpPr>
          <p:cNvPr id="113674" name="Text Box 11"/>
          <p:cNvSpPr txBox="1">
            <a:spLocks noChangeArrowheads="1"/>
          </p:cNvSpPr>
          <p:nvPr/>
        </p:nvSpPr>
        <p:spPr bwMode="auto">
          <a:xfrm>
            <a:off x="1828800" y="5607050"/>
            <a:ext cx="4114800" cy="40011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latin typeface="Arial Narrow" panose="020B0606020202030204" pitchFamily="34" charset="0"/>
              </a:rPr>
              <a:t>Create MACVAR in the local table.</a:t>
            </a:r>
          </a:p>
        </p:txBody>
      </p:sp>
      <p:sp>
        <p:nvSpPr>
          <p:cNvPr id="113675" name="Text Box 12"/>
          <p:cNvSpPr txBox="1">
            <a:spLocks noChangeArrowheads="1"/>
          </p:cNvSpPr>
          <p:nvPr/>
        </p:nvSpPr>
        <p:spPr bwMode="auto">
          <a:xfrm>
            <a:off x="3124200" y="5226051"/>
            <a:ext cx="60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/>
              <a:t>No</a:t>
            </a:r>
            <a:endParaRPr lang="en-US" altLang="en-US" sz="2000"/>
          </a:p>
        </p:txBody>
      </p:sp>
      <p:sp>
        <p:nvSpPr>
          <p:cNvPr id="113676" name="Text Box 13"/>
          <p:cNvSpPr txBox="1">
            <a:spLocks noChangeArrowheads="1"/>
          </p:cNvSpPr>
          <p:nvPr/>
        </p:nvSpPr>
        <p:spPr bwMode="auto">
          <a:xfrm>
            <a:off x="3048000" y="4219576"/>
            <a:ext cx="60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/>
              <a:t>No</a:t>
            </a:r>
            <a:endParaRPr lang="en-US" altLang="en-US" sz="2000"/>
          </a:p>
        </p:txBody>
      </p:sp>
      <p:sp>
        <p:nvSpPr>
          <p:cNvPr id="113677" name="Text Box 14"/>
          <p:cNvSpPr txBox="1">
            <a:spLocks noChangeArrowheads="1"/>
          </p:cNvSpPr>
          <p:nvPr/>
        </p:nvSpPr>
        <p:spPr bwMode="auto">
          <a:xfrm>
            <a:off x="5486400" y="4724401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/>
              <a:t>Yes</a:t>
            </a:r>
            <a:endParaRPr lang="en-US" altLang="en-US"/>
          </a:p>
        </p:txBody>
      </p:sp>
      <p:sp>
        <p:nvSpPr>
          <p:cNvPr id="113678" name="Rectangle 15"/>
          <p:cNvSpPr>
            <a:spLocks noChangeArrowheads="1"/>
          </p:cNvSpPr>
          <p:nvPr/>
        </p:nvSpPr>
        <p:spPr bwMode="auto">
          <a:xfrm>
            <a:off x="1752600" y="3200400"/>
            <a:ext cx="8534400" cy="32766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13679" name="Line 16"/>
          <p:cNvSpPr>
            <a:spLocks noChangeShapeType="1"/>
          </p:cNvSpPr>
          <p:nvPr/>
        </p:nvSpPr>
        <p:spPr bwMode="auto">
          <a:xfrm flipH="1">
            <a:off x="2971800" y="423545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80" name="Line 17"/>
          <p:cNvSpPr>
            <a:spLocks noChangeShapeType="1"/>
          </p:cNvSpPr>
          <p:nvPr/>
        </p:nvSpPr>
        <p:spPr bwMode="auto">
          <a:xfrm flipH="1">
            <a:off x="2971800" y="530225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81" name="Line 18"/>
          <p:cNvSpPr>
            <a:spLocks noChangeShapeType="1"/>
          </p:cNvSpPr>
          <p:nvPr/>
        </p:nvSpPr>
        <p:spPr bwMode="auto">
          <a:xfrm>
            <a:off x="4876800" y="4038600"/>
            <a:ext cx="190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82" name="Line 19"/>
          <p:cNvSpPr>
            <a:spLocks noChangeShapeType="1"/>
          </p:cNvSpPr>
          <p:nvPr/>
        </p:nvSpPr>
        <p:spPr bwMode="auto">
          <a:xfrm>
            <a:off x="4876800" y="5105400"/>
            <a:ext cx="190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83" name="Line 20"/>
          <p:cNvSpPr>
            <a:spLocks noChangeShapeType="1"/>
          </p:cNvSpPr>
          <p:nvPr/>
        </p:nvSpPr>
        <p:spPr bwMode="auto">
          <a:xfrm>
            <a:off x="2971800" y="28956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3684" name="Text Box 22"/>
          <p:cNvSpPr txBox="1">
            <a:spLocks noChangeArrowheads="1"/>
          </p:cNvSpPr>
          <p:nvPr/>
        </p:nvSpPr>
        <p:spPr bwMode="auto">
          <a:xfrm>
            <a:off x="1828800" y="2438400"/>
            <a:ext cx="3420808" cy="416524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 type="none" w="med" len="lg"/>
            <a:tailEnd type="none" w="med" len="lg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b="1">
                <a:latin typeface="Courier New" panose="02070309020205020404" pitchFamily="49" charset="0"/>
              </a:rPr>
              <a:t>%let macvar=value;</a:t>
            </a:r>
          </a:p>
        </p:txBody>
      </p:sp>
    </p:spTree>
    <p:extLst>
      <p:ext uri="{BB962C8B-B14F-4D97-AF65-F5344CB8AC3E}">
        <p14:creationId xmlns:p14="http://schemas.microsoft.com/office/powerpoint/2010/main" val="2246253698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2"/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7924800" cy="533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Rules for Resolving Variables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14691" name="Rectangle 23"/>
          <p:cNvSpPr>
            <a:spLocks noGrp="1" noChangeArrowheads="1"/>
          </p:cNvSpPr>
          <p:nvPr>
            <p:ph idx="1"/>
          </p:nvPr>
        </p:nvSpPr>
        <p:spPr>
          <a:xfrm>
            <a:off x="1104568" y="894773"/>
            <a:ext cx="10941658" cy="867930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en-US" dirty="0"/>
              <a:t>To resolve a macro variable reference </a:t>
            </a:r>
            <a:r>
              <a:rPr lang="en-US" altLang="en-US" b="1" dirty="0"/>
              <a:t>during macro execution</a:t>
            </a:r>
            <a:r>
              <a:rPr lang="en-US" altLang="en-US" dirty="0"/>
              <a:t>, the macro processor follows these rules:</a:t>
            </a:r>
          </a:p>
        </p:txBody>
      </p:sp>
      <p:sp>
        <p:nvSpPr>
          <p:cNvPr id="2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106A02F-5EBC-4006-B1CC-A04919F50F89}" type="slidenum">
              <a:rPr lang="en-US" altLang="en-US" sz="1400"/>
              <a:pPr/>
              <a:t>11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14693" name="Rectangle 2"/>
          <p:cNvSpPr>
            <a:spLocks noChangeArrowheads="1"/>
          </p:cNvSpPr>
          <p:nvPr/>
        </p:nvSpPr>
        <p:spPr bwMode="auto">
          <a:xfrm>
            <a:off x="2209800" y="15398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14695" name="Text Box 6"/>
          <p:cNvSpPr txBox="1">
            <a:spLocks noChangeArrowheads="1"/>
          </p:cNvSpPr>
          <p:nvPr/>
        </p:nvSpPr>
        <p:spPr bwMode="auto">
          <a:xfrm>
            <a:off x="5410200" y="3352801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/>
              <a:t>Yes</a:t>
            </a:r>
            <a:endParaRPr lang="en-US" altLang="en-US"/>
          </a:p>
        </p:txBody>
      </p:sp>
      <p:sp>
        <p:nvSpPr>
          <p:cNvPr id="114696" name="Rectangle 7"/>
          <p:cNvSpPr>
            <a:spLocks noChangeArrowheads="1"/>
          </p:cNvSpPr>
          <p:nvPr/>
        </p:nvSpPr>
        <p:spPr bwMode="auto">
          <a:xfrm>
            <a:off x="6781800" y="3505200"/>
            <a:ext cx="3276600" cy="40011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latin typeface="Arial Narrow" panose="020B0606020202030204" pitchFamily="34" charset="0"/>
              </a:rPr>
              <a:t>Retrieve from local table.</a:t>
            </a:r>
          </a:p>
        </p:txBody>
      </p:sp>
      <p:sp>
        <p:nvSpPr>
          <p:cNvPr id="114697" name="Text Box 8"/>
          <p:cNvSpPr txBox="1">
            <a:spLocks noChangeArrowheads="1"/>
          </p:cNvSpPr>
          <p:nvPr/>
        </p:nvSpPr>
        <p:spPr bwMode="auto">
          <a:xfrm>
            <a:off x="6781800" y="4572000"/>
            <a:ext cx="3276600" cy="40011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latin typeface="Arial Narrow" panose="020B0606020202030204" pitchFamily="34" charset="0"/>
              </a:rPr>
              <a:t>Retrieve from global table.</a:t>
            </a:r>
          </a:p>
        </p:txBody>
      </p:sp>
      <p:sp>
        <p:nvSpPr>
          <p:cNvPr id="114698" name="Text Box 9"/>
          <p:cNvSpPr txBox="1">
            <a:spLocks noChangeArrowheads="1"/>
          </p:cNvSpPr>
          <p:nvPr/>
        </p:nvSpPr>
        <p:spPr bwMode="auto">
          <a:xfrm>
            <a:off x="1905000" y="5349875"/>
            <a:ext cx="8077200" cy="73025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b="1">
                <a:latin typeface="Arial Narrow" panose="020B0606020202030204" pitchFamily="34" charset="0"/>
              </a:rPr>
              <a:t>Return tokens to word scanner. Issue a warning to SAS log:</a:t>
            </a:r>
          </a:p>
          <a:p>
            <a:r>
              <a:rPr lang="en-US" altLang="en-US" sz="2000" b="1">
                <a:solidFill>
                  <a:srgbClr val="006600"/>
                </a:solidFill>
                <a:latin typeface="Courier New" panose="02070309020205020404" pitchFamily="49" charset="0"/>
              </a:rPr>
              <a:t>Apparent symbolic reference MACVAR not resolved.</a:t>
            </a:r>
          </a:p>
        </p:txBody>
      </p:sp>
      <p:sp>
        <p:nvSpPr>
          <p:cNvPr id="114699" name="Text Box 10"/>
          <p:cNvSpPr txBox="1">
            <a:spLocks noChangeArrowheads="1"/>
          </p:cNvSpPr>
          <p:nvPr/>
        </p:nvSpPr>
        <p:spPr bwMode="auto">
          <a:xfrm>
            <a:off x="3124200" y="4968876"/>
            <a:ext cx="60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/>
              <a:t>No</a:t>
            </a:r>
            <a:endParaRPr lang="en-US" altLang="en-US" sz="2000"/>
          </a:p>
        </p:txBody>
      </p:sp>
      <p:sp>
        <p:nvSpPr>
          <p:cNvPr id="114700" name="Text Box 11"/>
          <p:cNvSpPr txBox="1">
            <a:spLocks noChangeArrowheads="1"/>
          </p:cNvSpPr>
          <p:nvPr/>
        </p:nvSpPr>
        <p:spPr bwMode="auto">
          <a:xfrm>
            <a:off x="3048000" y="3962401"/>
            <a:ext cx="60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/>
              <a:t>No</a:t>
            </a:r>
            <a:endParaRPr lang="en-US" altLang="en-US"/>
          </a:p>
        </p:txBody>
      </p:sp>
      <p:sp>
        <p:nvSpPr>
          <p:cNvPr id="114701" name="Text Box 12"/>
          <p:cNvSpPr txBox="1">
            <a:spLocks noChangeArrowheads="1"/>
          </p:cNvSpPr>
          <p:nvPr/>
        </p:nvSpPr>
        <p:spPr bwMode="auto">
          <a:xfrm>
            <a:off x="5410200" y="4391026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/>
              <a:t>Yes</a:t>
            </a:r>
            <a:endParaRPr lang="en-US" altLang="en-US" sz="2000"/>
          </a:p>
        </p:txBody>
      </p:sp>
      <p:sp>
        <p:nvSpPr>
          <p:cNvPr id="114702" name="Rectangle 13"/>
          <p:cNvSpPr>
            <a:spLocks noChangeArrowheads="1"/>
          </p:cNvSpPr>
          <p:nvPr/>
        </p:nvSpPr>
        <p:spPr bwMode="auto">
          <a:xfrm>
            <a:off x="1752600" y="2911476"/>
            <a:ext cx="8534400" cy="333216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114703" name="Line 14"/>
          <p:cNvSpPr>
            <a:spLocks noChangeShapeType="1"/>
          </p:cNvSpPr>
          <p:nvPr/>
        </p:nvSpPr>
        <p:spPr bwMode="auto">
          <a:xfrm flipH="1">
            <a:off x="2971800" y="3902075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4" name="Line 15"/>
          <p:cNvSpPr>
            <a:spLocks noChangeShapeType="1"/>
          </p:cNvSpPr>
          <p:nvPr/>
        </p:nvSpPr>
        <p:spPr bwMode="auto">
          <a:xfrm flipH="1">
            <a:off x="2971800" y="4968875"/>
            <a:ext cx="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5" name="Line 16"/>
          <p:cNvSpPr>
            <a:spLocks noChangeShapeType="1"/>
          </p:cNvSpPr>
          <p:nvPr/>
        </p:nvSpPr>
        <p:spPr bwMode="auto">
          <a:xfrm>
            <a:off x="4876800" y="3733800"/>
            <a:ext cx="190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6" name="Line 17"/>
          <p:cNvSpPr>
            <a:spLocks noChangeShapeType="1"/>
          </p:cNvSpPr>
          <p:nvPr/>
        </p:nvSpPr>
        <p:spPr bwMode="auto">
          <a:xfrm>
            <a:off x="4876800" y="4772025"/>
            <a:ext cx="190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7" name="Line 18"/>
          <p:cNvSpPr>
            <a:spLocks noChangeShapeType="1"/>
          </p:cNvSpPr>
          <p:nvPr/>
        </p:nvSpPr>
        <p:spPr bwMode="auto">
          <a:xfrm>
            <a:off x="2971800" y="25908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4708" name="Text Box 20"/>
          <p:cNvSpPr txBox="1">
            <a:spLocks noChangeArrowheads="1"/>
          </p:cNvSpPr>
          <p:nvPr/>
        </p:nvSpPr>
        <p:spPr bwMode="auto">
          <a:xfrm>
            <a:off x="1828800" y="4314825"/>
            <a:ext cx="3048000" cy="73025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latin typeface="Arial Narrow" panose="020B0606020202030204" pitchFamily="34" charset="0"/>
              </a:rPr>
              <a:t>Does MACVAR exist in the global table?</a:t>
            </a:r>
          </a:p>
        </p:txBody>
      </p:sp>
      <p:sp>
        <p:nvSpPr>
          <p:cNvPr id="114709" name="Text Box 21"/>
          <p:cNvSpPr txBox="1">
            <a:spLocks noChangeArrowheads="1"/>
          </p:cNvSpPr>
          <p:nvPr/>
        </p:nvSpPr>
        <p:spPr bwMode="auto">
          <a:xfrm>
            <a:off x="1828800" y="3200400"/>
            <a:ext cx="3048000" cy="73025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000" b="1">
                <a:latin typeface="Arial Narrow" panose="020B0606020202030204" pitchFamily="34" charset="0"/>
              </a:rPr>
              <a:t>Does MACVAR exist in the local table?</a:t>
            </a:r>
          </a:p>
        </p:txBody>
      </p:sp>
      <p:sp>
        <p:nvSpPr>
          <p:cNvPr id="114710" name="Text Box 24"/>
          <p:cNvSpPr txBox="1">
            <a:spLocks noChangeArrowheads="1"/>
          </p:cNvSpPr>
          <p:nvPr/>
        </p:nvSpPr>
        <p:spPr bwMode="auto">
          <a:xfrm>
            <a:off x="2286000" y="2133600"/>
            <a:ext cx="1393010" cy="416524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 type="none" w="med" len="lg"/>
            <a:tailEnd type="none" w="med" len="lg"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b="1">
                <a:latin typeface="Courier New" panose="02070309020205020404" pitchFamily="49" charset="0"/>
              </a:rPr>
              <a:t>&amp;macvar</a:t>
            </a:r>
          </a:p>
        </p:txBody>
      </p:sp>
    </p:spTree>
    <p:extLst>
      <p:ext uri="{BB962C8B-B14F-4D97-AF65-F5344CB8AC3E}">
        <p14:creationId xmlns:p14="http://schemas.microsoft.com/office/powerpoint/2010/main" val="290086678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8375650" cy="381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/>
              <a:t>The SYMPUTX Routine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>
          <a:xfrm>
            <a:off x="198783" y="1071563"/>
            <a:ext cx="9859617" cy="4389920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en-US" dirty="0"/>
              <a:t>The optional </a:t>
            </a:r>
            <a:r>
              <a:rPr lang="en-US" altLang="en-US" i="1" dirty="0"/>
              <a:t>scope</a:t>
            </a:r>
            <a:r>
              <a:rPr lang="en-US" altLang="en-US" dirty="0"/>
              <a:t> argument of the SYMPUTX routine specifies where to store the macro variable: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457200" lvl="1" indent="0" eaLnBrk="1" hangingPunct="1">
              <a:buNone/>
            </a:pPr>
            <a:r>
              <a:rPr lang="en-US" altLang="en-US" dirty="0"/>
              <a:t>G specifies the global symbol table.</a:t>
            </a:r>
          </a:p>
          <a:p>
            <a:pPr marL="457200" lvl="1" indent="0" eaLnBrk="1" hangingPunct="1">
              <a:buNone/>
            </a:pPr>
            <a:r>
              <a:rPr lang="en-US" altLang="en-US" dirty="0"/>
              <a:t>L specifies the current macro's local symbol table. </a:t>
            </a:r>
            <a:br>
              <a:rPr lang="en-US" altLang="en-US" dirty="0"/>
            </a:br>
            <a:r>
              <a:rPr lang="en-US" altLang="en-US" dirty="0"/>
              <a:t>If no local symbol table exists for the current macro, a local symbol table is created.</a:t>
            </a:r>
          </a:p>
          <a:p>
            <a:pPr marL="0" indent="0">
              <a:buNone/>
            </a:pPr>
            <a:endParaRPr lang="en-US" alt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7180B74-7B20-4338-9C70-12E8490F2D5B}" type="slidenum">
              <a:rPr lang="en-US" altLang="en-US" sz="1400"/>
              <a:pPr/>
              <a:t>12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47460" name="Text Box 4"/>
          <p:cNvSpPr txBox="1">
            <a:spLocks noChangeArrowheads="1"/>
          </p:cNvSpPr>
          <p:nvPr/>
        </p:nvSpPr>
        <p:spPr bwMode="auto">
          <a:xfrm>
            <a:off x="2871746" y="2403946"/>
            <a:ext cx="5245988" cy="58477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tIns="152400" bIns="1524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latin typeface="Arial"/>
              </a:rPr>
              <a:t>CALL SYMPUTX(</a:t>
            </a:r>
            <a:r>
              <a:rPr lang="en-US" i="1" dirty="0">
                <a:latin typeface="Arial"/>
              </a:rPr>
              <a:t>macro-variabl</a:t>
            </a:r>
            <a:r>
              <a:rPr lang="en-US" dirty="0">
                <a:latin typeface="Arial"/>
              </a:rPr>
              <a:t>e, </a:t>
            </a:r>
            <a:r>
              <a:rPr lang="en-US" i="1" dirty="0">
                <a:latin typeface="Arial"/>
              </a:rPr>
              <a:t>text &lt;,scope&gt;</a:t>
            </a:r>
            <a:r>
              <a:rPr lang="en-US" b="1" dirty="0">
                <a:latin typeface="Arial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410191635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%LOCAL Statement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>
          <a:xfrm>
            <a:off x="520148" y="1259681"/>
            <a:ext cx="10515600" cy="1404006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Declare the index variable of a macro loop as a local variable to prevent accidental contamination of a like-named macro variable in the global table or another local table.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DF0AFF-CB78-477D-A0D8-2BDE80DD9B38}" type="slidenum">
              <a:rPr lang="en-US" altLang="en-US" sz="1400"/>
              <a:pPr/>
              <a:t>13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12645" name="Text Box 4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>
              <a:latin typeface="Courier New" panose="02070309020205020404" pitchFamily="49" charset="0"/>
            </a:endParaRPr>
          </a:p>
        </p:txBody>
      </p:sp>
      <p:sp>
        <p:nvSpPr>
          <p:cNvPr id="112646" name="Text Box 5"/>
          <p:cNvSpPr txBox="1">
            <a:spLocks noChangeArrowheads="1"/>
          </p:cNvSpPr>
          <p:nvPr/>
        </p:nvSpPr>
        <p:spPr bwMode="auto">
          <a:xfrm>
            <a:off x="1273968" y="3212553"/>
            <a:ext cx="6711950" cy="200660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/>
            </a:solidFill>
            <a:miter lim="800000"/>
            <a:headEnd/>
            <a:tailEnd/>
          </a:ln>
        </p:spPr>
        <p:txBody>
          <a:bodyPr wrap="none" lIns="50800" tIns="50800" rIns="50800" bIns="508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b="1" dirty="0">
                <a:latin typeface="Courier New" panose="02070309020205020404" pitchFamily="49" charset="0"/>
              </a:rPr>
              <a:t>%macro </a:t>
            </a:r>
            <a:r>
              <a:rPr lang="en-US" altLang="en-US" b="1" dirty="0" err="1">
                <a:latin typeface="Courier New" panose="02070309020205020404" pitchFamily="49" charset="0"/>
              </a:rPr>
              <a:t>putloop</a:t>
            </a:r>
            <a:r>
              <a:rPr lang="en-US" altLang="en-US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85000"/>
              </a:lnSpc>
            </a:pPr>
            <a:r>
              <a:rPr lang="en-US" altLang="en-US" b="1" dirty="0">
                <a:latin typeface="Courier New" panose="02070309020205020404" pitchFamily="49" charset="0"/>
              </a:rPr>
              <a:t>   %local </a:t>
            </a:r>
            <a:r>
              <a:rPr lang="en-US" altLang="en-US" b="1" dirty="0" err="1">
                <a:latin typeface="Courier New" panose="02070309020205020404" pitchFamily="49" charset="0"/>
              </a:rPr>
              <a:t>i</a:t>
            </a:r>
            <a:r>
              <a:rPr lang="en-US" altLang="en-US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85000"/>
              </a:lnSpc>
            </a:pPr>
            <a:r>
              <a:rPr lang="en-US" altLang="en-US" b="1" dirty="0">
                <a:latin typeface="Courier New" panose="02070309020205020404" pitchFamily="49" charset="0"/>
              </a:rPr>
              <a:t>   %do </a:t>
            </a:r>
            <a:r>
              <a:rPr lang="en-US" altLang="en-US" b="1" dirty="0" err="1">
                <a:latin typeface="Courier New" panose="02070309020205020404" pitchFamily="49" charset="0"/>
              </a:rPr>
              <a:t>i</a:t>
            </a:r>
            <a:r>
              <a:rPr lang="en-US" altLang="en-US" b="1" dirty="0">
                <a:latin typeface="Courier New" panose="02070309020205020404" pitchFamily="49" charset="0"/>
              </a:rPr>
              <a:t>=1 %to &amp;</a:t>
            </a:r>
            <a:r>
              <a:rPr lang="en-US" altLang="en-US" b="1" dirty="0" err="1">
                <a:latin typeface="Courier New" panose="02070309020205020404" pitchFamily="49" charset="0"/>
              </a:rPr>
              <a:t>numrows</a:t>
            </a:r>
            <a:r>
              <a:rPr lang="en-US" altLang="en-US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85000"/>
              </a:lnSpc>
            </a:pPr>
            <a:r>
              <a:rPr lang="en-US" altLang="en-US" b="1" dirty="0">
                <a:latin typeface="Courier New" panose="02070309020205020404" pitchFamily="49" charset="0"/>
              </a:rPr>
              <a:t>      %put </a:t>
            </a:r>
            <a:r>
              <a:rPr lang="en-US" altLang="en-US" b="1" dirty="0" err="1">
                <a:latin typeface="Courier New" panose="02070309020205020404" pitchFamily="49" charset="0"/>
              </a:rPr>
              <a:t>Country&amp;i</a:t>
            </a:r>
            <a:r>
              <a:rPr lang="en-US" altLang="en-US" b="1" dirty="0">
                <a:latin typeface="Courier New" panose="02070309020205020404" pitchFamily="49" charset="0"/>
              </a:rPr>
              <a:t> is &amp;&amp;</a:t>
            </a:r>
            <a:r>
              <a:rPr lang="en-US" altLang="en-US" b="1" dirty="0" err="1">
                <a:latin typeface="Courier New" panose="02070309020205020404" pitchFamily="49" charset="0"/>
              </a:rPr>
              <a:t>country&amp;i</a:t>
            </a:r>
            <a:r>
              <a:rPr lang="en-US" altLang="en-US" b="1" dirty="0">
                <a:latin typeface="Courier New" panose="02070309020205020404" pitchFamily="49" charset="0"/>
              </a:rPr>
              <a:t>;</a:t>
            </a:r>
          </a:p>
          <a:p>
            <a:pPr>
              <a:lnSpc>
                <a:spcPct val="85000"/>
              </a:lnSpc>
            </a:pPr>
            <a:r>
              <a:rPr lang="en-US" altLang="en-US" b="1" dirty="0">
                <a:latin typeface="Courier New" panose="02070309020205020404" pitchFamily="49" charset="0"/>
              </a:rPr>
              <a:t>   %end;</a:t>
            </a:r>
          </a:p>
          <a:p>
            <a:pPr>
              <a:lnSpc>
                <a:spcPct val="85000"/>
              </a:lnSpc>
            </a:pPr>
            <a:r>
              <a:rPr lang="en-US" altLang="en-US" b="1" dirty="0">
                <a:latin typeface="Courier New" panose="02070309020205020404" pitchFamily="49" charset="0"/>
              </a:rPr>
              <a:t>%mend </a:t>
            </a:r>
            <a:r>
              <a:rPr lang="en-US" altLang="en-US" b="1" dirty="0" err="1">
                <a:latin typeface="Courier New" panose="02070309020205020404" pitchFamily="49" charset="0"/>
              </a:rPr>
              <a:t>putloop</a:t>
            </a:r>
            <a:r>
              <a:rPr lang="en-US" altLang="en-US" b="1" dirty="0">
                <a:latin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49693390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8070" y="1015961"/>
            <a:ext cx="9614517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simp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select count(*) into :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from fram.frex4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quit;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simp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71851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19092" y="783351"/>
            <a:ext cx="1011166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%global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select count(*) into :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from fram.frex4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quit;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simp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%put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0174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>
          <a:xfrm>
            <a:off x="429370" y="1071563"/>
            <a:ext cx="9629030" cy="1486048"/>
          </a:xfrm>
        </p:spPr>
        <p:txBody>
          <a:bodyPr wrap="square">
            <a:spAutoFit/>
          </a:bodyPr>
          <a:lstStyle/>
          <a:p>
            <a:pPr marL="457200" lvl="1" indent="0" eaLnBrk="1" hangingPunct="1">
              <a:buNone/>
            </a:pPr>
            <a:r>
              <a:rPr lang="en-US" altLang="en-US" sz="3200" dirty="0"/>
              <a:t>The difference between global and local symbol tables.</a:t>
            </a:r>
          </a:p>
          <a:p>
            <a:pPr marL="457200" lvl="1" indent="0" eaLnBrk="1" hangingPunct="1">
              <a:buNone/>
            </a:pPr>
            <a:endParaRPr lang="en-US" alt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98161DD-E683-42D7-B1EA-7B8EAF020077}" type="slidenum">
              <a:rPr lang="en-US" altLang="en-US" sz="1400"/>
              <a:pPr/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34197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Global Symbol Table (Review)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1692964" y="2248357"/>
            <a:ext cx="9915939" cy="3404522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en-US" sz="3600" dirty="0"/>
              <a:t>The </a:t>
            </a:r>
            <a:r>
              <a:rPr lang="en-US" altLang="en-US" sz="3600" i="1" dirty="0"/>
              <a:t>global symbol table</a:t>
            </a:r>
            <a:r>
              <a:rPr lang="en-US" altLang="en-US" sz="3600" dirty="0"/>
              <a:t> is</a:t>
            </a:r>
          </a:p>
          <a:p>
            <a:pPr marL="457200" lvl="1" indent="0" eaLnBrk="1" hangingPunct="1">
              <a:buNone/>
            </a:pPr>
            <a:r>
              <a:rPr lang="en-US" altLang="en-US" sz="3600" dirty="0"/>
              <a:t>Created during SAS initialization</a:t>
            </a:r>
          </a:p>
          <a:p>
            <a:pPr marL="457200" lvl="1" indent="0" eaLnBrk="1" hangingPunct="1">
              <a:buNone/>
            </a:pPr>
            <a:endParaRPr lang="en-US" altLang="en-US" sz="3600" dirty="0"/>
          </a:p>
          <a:p>
            <a:pPr marL="457200" lvl="1" indent="0" eaLnBrk="1" hangingPunct="1">
              <a:buNone/>
            </a:pPr>
            <a:r>
              <a:rPr lang="en-US" altLang="en-US" sz="3600" dirty="0"/>
              <a:t>Initialized with automatic macro variables</a:t>
            </a:r>
          </a:p>
          <a:p>
            <a:pPr marL="457200" lvl="1" indent="0" eaLnBrk="1" hangingPunct="1">
              <a:buNone/>
            </a:pPr>
            <a:endParaRPr lang="en-US" altLang="en-US" sz="3600" dirty="0"/>
          </a:p>
          <a:p>
            <a:pPr marL="457200" lvl="1" indent="0" eaLnBrk="1" hangingPunct="1">
              <a:buNone/>
            </a:pPr>
            <a:r>
              <a:rPr lang="en-US" altLang="en-US" sz="3600" dirty="0"/>
              <a:t>Deleted at the end of the session.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ECE1400-2239-4061-8950-6FFAE4780DE6}" type="slidenum">
              <a:rPr lang="en-US" altLang="en-US" sz="1400"/>
              <a:pPr/>
              <a:t>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5013210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%GLOBAL Statement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idx="1"/>
          </p:nvPr>
        </p:nvSpPr>
        <p:spPr>
          <a:xfrm>
            <a:off x="302150" y="3051439"/>
            <a:ext cx="11537342" cy="1550168"/>
          </a:xfrm>
        </p:spPr>
        <p:txBody>
          <a:bodyPr wrap="square">
            <a:spAutoFit/>
          </a:bodyPr>
          <a:lstStyle/>
          <a:p>
            <a:pPr marL="457200" lvl="1" indent="0" eaLnBrk="1" hangingPunct="1">
              <a:buNone/>
            </a:pPr>
            <a:r>
              <a:rPr lang="en-US" altLang="en-US" dirty="0"/>
              <a:t>The %GLOBAL statement adds one or more macro variables to the global symbol table with null values.</a:t>
            </a:r>
          </a:p>
          <a:p>
            <a:pPr marL="457200" lvl="1" indent="0" eaLnBrk="1" hangingPunct="1">
              <a:buNone/>
            </a:pPr>
            <a:r>
              <a:rPr lang="en-US" altLang="en-US" dirty="0"/>
              <a:t>It has no effect on variables already in the global table.</a:t>
            </a:r>
          </a:p>
          <a:p>
            <a:pPr marL="457200" lvl="1" indent="0" eaLnBrk="1" hangingPunct="1">
              <a:buNone/>
            </a:pPr>
            <a:r>
              <a:rPr lang="en-US" altLang="en-US" dirty="0"/>
              <a:t>It can be used anywhere in a SAS program.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E8CEBAD-E5A8-4C2E-BAAC-9675BA434112}" type="slidenum">
              <a:rPr lang="en-US" altLang="en-US" sz="1400"/>
              <a:pPr/>
              <a:t>6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05476" name="Text Box 4"/>
          <p:cNvSpPr txBox="1">
            <a:spLocks noChangeArrowheads="1"/>
          </p:cNvSpPr>
          <p:nvPr/>
        </p:nvSpPr>
        <p:spPr bwMode="auto">
          <a:xfrm>
            <a:off x="2667000" y="1784351"/>
            <a:ext cx="5310108" cy="584775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tIns="152400" bIns="1524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latin typeface="Arial"/>
              </a:rPr>
              <a:t>%GLOBAL </a:t>
            </a:r>
            <a:r>
              <a:rPr lang="en-US" i="1" dirty="0">
                <a:latin typeface="Arial"/>
              </a:rPr>
              <a:t>macro-variable1 macro-variable2 </a:t>
            </a:r>
            <a:r>
              <a:rPr lang="en-US" dirty="0">
                <a:latin typeface="Arial"/>
              </a:rPr>
              <a:t>. . .</a:t>
            </a:r>
            <a:r>
              <a:rPr lang="en-US" i="1" dirty="0">
                <a:latin typeface="Arial"/>
              </a:rPr>
              <a:t> </a:t>
            </a:r>
            <a:r>
              <a:rPr lang="en-US" dirty="0">
                <a:latin typeface="Arial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97918407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Local Symbol Table</a:t>
            </a:r>
          </a:p>
        </p:txBody>
      </p:sp>
      <p:sp>
        <p:nvSpPr>
          <p:cNvPr id="110595" name="Rectangle 5"/>
          <p:cNvSpPr>
            <a:spLocks noGrp="1" noChangeArrowheads="1"/>
          </p:cNvSpPr>
          <p:nvPr>
            <p:ph idx="1"/>
          </p:nvPr>
        </p:nvSpPr>
        <p:spPr>
          <a:xfrm>
            <a:off x="1939456" y="1826937"/>
            <a:ext cx="7848600" cy="312752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altLang="en-US" dirty="0"/>
              <a:t>Local macro variables can be created </a:t>
            </a:r>
            <a:r>
              <a:rPr lang="en-US" altLang="en-US" b="1" dirty="0"/>
              <a:t>within</a:t>
            </a:r>
            <a:r>
              <a:rPr lang="en-US" altLang="en-US" dirty="0"/>
              <a:t> a macro definition:</a:t>
            </a:r>
          </a:p>
          <a:p>
            <a:pPr marL="457200" lvl="1" indent="0" eaLnBrk="1" hangingPunct="1">
              <a:buNone/>
            </a:pPr>
            <a:r>
              <a:rPr lang="en-US" altLang="en-US" sz="2800" dirty="0"/>
              <a:t>%LET statement</a:t>
            </a:r>
          </a:p>
          <a:p>
            <a:pPr marL="457200" lvl="1" indent="0" eaLnBrk="1" hangingPunct="1">
              <a:buNone/>
            </a:pPr>
            <a:r>
              <a:rPr lang="en-US" altLang="en-US" sz="2800" dirty="0"/>
              <a:t>DATA step SYMPUTX routine</a:t>
            </a:r>
          </a:p>
          <a:p>
            <a:pPr marL="457200" lvl="1" indent="0" eaLnBrk="1" hangingPunct="1">
              <a:buNone/>
            </a:pPr>
            <a:r>
              <a:rPr lang="en-US" altLang="en-US" sz="2800" dirty="0"/>
              <a:t>PROC SQL SELECT statement INTO clause</a:t>
            </a:r>
          </a:p>
          <a:p>
            <a:pPr marL="457200" lvl="1" indent="0" eaLnBrk="1" hangingPunct="1">
              <a:buNone/>
            </a:pPr>
            <a:r>
              <a:rPr lang="en-US" altLang="en-US" sz="2800" dirty="0"/>
              <a:t>%LOCAL statement</a:t>
            </a:r>
          </a:p>
          <a:p>
            <a:pPr marL="457200" lvl="1" indent="0" eaLnBrk="1" hangingPunct="1">
              <a:buNone/>
            </a:pPr>
            <a:endParaRPr lang="en-US" altLang="en-US" sz="2800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F7CDC8-F54B-44D9-B45E-2C119AF76D3F}" type="slidenum">
              <a:rPr lang="en-US" altLang="en-US" sz="1400"/>
              <a:pPr/>
              <a:t>7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10597" name="Rectangle 2"/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0598" name="Rectangle 3"/>
          <p:cNvSpPr>
            <a:spLocks noChangeArrowheads="1"/>
          </p:cNvSpPr>
          <p:nvPr/>
        </p:nvSpPr>
        <p:spPr bwMode="auto">
          <a:xfrm>
            <a:off x="2209800" y="2971800"/>
            <a:ext cx="7772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38138" indent="-33813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3696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Local Symbol Table</a:t>
            </a:r>
          </a:p>
        </p:txBody>
      </p:sp>
      <p:sp>
        <p:nvSpPr>
          <p:cNvPr id="107523" name="Rectangle 5"/>
          <p:cNvSpPr>
            <a:spLocks noGrp="1" noChangeArrowheads="1"/>
          </p:cNvSpPr>
          <p:nvPr>
            <p:ph idx="1"/>
          </p:nvPr>
        </p:nvSpPr>
        <p:spPr>
          <a:xfrm>
            <a:off x="1578634" y="2174185"/>
            <a:ext cx="8771564" cy="2993127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en-US" dirty="0"/>
              <a:t>A </a:t>
            </a:r>
            <a:r>
              <a:rPr lang="en-US" altLang="en-US" i="1" dirty="0"/>
              <a:t>local symbol table</a:t>
            </a:r>
            <a:r>
              <a:rPr lang="en-US" altLang="en-US" dirty="0"/>
              <a:t> is</a:t>
            </a:r>
          </a:p>
          <a:p>
            <a:pPr marL="457200" lvl="1" indent="0" eaLnBrk="1" hangingPunct="1">
              <a:buNone/>
            </a:pPr>
            <a:r>
              <a:rPr lang="en-US" altLang="en-US" dirty="0"/>
              <a:t>Created when a macro with a parameter list is called or a local macro variable is created during macro execution </a:t>
            </a:r>
          </a:p>
          <a:p>
            <a:pPr marL="457200" lvl="1" indent="0" eaLnBrk="1" hangingPunct="1">
              <a:buNone/>
            </a:pPr>
            <a:r>
              <a:rPr lang="en-US" altLang="en-US" dirty="0"/>
              <a:t>Deleted when the macro finishes execution.</a:t>
            </a:r>
          </a:p>
          <a:p>
            <a:pPr marL="457200" lvl="1" indent="0" eaLnBrk="1" hangingPunct="1">
              <a:buNone/>
            </a:pPr>
            <a:endParaRPr lang="en-US" altLang="en-US" dirty="0"/>
          </a:p>
          <a:p>
            <a:pPr marL="0" indent="0">
              <a:spcBef>
                <a:spcPct val="50000"/>
              </a:spcBef>
              <a:buNone/>
            </a:pPr>
            <a:r>
              <a:rPr lang="en-US" altLang="en-US" dirty="0"/>
              <a:t>Macros that do not create local variables do not have a local table.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373E938-BE6E-4341-97B3-7DA962CAE077}" type="slidenum">
              <a:rPr lang="en-US" altLang="en-US" sz="1400"/>
              <a:pPr/>
              <a:t>8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07525" name="Rectangle 2"/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07526" name="Rectangle 3"/>
          <p:cNvSpPr>
            <a:spLocks noChangeArrowheads="1"/>
          </p:cNvSpPr>
          <p:nvPr/>
        </p:nvSpPr>
        <p:spPr bwMode="auto">
          <a:xfrm>
            <a:off x="1828800" y="1981200"/>
            <a:ext cx="77724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38138" indent="-338138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7828293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27138"/>
            <a:ext cx="10515600" cy="736187"/>
          </a:xfrm>
        </p:spPr>
        <p:txBody>
          <a:bodyPr/>
          <a:lstStyle/>
          <a:p>
            <a:pPr eaLnBrk="1" hangingPunct="1"/>
            <a:r>
              <a:rPr lang="en-US" altLang="en-US" dirty="0"/>
              <a:t>The %LOCAL Statement</a:t>
            </a:r>
          </a:p>
        </p:txBody>
      </p:sp>
      <p:sp>
        <p:nvSpPr>
          <p:cNvPr id="111619" name="Rectangle 4"/>
          <p:cNvSpPr>
            <a:spLocks noGrp="1" noChangeArrowheads="1"/>
          </p:cNvSpPr>
          <p:nvPr>
            <p:ph idx="1"/>
          </p:nvPr>
        </p:nvSpPr>
        <p:spPr>
          <a:xfrm>
            <a:off x="476415" y="3098124"/>
            <a:ext cx="11371028" cy="2343206"/>
          </a:xfrm>
        </p:spPr>
        <p:txBody>
          <a:bodyPr wrap="square">
            <a:spAutoFit/>
          </a:bodyPr>
          <a:lstStyle/>
          <a:p>
            <a:pPr marL="457200" lvl="1" indent="0" eaLnBrk="1" hangingPunct="1">
              <a:buNone/>
            </a:pPr>
            <a:r>
              <a:rPr lang="en-US" altLang="en-US" dirty="0"/>
              <a:t>The %LOCAL statement adds one or more macro variables to the local symbol table with null values.</a:t>
            </a:r>
          </a:p>
          <a:p>
            <a:pPr marL="457200" lvl="1" indent="0" eaLnBrk="1" hangingPunct="1">
              <a:buNone/>
            </a:pPr>
            <a:endParaRPr lang="en-US" altLang="en-US" dirty="0"/>
          </a:p>
          <a:p>
            <a:pPr marL="457200" lvl="1" indent="0" eaLnBrk="1" hangingPunct="1">
              <a:buNone/>
            </a:pPr>
            <a:r>
              <a:rPr lang="en-US" altLang="en-US" dirty="0"/>
              <a:t>It has no effect on variables already in the local table.</a:t>
            </a:r>
          </a:p>
          <a:p>
            <a:pPr marL="457200" lvl="1" indent="0" eaLnBrk="1" hangingPunct="1">
              <a:buNone/>
            </a:pPr>
            <a:endParaRPr lang="en-US" altLang="en-US" dirty="0"/>
          </a:p>
          <a:p>
            <a:pPr marL="457200" lvl="1" indent="0" eaLnBrk="1" hangingPunct="1">
              <a:buNone/>
            </a:pPr>
            <a:r>
              <a:rPr lang="en-US" altLang="en-US" dirty="0"/>
              <a:t>It can appear only inside a macro definition.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31D174E-07B1-4B22-B34B-5043D99D0296}" type="slidenum">
              <a:rPr lang="en-US" altLang="en-US" sz="1400"/>
              <a:pPr/>
              <a:t>9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11621" name="Rectangle 2"/>
          <p:cNvSpPr>
            <a:spLocks noChangeArrowheads="1"/>
          </p:cNvSpPr>
          <p:nvPr/>
        </p:nvSpPr>
        <p:spPr bwMode="auto">
          <a:xfrm>
            <a:off x="2209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110597" name="Text Box 5"/>
          <p:cNvSpPr txBox="1">
            <a:spLocks noChangeArrowheads="1"/>
          </p:cNvSpPr>
          <p:nvPr/>
        </p:nvSpPr>
        <p:spPr bwMode="auto">
          <a:xfrm>
            <a:off x="2667000" y="1735138"/>
            <a:ext cx="5130572" cy="543226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tIns="152400" bIns="152400">
            <a:spAutoFit/>
          </a:bodyPr>
          <a:lstStyle/>
          <a:p>
            <a:pPr>
              <a:lnSpc>
                <a:spcPct val="85000"/>
              </a:lnSpc>
              <a:defRPr/>
            </a:pPr>
            <a:r>
              <a:rPr lang="en-US" b="1" dirty="0">
                <a:latin typeface="Arial"/>
              </a:rPr>
              <a:t>%LOCAL </a:t>
            </a:r>
            <a:r>
              <a:rPr lang="en-US" i="1" dirty="0">
                <a:latin typeface="Arial"/>
              </a:rPr>
              <a:t>macro-variable1</a:t>
            </a:r>
            <a:r>
              <a:rPr lang="en-US" dirty="0">
                <a:latin typeface="Arial"/>
              </a:rPr>
              <a:t> </a:t>
            </a:r>
            <a:r>
              <a:rPr lang="en-US" i="1" dirty="0">
                <a:latin typeface="Arial"/>
              </a:rPr>
              <a:t>macro-variable2</a:t>
            </a:r>
            <a:r>
              <a:rPr lang="en-US" dirty="0">
                <a:latin typeface="Arial"/>
              </a:rPr>
              <a:t> . . . ;</a:t>
            </a:r>
          </a:p>
        </p:txBody>
      </p:sp>
    </p:spTree>
    <p:extLst>
      <p:ext uri="{BB962C8B-B14F-4D97-AF65-F5344CB8AC3E}">
        <p14:creationId xmlns:p14="http://schemas.microsoft.com/office/powerpoint/2010/main" val="443481108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TYPE" val="Organizer"/>
  <p:tag name="SECTIONCOUNT" val="4"/>
  <p:tag name="SECTIONNUMBER" val="0"/>
  <p:tag name="SHAPETITLE" val="Module Title"/>
  <p:tag name="SHAPETABLE" val="Group 12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2499</TotalTime>
  <Words>698</Words>
  <Application>Microsoft Office PowerPoint</Application>
  <PresentationFormat>Widescreen</PresentationFormat>
  <Paragraphs>123</Paragraphs>
  <Slides>13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Narrow</vt:lpstr>
      <vt:lpstr>Calibri</vt:lpstr>
      <vt:lpstr>Calibri Light</vt:lpstr>
      <vt:lpstr>Courier New</vt:lpstr>
      <vt:lpstr>Lucida Console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The Global Symbol Table (Review)</vt:lpstr>
      <vt:lpstr>The %GLOBAL Statement</vt:lpstr>
      <vt:lpstr>The Local Symbol Table</vt:lpstr>
      <vt:lpstr>The Local Symbol Table</vt:lpstr>
      <vt:lpstr>The %LOCAL Statement</vt:lpstr>
      <vt:lpstr>Rules for Creating and Updating Variables</vt:lpstr>
      <vt:lpstr>Rules for Resolving Variables </vt:lpstr>
      <vt:lpstr>The SYMPUTX Routine</vt:lpstr>
      <vt:lpstr>The %LOCAL Statement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13</cp:revision>
  <dcterms:created xsi:type="dcterms:W3CDTF">2015-03-16T17:41:57Z</dcterms:created>
  <dcterms:modified xsi:type="dcterms:W3CDTF">2017-02-22T20:14:01Z</dcterms:modified>
</cp:coreProperties>
</file>