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1" r:id="rId1"/>
  </p:sldMasterIdLst>
  <p:notesMasterIdLst>
    <p:notesMasterId r:id="rId30"/>
  </p:notesMasterIdLst>
  <p:sldIdLst>
    <p:sldId id="339" r:id="rId2"/>
    <p:sldId id="340" r:id="rId3"/>
    <p:sldId id="336" r:id="rId4"/>
    <p:sldId id="337" r:id="rId5"/>
    <p:sldId id="256" r:id="rId6"/>
    <p:sldId id="257" r:id="rId7"/>
    <p:sldId id="342" r:id="rId8"/>
    <p:sldId id="318" r:id="rId9"/>
    <p:sldId id="274" r:id="rId10"/>
    <p:sldId id="320" r:id="rId11"/>
    <p:sldId id="322" r:id="rId12"/>
    <p:sldId id="321" r:id="rId13"/>
    <p:sldId id="338" r:id="rId14"/>
    <p:sldId id="319" r:id="rId15"/>
    <p:sldId id="323" r:id="rId16"/>
    <p:sldId id="325" r:id="rId17"/>
    <p:sldId id="324" r:id="rId18"/>
    <p:sldId id="326" r:id="rId19"/>
    <p:sldId id="327" r:id="rId20"/>
    <p:sldId id="328" r:id="rId21"/>
    <p:sldId id="329" r:id="rId22"/>
    <p:sldId id="341" r:id="rId23"/>
    <p:sldId id="330" r:id="rId24"/>
    <p:sldId id="331" r:id="rId25"/>
    <p:sldId id="332" r:id="rId26"/>
    <p:sldId id="333" r:id="rId27"/>
    <p:sldId id="334" r:id="rId28"/>
    <p:sldId id="335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208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D63DF4-CE6E-4141-8FD6-1D2499DB5D35}" type="datetimeFigureOut">
              <a:rPr lang="en-US" smtClean="0"/>
              <a:t>2/24/2017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F83EA4-DF07-4532-9CB1-900F482EF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8232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4FFE-AF5E-4C70-AB57-F346C4C709DD}" type="datetime1">
              <a:rPr lang="en-US" smtClean="0"/>
              <a:t>2/24/2017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4B69D-09B4-4C38-9082-6B92DBE2D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435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0CD49-FD5E-4B60-A35D-FF294C24B24D}" type="datetime1">
              <a:rPr lang="en-US" smtClean="0"/>
              <a:t>2/24/2017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4B69D-09B4-4C38-9082-6B92DBE2D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027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A93C1-DC90-46BA-8E9B-7C7EE5A7C8A0}" type="datetime1">
              <a:rPr lang="en-US" smtClean="0"/>
              <a:t>2/24/2017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4B69D-09B4-4C38-9082-6B92DBE2D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6472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BDF3C-D41D-4D30-91E1-6ED4DE150C49}" type="datetime1">
              <a:rPr lang="en-US" smtClean="0"/>
              <a:t>2/24/2017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9294A-9C8A-456E-A836-BB69E37EDB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49AF7-173C-49B4-8A8A-09FB266FA8D5}" type="datetime1">
              <a:rPr lang="en-US" smtClean="0"/>
              <a:t>2/24/2017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4B69D-09B4-4C38-9082-6B92DBE2D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208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671C0-2970-45B2-B47F-041F250C2ED4}" type="datetime1">
              <a:rPr lang="en-US" smtClean="0"/>
              <a:t>2/24/2017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4B69D-09B4-4C38-9082-6B92DBE2D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789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F7FFD-7C16-4963-8BA6-B1A6E76E8233}" type="datetime1">
              <a:rPr lang="en-US" smtClean="0"/>
              <a:t>2/24/2017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4B69D-09B4-4C38-9082-6B92DBE2D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307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29BE7-1067-4E3F-AC02-73F7E0469088}" type="datetime1">
              <a:rPr lang="en-US" smtClean="0"/>
              <a:t>2/24/2017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4B69D-09B4-4C38-9082-6B92DBE2D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1371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7DC60-1B99-42B9-9F51-0B1E7FCC29D7}" type="datetime1">
              <a:rPr lang="en-US" smtClean="0"/>
              <a:t>2/24/2017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4B69D-09B4-4C38-9082-6B92DBE2D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124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0F0D1-B454-4F60-B7BD-5E081BBA8ED7}" type="datetime1">
              <a:rPr lang="en-US" smtClean="0"/>
              <a:t>2/24/2017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9294A-9C8A-456E-A836-BB69E37EDB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4664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288F4-E5ED-4A2C-B0D1-F14F1C3FA507}" type="datetime1">
              <a:rPr lang="en-US" smtClean="0"/>
              <a:t>2/24/2017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4B69D-09B4-4C38-9082-6B92DBE2D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499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FC489-C44A-4B50-839B-9C9F16C5DC30}" type="datetime1">
              <a:rPr lang="en-US" smtClean="0"/>
              <a:t>2/24/2017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4B69D-09B4-4C38-9082-6B92DBE2D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508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9D3B06-48E8-4938-B359-8886857D9C49}" type="datetime1">
              <a:rPr lang="en-US" smtClean="0"/>
              <a:t>2/24/2017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54B69D-09B4-4C38-9082-6B92DBE2D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084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6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http://127.0.0.1:60570/help/lefunctionsref.hlp/p0fpeei0opypg8n1b06qe4r040lv.htm#n1t0hn9cy53yozn1rxqbajpgoux9" TargetMode="External"/><Relationship Id="rId13" Type="http://schemas.openxmlformats.org/officeDocument/2006/relationships/hyperlink" Target="http://127.0.0.1:60570/help/lefunctionsref.hlp/p0fpeei0opypg8n1b06qe4r040lv.htm#p1jn9nt1ae3tzon130s1fk6re723" TargetMode="External"/><Relationship Id="rId18" Type="http://schemas.openxmlformats.org/officeDocument/2006/relationships/hyperlink" Target="http://127.0.0.1:60570/help/lefunctionsref.hlp/p0fpeei0opypg8n1b06qe4r040lv.htm#p0rssof65ddoyyn1s3kfdap849lr" TargetMode="External"/><Relationship Id="rId3" Type="http://schemas.openxmlformats.org/officeDocument/2006/relationships/hyperlink" Target="http://127.0.0.1:60570/help/lefunctionsref.hlp/p0fpeei0opypg8n1b06qe4r040lv.htm#n1r2c3agcq08lin155ajjs8fn0vy" TargetMode="External"/><Relationship Id="rId21" Type="http://schemas.openxmlformats.org/officeDocument/2006/relationships/hyperlink" Target="http://127.0.0.1:60570/help/lefunctionsref.hlp/p0fpeei0opypg8n1b06qe4r040lv.htm#n19580hvf4btekn18x8fi9wts8l2" TargetMode="External"/><Relationship Id="rId7" Type="http://schemas.openxmlformats.org/officeDocument/2006/relationships/hyperlink" Target="http://127.0.0.1:60570/help/lefunctionsref.hlp/p0fpeei0opypg8n1b06qe4r040lv.htm#n11gtov6eq375kn1wrevnxl3xp77" TargetMode="External"/><Relationship Id="rId12" Type="http://schemas.openxmlformats.org/officeDocument/2006/relationships/hyperlink" Target="http://127.0.0.1:60570/help/lefunctionsref.hlp/p0fpeei0opypg8n1b06qe4r040lv.htm#n0i8oof8n6cm45n16sw5x8ug65wt" TargetMode="External"/><Relationship Id="rId17" Type="http://schemas.openxmlformats.org/officeDocument/2006/relationships/hyperlink" Target="http://127.0.0.1:60570/help/lefunctionsref.hlp/p0fpeei0opypg8n1b06qe4r040lv.htm#n0fl37t9inmclgn1p9725gupn8kf" TargetMode="External"/><Relationship Id="rId2" Type="http://schemas.openxmlformats.org/officeDocument/2006/relationships/hyperlink" Target="http://127.0.0.1:60570/help/lefunctionsref.hlp/p0fpeei0opypg8n1b06qe4r040lv.htm#p1qe4v505yn2urn15t5raec2pl1i" TargetMode="External"/><Relationship Id="rId16" Type="http://schemas.openxmlformats.org/officeDocument/2006/relationships/hyperlink" Target="http://127.0.0.1:60570/help/lefunctionsref.hlp/p0fpeei0opypg8n1b06qe4r040lv.htm#n104tpnm52h1mtn1kbqsj1o9met9" TargetMode="External"/><Relationship Id="rId20" Type="http://schemas.openxmlformats.org/officeDocument/2006/relationships/hyperlink" Target="http://127.0.0.1:60570/help/lefunctionsref.hlp/p0fpeei0opypg8n1b06qe4r040lv.htm#n0e7nxjw7qig3fn18z0ey7uqc91s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127.0.0.1:60570/help/lefunctionsref.hlp/p0fpeei0opypg8n1b06qe4r040lv.htm#p1888hnd4501u8n1nabl3frbv6as" TargetMode="External"/><Relationship Id="rId11" Type="http://schemas.openxmlformats.org/officeDocument/2006/relationships/hyperlink" Target="http://127.0.0.1:60570/help/lefunctionsref.hlp/p0fpeei0opypg8n1b06qe4r040lv.htm#n0nrjr79mnjgkdn1s8zmlur87fu3" TargetMode="External"/><Relationship Id="rId5" Type="http://schemas.openxmlformats.org/officeDocument/2006/relationships/hyperlink" Target="http://127.0.0.1:60570/help/lefunctionsref.hlp/p0fpeei0opypg8n1b06qe4r040lv.htm#n1t8r2juastldyn1bgjeupjfojr1" TargetMode="External"/><Relationship Id="rId15" Type="http://schemas.openxmlformats.org/officeDocument/2006/relationships/hyperlink" Target="http://127.0.0.1:60570/help/lefunctionsref.hlp/p0fpeei0opypg8n1b06qe4r040lv.htm#p0ks84a9b9vnv9n1unenv71z1uuu" TargetMode="External"/><Relationship Id="rId10" Type="http://schemas.openxmlformats.org/officeDocument/2006/relationships/hyperlink" Target="http://127.0.0.1:60570/help/lefunctionsref.hlp/p0fpeei0opypg8n1b06qe4r040lv.htm#p01xa6jgtmo298n1fiklnlu186pm" TargetMode="External"/><Relationship Id="rId19" Type="http://schemas.openxmlformats.org/officeDocument/2006/relationships/hyperlink" Target="http://127.0.0.1:60570/help/lefunctionsref.hlp/p0fpeei0opypg8n1b06qe4r040lv.htm#n0bragh27zkvrln1t2yt9nknvavb" TargetMode="External"/><Relationship Id="rId4" Type="http://schemas.openxmlformats.org/officeDocument/2006/relationships/hyperlink" Target="http://127.0.0.1:60570/help/lefunctionsref.hlp/p0fpeei0opypg8n1b06qe4r040lv.htm#p14fbwrkpykv9bn1c1prdkhakor1" TargetMode="External"/><Relationship Id="rId9" Type="http://schemas.openxmlformats.org/officeDocument/2006/relationships/hyperlink" Target="http://127.0.0.1:60570/help/lefunctionsref.hlp/p0fpeei0opypg8n1b06qe4r040lv.htm#p0bmv25uxz9tfjn102ml4bsec3q3" TargetMode="External"/><Relationship Id="rId14" Type="http://schemas.openxmlformats.org/officeDocument/2006/relationships/hyperlink" Target="http://127.0.0.1:60570/help/lefunctionsref.hlp/p0fpeei0opypg8n1b06qe4r040lv.htm#n1saxaxnpic7nfn1af38a5s93sdk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8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Wicklin</a:t>
            </a:r>
            <a:r>
              <a:rPr lang="en-US" dirty="0"/>
              <a:t>, Rick. </a:t>
            </a:r>
            <a:r>
              <a:rPr lang="en-US" i="1" dirty="0"/>
              <a:t>Simulating data with SAS</a:t>
            </a:r>
            <a:r>
              <a:rPr lang="en-US" dirty="0"/>
              <a:t>. SAS Institute, 2013.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4B69D-09B4-4C38-9082-6B92DBE2D7D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9860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15240"/>
            <a:ext cx="83058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4000" b="1" dirty="0">
                <a:solidFill>
                  <a:prstClr val="black"/>
                </a:solidFill>
              </a:rPr>
              <a:t>Randomness</a:t>
            </a:r>
            <a:r>
              <a:rPr lang="en-US" sz="4000" dirty="0">
                <a:solidFill>
                  <a:prstClr val="black"/>
                </a:solidFill>
              </a:rPr>
              <a:t> -- Produce independent uniformly distributed random variables (pass statistical tests for randomness.)</a:t>
            </a:r>
          </a:p>
        </p:txBody>
      </p:sp>
      <p:sp>
        <p:nvSpPr>
          <p:cNvPr id="3" name="Rectangle 2"/>
          <p:cNvSpPr/>
          <p:nvPr/>
        </p:nvSpPr>
        <p:spPr>
          <a:xfrm>
            <a:off x="474044" y="2133600"/>
            <a:ext cx="828895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uniforms(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drop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call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streaminit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45321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pl-PL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pl-PL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do</a:t>
            </a:r>
            <a:r>
              <a:rPr lang="pl-PL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i=</a:t>
            </a:r>
            <a:r>
              <a:rPr lang="pl-PL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pl-PL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pl-PL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to</a:t>
            </a:r>
            <a:r>
              <a:rPr lang="pl-PL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pl-PL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1000000</a:t>
            </a:r>
            <a:r>
              <a:rPr lang="pl-PL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	x=ceil(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10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*rand(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"uniform"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));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	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freq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=uniforms ;</a:t>
            </a:r>
          </a:p>
          <a:p>
            <a:r>
              <a:rPr lang="fr-FR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tables</a:t>
            </a:r>
            <a:r>
              <a:rPr lang="fr-FR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x/</a:t>
            </a:r>
            <a:r>
              <a:rPr lang="fr-FR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chisq</a:t>
            </a:r>
            <a:r>
              <a:rPr lang="fr-FR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fr-FR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plots</a:t>
            </a:r>
            <a:r>
              <a:rPr lang="fr-FR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=none;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9294A-9C8A-456E-A836-BB69E37EDB7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4605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15240"/>
            <a:ext cx="83058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4000" b="1" dirty="0">
                <a:solidFill>
                  <a:prstClr val="black"/>
                </a:solidFill>
              </a:rPr>
              <a:t>Randomness</a:t>
            </a:r>
            <a:r>
              <a:rPr lang="en-US" sz="4000" dirty="0">
                <a:solidFill>
                  <a:prstClr val="black"/>
                </a:solidFill>
              </a:rPr>
              <a:t> -- Produce independent uniformly distributed random variables (pass statistical tests for randomness.)</a:t>
            </a:r>
          </a:p>
        </p:txBody>
      </p:sp>
      <p:sp>
        <p:nvSpPr>
          <p:cNvPr id="4" name="Rectangle 3"/>
          <p:cNvSpPr/>
          <p:nvPr/>
        </p:nvSpPr>
        <p:spPr>
          <a:xfrm>
            <a:off x="838200" y="2819400"/>
            <a:ext cx="4572000" cy="267765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uniforms2;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uniforms;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x1=lag(x);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corr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=uniforms2;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9294A-9C8A-456E-A836-BB69E37EDB7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7957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1305342"/>
            <a:ext cx="88392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The </a:t>
            </a:r>
            <a:r>
              <a:rPr lang="en-US" sz="2400" dirty="0" err="1"/>
              <a:t>Mersenne</a:t>
            </a:r>
            <a:r>
              <a:rPr lang="en-US" sz="2400" dirty="0"/>
              <a:t>-Twister RNG algorithm has an extremely long period, but this does not imply that large random samples are devoid of duplicate values. </a:t>
            </a:r>
            <a:r>
              <a:rPr lang="en-US" sz="2400" b="1" dirty="0"/>
              <a:t>The RAND function returns at most 2</a:t>
            </a:r>
            <a:r>
              <a:rPr lang="en-US" sz="2400" b="1" baseline="30000" dirty="0"/>
              <a:t>32</a:t>
            </a:r>
            <a:r>
              <a:rPr lang="en-US" sz="2400" b="1" dirty="0"/>
              <a:t> distinct values (4,294,967,296).</a:t>
            </a:r>
            <a:r>
              <a:rPr lang="en-US" sz="2400" dirty="0"/>
              <a:t> In a random uniform sample of size 10</a:t>
            </a:r>
            <a:r>
              <a:rPr lang="en-US" sz="2400" baseline="30000" dirty="0"/>
              <a:t>5</a:t>
            </a:r>
            <a:r>
              <a:rPr lang="en-US" sz="2400" dirty="0"/>
              <a:t>, the chance of drawing at least one duplicate is greater than 50%. The expected number of duplicates in a random uniform sample of size M is approximately M</a:t>
            </a:r>
            <a:r>
              <a:rPr lang="en-US" sz="2400" baseline="30000" dirty="0"/>
              <a:t>2</a:t>
            </a:r>
            <a:r>
              <a:rPr lang="en-US" sz="2400" dirty="0"/>
              <a:t>/2</a:t>
            </a:r>
            <a:r>
              <a:rPr lang="en-US" sz="2400" baseline="30000" dirty="0"/>
              <a:t>33</a:t>
            </a:r>
            <a:r>
              <a:rPr lang="en-US" sz="2400" dirty="0"/>
              <a:t> when M is much less than 2</a:t>
            </a:r>
            <a:r>
              <a:rPr lang="en-US" sz="2400" baseline="30000" dirty="0"/>
              <a:t>32</a:t>
            </a:r>
            <a:r>
              <a:rPr lang="en-US" sz="2400" dirty="0"/>
              <a:t>. </a:t>
            </a:r>
            <a:r>
              <a:rPr lang="en-US" sz="2400" b="1" dirty="0"/>
              <a:t>For example, you should expect about 115 duplicates in a random uniform sample of size M=10</a:t>
            </a:r>
            <a:r>
              <a:rPr lang="en-US" sz="2400" b="1" baseline="30000" dirty="0"/>
              <a:t>6</a:t>
            </a:r>
            <a:r>
              <a:rPr lang="en-US" sz="2400" b="1" dirty="0"/>
              <a:t>.</a:t>
            </a:r>
            <a:r>
              <a:rPr lang="en-US" sz="2400" dirty="0"/>
              <a:t> These results are consequences of the famous “birthday matching problem” in probability theory.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1143000"/>
          </a:xfrm>
        </p:spPr>
        <p:txBody>
          <a:bodyPr/>
          <a:lstStyle/>
          <a:p>
            <a:r>
              <a:rPr lang="en-US" b="1" dirty="0"/>
              <a:t>From SAS Help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4B69D-09B4-4C38-9082-6B92DBE2D7D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3154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many duplicates?</a:t>
            </a:r>
          </a:p>
        </p:txBody>
      </p:sp>
      <p:sp>
        <p:nvSpPr>
          <p:cNvPr id="4" name="Rectangle 3"/>
          <p:cNvSpPr/>
          <p:nvPr/>
        </p:nvSpPr>
        <p:spPr>
          <a:xfrm>
            <a:off x="76200" y="1166843"/>
            <a:ext cx="90678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rand (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drop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call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streaminit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54321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do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to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1000000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	x=rand(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"Uniform"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	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sort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rand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out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tmp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nodupkeys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by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x;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4B69D-09B4-4C38-9082-6B92DBE2D7D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4177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How Long before repeat?</a:t>
            </a:r>
          </a:p>
        </p:txBody>
      </p:sp>
      <p:sp>
        <p:nvSpPr>
          <p:cNvPr id="3" name="Rectangle 2"/>
          <p:cNvSpPr/>
          <p:nvPr/>
        </p:nvSpPr>
        <p:spPr>
          <a:xfrm>
            <a:off x="723900" y="1981200"/>
            <a:ext cx="769620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seed=54321;</a:t>
            </a:r>
            <a:r>
              <a:rPr lang="en-US" sz="2000" dirty="0">
                <a:solidFill>
                  <a:srgbClr val="008000"/>
                </a:solidFill>
                <a:latin typeface="Lucida Console" panose="020B0609040504020204" pitchFamily="49" charset="0"/>
              </a:rPr>
              <a:t>/*</a:t>
            </a:r>
            <a:r>
              <a:rPr lang="en-US" sz="2000" dirty="0" err="1">
                <a:solidFill>
                  <a:srgbClr val="008000"/>
                </a:solidFill>
                <a:latin typeface="Lucida Console" panose="020B0609040504020204" pitchFamily="49" charset="0"/>
              </a:rPr>
              <a:t>i</a:t>
            </a:r>
            <a:r>
              <a:rPr lang="en-US" sz="2000" dirty="0">
                <a:solidFill>
                  <a:srgbClr val="008000"/>
                </a:solidFill>
                <a:latin typeface="Lucida Console" panose="020B0609040504020204" pitchFamily="49" charset="0"/>
              </a:rPr>
              <a:t>=372,972,159*/</a:t>
            </a:r>
            <a:endParaRPr lang="en-US" sz="20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seed=654321;</a:t>
            </a:r>
            <a:r>
              <a:rPr lang="en-US" sz="2000" dirty="0">
                <a:solidFill>
                  <a:srgbClr val="008000"/>
                </a:solidFill>
                <a:latin typeface="Lucida Console" panose="020B0609040504020204" pitchFamily="49" charset="0"/>
              </a:rPr>
              <a:t>/*</a:t>
            </a:r>
            <a:r>
              <a:rPr lang="en-US" sz="2000" dirty="0" err="1">
                <a:solidFill>
                  <a:srgbClr val="008000"/>
                </a:solidFill>
                <a:latin typeface="Lucida Console" panose="020B0609040504020204" pitchFamily="49" charset="0"/>
              </a:rPr>
              <a:t>i</a:t>
            </a:r>
            <a:r>
              <a:rPr lang="en-US" sz="2000" dirty="0">
                <a:solidFill>
                  <a:srgbClr val="008000"/>
                </a:solidFill>
                <a:latin typeface="Lucida Console" panose="020B0609040504020204" pitchFamily="49" charset="0"/>
              </a:rPr>
              <a:t>=1,715,805,341*/</a:t>
            </a:r>
            <a:endParaRPr lang="en-US" sz="20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seed=321;</a:t>
            </a:r>
            <a:r>
              <a:rPr lang="en-US" sz="2000" dirty="0">
                <a:solidFill>
                  <a:srgbClr val="008000"/>
                </a:solidFill>
                <a:latin typeface="Lucida Console" panose="020B0609040504020204" pitchFamily="49" charset="0"/>
              </a:rPr>
              <a:t>/*</a:t>
            </a:r>
            <a:r>
              <a:rPr lang="en-US" sz="2000" dirty="0" err="1">
                <a:solidFill>
                  <a:srgbClr val="008000"/>
                </a:solidFill>
                <a:latin typeface="Lucida Console" panose="020B0609040504020204" pitchFamily="49" charset="0"/>
              </a:rPr>
              <a:t>i</a:t>
            </a:r>
            <a:r>
              <a:rPr lang="en-US" sz="2000" dirty="0">
                <a:solidFill>
                  <a:srgbClr val="008000"/>
                </a:solidFill>
                <a:latin typeface="Lucida Console" panose="020B0609040504020204" pitchFamily="49" charset="0"/>
              </a:rPr>
              <a:t>=2,369,593,872*/</a:t>
            </a:r>
            <a:endParaRPr lang="en-US" sz="20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seed=1;</a:t>
            </a:r>
            <a:r>
              <a:rPr lang="en-US" sz="2000" dirty="0">
                <a:solidFill>
                  <a:srgbClr val="008000"/>
                </a:solidFill>
                <a:latin typeface="Lucida Console" panose="020B0609040504020204" pitchFamily="49" charset="0"/>
              </a:rPr>
              <a:t>/*</a:t>
            </a:r>
            <a:r>
              <a:rPr lang="en-US" sz="2000" dirty="0" err="1">
                <a:solidFill>
                  <a:srgbClr val="008000"/>
                </a:solidFill>
                <a:latin typeface="Lucida Console" panose="020B0609040504020204" pitchFamily="49" charset="0"/>
              </a:rPr>
              <a:t>i</a:t>
            </a:r>
            <a:r>
              <a:rPr lang="en-US" sz="2000" dirty="0">
                <a:solidFill>
                  <a:srgbClr val="008000"/>
                </a:solidFill>
                <a:latin typeface="Lucida Console" panose="020B0609040504020204" pitchFamily="49" charset="0"/>
              </a:rPr>
              <a:t>=2,320,193,736*/</a:t>
            </a:r>
            <a:endParaRPr lang="en-US" sz="20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_null_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call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streaminit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(&amp;seed);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x0=rand(</a:t>
            </a:r>
            <a:r>
              <a:rPr lang="en-US" sz="2000" dirty="0">
                <a:solidFill>
                  <a:srgbClr val="800080"/>
                </a:solidFill>
                <a:latin typeface="Lucida Console" panose="020B0609040504020204" pitchFamily="49" charset="0"/>
              </a:rPr>
              <a:t>"Uniform"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do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until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(x=x0);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i+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x=rand(</a:t>
            </a:r>
            <a:r>
              <a:rPr lang="en-US" sz="2000" dirty="0">
                <a:solidFill>
                  <a:srgbClr val="800080"/>
                </a:solidFill>
                <a:latin typeface="Lucida Console" panose="020B0609040504020204" pitchFamily="49" charset="0"/>
              </a:rPr>
              <a:t>"Uniform"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put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800080"/>
                </a:solidFill>
                <a:latin typeface="Lucida Console" panose="020B0609040504020204" pitchFamily="49" charset="0"/>
              </a:rPr>
              <a:t>"</a:t>
            </a:r>
            <a:r>
              <a:rPr lang="en-US" sz="2000" dirty="0" err="1">
                <a:solidFill>
                  <a:srgbClr val="800080"/>
                </a:solidFill>
                <a:latin typeface="Lucida Console" panose="020B0609040504020204" pitchFamily="49" charset="0"/>
              </a:rPr>
              <a:t>i</a:t>
            </a:r>
            <a:r>
              <a:rPr lang="en-US" sz="2000" dirty="0">
                <a:solidFill>
                  <a:srgbClr val="800080"/>
                </a:solidFill>
                <a:latin typeface="Lucida Console" panose="020B0609040504020204" pitchFamily="49" charset="0"/>
              </a:rPr>
              <a:t>="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;</a:t>
            </a: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4B69D-09B4-4C38-9082-6B92DBE2D7DC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8515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000" y="1981200"/>
            <a:ext cx="441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Univariate Distributions Available with the RAND function.</a:t>
            </a:r>
          </a:p>
        </p:txBody>
      </p:sp>
      <p:sp>
        <p:nvSpPr>
          <p:cNvPr id="3" name="Rectangle 2"/>
          <p:cNvSpPr/>
          <p:nvPr/>
        </p:nvSpPr>
        <p:spPr>
          <a:xfrm>
            <a:off x="381000" y="762000"/>
            <a:ext cx="4572000" cy="563231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hlinkClick r:id="rId2"/>
              </a:rPr>
              <a:t>Bernoulli Distribution</a:t>
            </a:r>
            <a:endParaRPr lang="en-US" dirty="0"/>
          </a:p>
          <a:p>
            <a:r>
              <a:rPr lang="en-US" dirty="0">
                <a:hlinkClick r:id="rId3"/>
              </a:rPr>
              <a:t>Beta Distribution</a:t>
            </a:r>
            <a:endParaRPr lang="en-US" dirty="0"/>
          </a:p>
          <a:p>
            <a:r>
              <a:rPr lang="en-US" dirty="0">
                <a:hlinkClick r:id="rId4"/>
              </a:rPr>
              <a:t>Binomial Distribution</a:t>
            </a:r>
            <a:endParaRPr lang="en-US" dirty="0"/>
          </a:p>
          <a:p>
            <a:r>
              <a:rPr lang="en-US" dirty="0">
                <a:hlinkClick r:id="rId5"/>
              </a:rPr>
              <a:t>Cauchy Distribution</a:t>
            </a:r>
            <a:endParaRPr lang="en-US" dirty="0"/>
          </a:p>
          <a:p>
            <a:r>
              <a:rPr lang="en-US" dirty="0">
                <a:hlinkClick r:id="rId6"/>
              </a:rPr>
              <a:t>Chi-Square Distribution</a:t>
            </a:r>
            <a:endParaRPr lang="en-US" dirty="0"/>
          </a:p>
          <a:p>
            <a:r>
              <a:rPr lang="en-US" dirty="0">
                <a:hlinkClick r:id="rId7"/>
              </a:rPr>
              <a:t>Erlang Distribution</a:t>
            </a:r>
            <a:endParaRPr lang="en-US" dirty="0"/>
          </a:p>
          <a:p>
            <a:r>
              <a:rPr lang="en-US" dirty="0">
                <a:hlinkClick r:id="rId8"/>
              </a:rPr>
              <a:t>Exponential Distribution</a:t>
            </a:r>
            <a:endParaRPr lang="en-US" dirty="0"/>
          </a:p>
          <a:p>
            <a:r>
              <a:rPr lang="en-US" dirty="0">
                <a:hlinkClick r:id="rId9"/>
              </a:rPr>
              <a:t>F Distribution</a:t>
            </a:r>
            <a:endParaRPr lang="en-US" dirty="0"/>
          </a:p>
          <a:p>
            <a:r>
              <a:rPr lang="en-US" dirty="0">
                <a:hlinkClick r:id="rId10"/>
              </a:rPr>
              <a:t>Gamma Distribution</a:t>
            </a:r>
            <a:endParaRPr lang="en-US" dirty="0"/>
          </a:p>
          <a:p>
            <a:r>
              <a:rPr lang="en-US" dirty="0">
                <a:hlinkClick r:id="rId11"/>
              </a:rPr>
              <a:t>Geometric Distribution</a:t>
            </a:r>
            <a:endParaRPr lang="en-US" dirty="0"/>
          </a:p>
          <a:p>
            <a:r>
              <a:rPr lang="en-US" dirty="0">
                <a:hlinkClick r:id="rId12"/>
              </a:rPr>
              <a:t>Hypergeometric Distribution</a:t>
            </a:r>
            <a:endParaRPr lang="en-US" dirty="0"/>
          </a:p>
          <a:p>
            <a:r>
              <a:rPr lang="en-US" dirty="0">
                <a:hlinkClick r:id="rId13"/>
              </a:rPr>
              <a:t>Lognormal Distribution</a:t>
            </a:r>
            <a:endParaRPr lang="en-US" dirty="0"/>
          </a:p>
          <a:p>
            <a:r>
              <a:rPr lang="en-US" dirty="0">
                <a:hlinkClick r:id="rId14"/>
              </a:rPr>
              <a:t>Negative Binomial Distribution</a:t>
            </a:r>
            <a:endParaRPr lang="en-US" dirty="0"/>
          </a:p>
          <a:p>
            <a:r>
              <a:rPr lang="en-US" dirty="0">
                <a:hlinkClick r:id="rId15"/>
              </a:rPr>
              <a:t>Normal Distribution</a:t>
            </a:r>
            <a:endParaRPr lang="en-US" dirty="0"/>
          </a:p>
          <a:p>
            <a:r>
              <a:rPr lang="en-US" dirty="0">
                <a:hlinkClick r:id="rId16"/>
              </a:rPr>
              <a:t>Poisson Distribution</a:t>
            </a:r>
            <a:endParaRPr lang="en-US" dirty="0"/>
          </a:p>
          <a:p>
            <a:r>
              <a:rPr lang="en-US" dirty="0">
                <a:hlinkClick r:id="rId17"/>
              </a:rPr>
              <a:t>T Distribution</a:t>
            </a:r>
            <a:endParaRPr lang="en-US" dirty="0"/>
          </a:p>
          <a:p>
            <a:r>
              <a:rPr lang="en-US" dirty="0">
                <a:hlinkClick r:id="rId18"/>
              </a:rPr>
              <a:t>Tabled Distribution</a:t>
            </a:r>
            <a:endParaRPr lang="en-US" dirty="0"/>
          </a:p>
          <a:p>
            <a:r>
              <a:rPr lang="en-US" dirty="0">
                <a:hlinkClick r:id="rId19"/>
              </a:rPr>
              <a:t>Triangular Distribution</a:t>
            </a:r>
            <a:endParaRPr lang="en-US" dirty="0"/>
          </a:p>
          <a:p>
            <a:r>
              <a:rPr lang="en-US" dirty="0">
                <a:hlinkClick r:id="rId20"/>
              </a:rPr>
              <a:t>Uniform Distribution</a:t>
            </a:r>
            <a:endParaRPr lang="en-US" dirty="0"/>
          </a:p>
          <a:p>
            <a:r>
              <a:rPr lang="en-US" dirty="0">
                <a:hlinkClick r:id="rId21"/>
              </a:rPr>
              <a:t>Weibull Distribution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4B69D-09B4-4C38-9082-6B92DBE2D7DC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3162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438400"/>
            <a:ext cx="8229600" cy="944562"/>
          </a:xfrm>
        </p:spPr>
        <p:txBody>
          <a:bodyPr/>
          <a:lstStyle/>
          <a:p>
            <a:r>
              <a:rPr lang="en-US" dirty="0"/>
              <a:t>Some Continuous Distributions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4B69D-09B4-4C38-9082-6B92DBE2D7DC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3871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85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Generating a random sample from a univariate distribution in the data step – The standard normal</a:t>
            </a:r>
            <a:br>
              <a:rPr lang="en-US" dirty="0"/>
            </a:b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533400" y="1905000"/>
            <a:ext cx="75438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seed=754313;</a:t>
            </a:r>
          </a:p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numobs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=10000;</a:t>
            </a: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normals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call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streaminit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(&amp;seed);</a:t>
            </a:r>
          </a:p>
          <a:p>
            <a:r>
              <a:rPr lang="pl-PL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pl-PL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do</a:t>
            </a:r>
            <a:r>
              <a:rPr lang="pl-PL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i=</a:t>
            </a:r>
            <a:r>
              <a:rPr lang="pl-PL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pl-PL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pl-PL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to</a:t>
            </a:r>
            <a:r>
              <a:rPr lang="pl-PL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&amp;numobs;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		x=rand(</a:t>
            </a:r>
            <a:r>
              <a:rPr lang="en-US" sz="2000" dirty="0">
                <a:solidFill>
                  <a:srgbClr val="800080"/>
                </a:solidFill>
                <a:latin typeface="Lucida Console" panose="020B0609040504020204" pitchFamily="49" charset="0"/>
              </a:rPr>
              <a:t>"normal"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		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ods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histogram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goodnessoffit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univariate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normals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var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x;</a:t>
            </a:r>
          </a:p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histogram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x/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normal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4B69D-09B4-4C38-9082-6B92DBE2D7DC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7587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85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Generating a random sample from a univariate distribution in the data step – chi-square (4 </a:t>
            </a:r>
            <a:r>
              <a:rPr lang="en-US" dirty="0" err="1"/>
              <a:t>df</a:t>
            </a:r>
            <a:r>
              <a:rPr lang="en-US" dirty="0"/>
              <a:t>)</a:t>
            </a:r>
            <a:br>
              <a:rPr lang="en-US" dirty="0"/>
            </a:b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85800" y="2514600"/>
            <a:ext cx="64770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seed=754313;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numobs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=10000;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chisquares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call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streaminit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(&amp;seed);</a:t>
            </a:r>
          </a:p>
          <a:p>
            <a:r>
              <a:rPr lang="pl-PL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pl-PL" dirty="0">
                <a:solidFill>
                  <a:srgbClr val="0000FF"/>
                </a:solidFill>
                <a:latin typeface="Lucida Console" panose="020B0609040504020204" pitchFamily="49" charset="0"/>
              </a:rPr>
              <a:t>do</a:t>
            </a:r>
            <a:r>
              <a:rPr lang="pl-PL" dirty="0">
                <a:solidFill>
                  <a:srgbClr val="000000"/>
                </a:solidFill>
                <a:latin typeface="Lucida Console" panose="020B0609040504020204" pitchFamily="49" charset="0"/>
              </a:rPr>
              <a:t> i=</a:t>
            </a:r>
            <a:r>
              <a:rPr lang="pl-PL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pl-PL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pl-PL" dirty="0">
                <a:solidFill>
                  <a:srgbClr val="0000FF"/>
                </a:solidFill>
                <a:latin typeface="Lucida Console" panose="020B0609040504020204" pitchFamily="49" charset="0"/>
              </a:rPr>
              <a:t>to</a:t>
            </a:r>
            <a:r>
              <a:rPr lang="pl-PL" dirty="0">
                <a:solidFill>
                  <a:srgbClr val="000000"/>
                </a:solidFill>
                <a:latin typeface="Lucida Console" panose="020B0609040504020204" pitchFamily="49" charset="0"/>
              </a:rPr>
              <a:t> &amp;numobs;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	x=rand(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"chisq"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4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	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ods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histogram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goodnessoffit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univariate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chisquares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var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x;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histogram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x/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gamma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9294A-9C8A-456E-A836-BB69E37EDB7C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111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85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Generating a random sample from a univariate distribution in the data step – chi-square (4 </a:t>
            </a:r>
            <a:r>
              <a:rPr lang="en-US" dirty="0" err="1"/>
              <a:t>df</a:t>
            </a:r>
            <a:r>
              <a:rPr lang="en-US" dirty="0"/>
              <a:t>)</a:t>
            </a:r>
            <a:br>
              <a:rPr lang="en-US" dirty="0"/>
            </a:b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85800" y="2514600"/>
            <a:ext cx="64770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seed=754313;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numobs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=10000;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chisquares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call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streaminit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(&amp;seed);</a:t>
            </a:r>
          </a:p>
          <a:p>
            <a:r>
              <a:rPr lang="pl-PL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pl-PL" dirty="0">
                <a:solidFill>
                  <a:srgbClr val="0000FF"/>
                </a:solidFill>
                <a:latin typeface="Lucida Console" panose="020B0609040504020204" pitchFamily="49" charset="0"/>
              </a:rPr>
              <a:t>do</a:t>
            </a:r>
            <a:r>
              <a:rPr lang="pl-PL" dirty="0">
                <a:solidFill>
                  <a:srgbClr val="000000"/>
                </a:solidFill>
                <a:latin typeface="Lucida Console" panose="020B0609040504020204" pitchFamily="49" charset="0"/>
              </a:rPr>
              <a:t> i=</a:t>
            </a:r>
            <a:r>
              <a:rPr lang="pl-PL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pl-PL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pl-PL" dirty="0">
                <a:solidFill>
                  <a:srgbClr val="0000FF"/>
                </a:solidFill>
                <a:latin typeface="Lucida Console" panose="020B0609040504020204" pitchFamily="49" charset="0"/>
              </a:rPr>
              <a:t>to</a:t>
            </a:r>
            <a:r>
              <a:rPr lang="pl-PL" dirty="0">
                <a:solidFill>
                  <a:srgbClr val="000000"/>
                </a:solidFill>
                <a:latin typeface="Lucida Console" panose="020B0609040504020204" pitchFamily="49" charset="0"/>
              </a:rPr>
              <a:t> &amp;numobs;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	x=rand(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"chisq"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4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	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ods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histogram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goodnessoffit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univariate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chisquares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var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x;</a:t>
            </a:r>
          </a:p>
          <a:p>
            <a:r>
              <a:rPr lang="sv-SE" dirty="0">
                <a:solidFill>
                  <a:srgbClr val="0000FF"/>
                </a:solidFill>
                <a:latin typeface="Lucida Console" panose="020B0609040504020204" pitchFamily="49" charset="0"/>
              </a:rPr>
              <a:t>histogram</a:t>
            </a:r>
            <a:r>
              <a:rPr lang="sv-SE" dirty="0">
                <a:solidFill>
                  <a:srgbClr val="000000"/>
                </a:solidFill>
                <a:latin typeface="Lucida Console" panose="020B0609040504020204" pitchFamily="49" charset="0"/>
              </a:rPr>
              <a:t> x/</a:t>
            </a:r>
            <a:r>
              <a:rPr lang="sv-SE" dirty="0">
                <a:solidFill>
                  <a:srgbClr val="0000FF"/>
                </a:solidFill>
                <a:latin typeface="Lucida Console" panose="020B0609040504020204" pitchFamily="49" charset="0"/>
              </a:rPr>
              <a:t>gamma</a:t>
            </a:r>
            <a:r>
              <a:rPr lang="sv-SE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sv-SE" dirty="0">
                <a:solidFill>
                  <a:srgbClr val="0000FF"/>
                </a:solidFill>
                <a:latin typeface="Lucida Console" panose="020B0609040504020204" pitchFamily="49" charset="0"/>
              </a:rPr>
              <a:t>alpha</a:t>
            </a:r>
            <a:r>
              <a:rPr lang="sv-SE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sv-SE" b="1" dirty="0">
                <a:solidFill>
                  <a:srgbClr val="008080"/>
                </a:solidFill>
                <a:latin typeface="Lucida Console" panose="020B0609040504020204" pitchFamily="49" charset="0"/>
              </a:rPr>
              <a:t>2</a:t>
            </a:r>
            <a:r>
              <a:rPr lang="sv-SE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sv-SE" dirty="0">
                <a:solidFill>
                  <a:srgbClr val="0000FF"/>
                </a:solidFill>
                <a:latin typeface="Lucida Console" panose="020B0609040504020204" pitchFamily="49" charset="0"/>
              </a:rPr>
              <a:t>sigma</a:t>
            </a:r>
            <a:r>
              <a:rPr lang="sv-SE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sv-SE" b="1" dirty="0">
                <a:solidFill>
                  <a:srgbClr val="008080"/>
                </a:solidFill>
                <a:latin typeface="Lucida Console" panose="020B0609040504020204" pitchFamily="49" charset="0"/>
              </a:rPr>
              <a:t>2</a:t>
            </a:r>
            <a:r>
              <a:rPr lang="sv-SE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9294A-9C8A-456E-A836-BB69E37EDB7C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0807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Wicklin</a:t>
            </a:r>
            <a:r>
              <a:rPr lang="en-US" dirty="0"/>
              <a:t>, Rick. </a:t>
            </a:r>
            <a:r>
              <a:rPr lang="en-US" i="1" dirty="0"/>
              <a:t>Statistical programming with SAS/IML software</a:t>
            </a:r>
            <a:r>
              <a:rPr lang="en-US" dirty="0"/>
              <a:t>. SAS Institute, 2010.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4B69D-09B4-4C38-9082-6B92DBE2D7D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1539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85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Generating a random sample from a univariate distribution in the data step – chi-square (4 </a:t>
            </a:r>
            <a:r>
              <a:rPr lang="en-US" dirty="0" err="1"/>
              <a:t>df</a:t>
            </a:r>
            <a:r>
              <a:rPr lang="en-US" dirty="0"/>
              <a:t>)</a:t>
            </a:r>
            <a:br>
              <a:rPr lang="en-US" dirty="0"/>
            </a:b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50520" y="2286000"/>
            <a:ext cx="83820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seed=754313;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numobs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=10000;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chisquares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call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streaminit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(&amp;seed);</a:t>
            </a:r>
          </a:p>
          <a:p>
            <a:r>
              <a:rPr lang="pl-PL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pl-PL" dirty="0">
                <a:solidFill>
                  <a:srgbClr val="0000FF"/>
                </a:solidFill>
                <a:latin typeface="Lucida Console" panose="020B0609040504020204" pitchFamily="49" charset="0"/>
              </a:rPr>
              <a:t>do</a:t>
            </a:r>
            <a:r>
              <a:rPr lang="pl-PL" dirty="0">
                <a:solidFill>
                  <a:srgbClr val="000000"/>
                </a:solidFill>
                <a:latin typeface="Lucida Console" panose="020B0609040504020204" pitchFamily="49" charset="0"/>
              </a:rPr>
              <a:t> i=</a:t>
            </a:r>
            <a:r>
              <a:rPr lang="pl-PL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pl-PL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pl-PL" dirty="0">
                <a:solidFill>
                  <a:srgbClr val="0000FF"/>
                </a:solidFill>
                <a:latin typeface="Lucida Console" panose="020B0609040504020204" pitchFamily="49" charset="0"/>
              </a:rPr>
              <a:t>to</a:t>
            </a:r>
            <a:r>
              <a:rPr lang="pl-PL" dirty="0">
                <a:solidFill>
                  <a:srgbClr val="000000"/>
                </a:solidFill>
                <a:latin typeface="Lucida Console" panose="020B0609040504020204" pitchFamily="49" charset="0"/>
              </a:rPr>
              <a:t> &amp;numobs;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	x=rand(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"chisq"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4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	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ods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histogram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goodnessoffit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univariate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chisquares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var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x;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histogram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x/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gamma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alpha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2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sigma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2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kernel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color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=red);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9294A-9C8A-456E-A836-BB69E37EDB7C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40410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1143000"/>
          </a:xfrm>
        </p:spPr>
        <p:txBody>
          <a:bodyPr/>
          <a:lstStyle/>
          <a:p>
            <a:r>
              <a:rPr lang="en-US" dirty="0"/>
              <a:t>Exponential</a:t>
            </a:r>
          </a:p>
        </p:txBody>
      </p:sp>
      <p:sp>
        <p:nvSpPr>
          <p:cNvPr id="4" name="Rectangle 3"/>
          <p:cNvSpPr/>
          <p:nvPr/>
        </p:nvSpPr>
        <p:spPr>
          <a:xfrm>
            <a:off x="304800" y="2133600"/>
            <a:ext cx="84582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seed=754313;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numobs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=10000;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exponentials;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call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streaminit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(&amp;seed);</a:t>
            </a:r>
          </a:p>
          <a:p>
            <a:r>
              <a:rPr lang="pl-PL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pl-PL" dirty="0">
                <a:solidFill>
                  <a:srgbClr val="0000FF"/>
                </a:solidFill>
                <a:latin typeface="Lucida Console" panose="020B0609040504020204" pitchFamily="49" charset="0"/>
              </a:rPr>
              <a:t>do</a:t>
            </a:r>
            <a:r>
              <a:rPr lang="pl-PL" dirty="0">
                <a:solidFill>
                  <a:srgbClr val="000000"/>
                </a:solidFill>
                <a:latin typeface="Lucida Console" panose="020B0609040504020204" pitchFamily="49" charset="0"/>
              </a:rPr>
              <a:t> i=</a:t>
            </a:r>
            <a:r>
              <a:rPr lang="pl-PL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pl-PL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pl-PL" dirty="0">
                <a:solidFill>
                  <a:srgbClr val="0000FF"/>
                </a:solidFill>
                <a:latin typeface="Lucida Console" panose="020B0609040504020204" pitchFamily="49" charset="0"/>
              </a:rPr>
              <a:t>to</a:t>
            </a:r>
            <a:r>
              <a:rPr lang="pl-PL" dirty="0">
                <a:solidFill>
                  <a:srgbClr val="000000"/>
                </a:solidFill>
                <a:latin typeface="Lucida Console" panose="020B0609040504020204" pitchFamily="49" charset="0"/>
              </a:rPr>
              <a:t> &amp;numobs;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	x=rand(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"exponential"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	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ods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histogram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goodnessoffit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univariate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=exponentials;</a:t>
            </a:r>
          </a:p>
          <a:p>
            <a:r>
              <a:rPr lang="en-US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var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x;</a:t>
            </a:r>
          </a:p>
          <a:p>
            <a:r>
              <a:rPr lang="es-ES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histogram</a:t>
            </a:r>
            <a:r>
              <a:rPr lang="es-ES" dirty="0">
                <a:solidFill>
                  <a:srgbClr val="000000"/>
                </a:solidFill>
                <a:latin typeface="Lucida Console" panose="020B0609040504020204" pitchFamily="49" charset="0"/>
              </a:rPr>
              <a:t> x/</a:t>
            </a:r>
            <a:r>
              <a:rPr lang="es-ES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exponential</a:t>
            </a:r>
            <a:r>
              <a:rPr lang="es-E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s-ES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kernel</a:t>
            </a:r>
            <a:r>
              <a:rPr lang="es-ES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s-ES" dirty="0">
                <a:solidFill>
                  <a:srgbClr val="0000FF"/>
                </a:solidFill>
                <a:latin typeface="Lucida Console" panose="020B0609040504020204" pitchFamily="49" charset="0"/>
              </a:rPr>
              <a:t>color</a:t>
            </a:r>
            <a:r>
              <a:rPr lang="es-ES" dirty="0">
                <a:solidFill>
                  <a:srgbClr val="000000"/>
                </a:solidFill>
                <a:latin typeface="Lucida Console" panose="020B0609040504020204" pitchFamily="49" charset="0"/>
              </a:rPr>
              <a:t>=red);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4B69D-09B4-4C38-9082-6B92DBE2D7DC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9278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1143000"/>
          </a:xfrm>
        </p:spPr>
        <p:txBody>
          <a:bodyPr/>
          <a:lstStyle/>
          <a:p>
            <a:r>
              <a:rPr lang="en-US" dirty="0"/>
              <a:t>Exponential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4B69D-09B4-4C38-9082-6B92DBE2D7DC}" type="slidenum">
              <a:rPr lang="en-US" smtClean="0"/>
              <a:t>22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19100" y="1638850"/>
            <a:ext cx="84582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seed=754313;</a:t>
            </a:r>
          </a:p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numobs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=10000;</a:t>
            </a: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exponentials(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drop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call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streaminit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(&amp;seed);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do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to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&amp;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numobs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		x=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5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*rand(</a:t>
            </a:r>
            <a:r>
              <a:rPr lang="en-US" sz="2000" dirty="0">
                <a:solidFill>
                  <a:srgbClr val="800080"/>
                </a:solidFill>
                <a:latin typeface="Lucida Console" panose="020B0609040504020204" pitchFamily="49" charset="0"/>
              </a:rPr>
              <a:t>"exponential"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		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ods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histogram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goodnessoffit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univariate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=exponentials;</a:t>
            </a:r>
          </a:p>
          <a:p>
            <a:r>
              <a:rPr lang="en-US" sz="20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var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x;</a:t>
            </a:r>
          </a:p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histogram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x/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exponential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kernel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color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=red);</a:t>
            </a: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means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=exponentials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n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std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mean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 </a:t>
            </a:r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912803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Weibull</a:t>
            </a:r>
          </a:p>
        </p:txBody>
      </p:sp>
      <p:sp>
        <p:nvSpPr>
          <p:cNvPr id="3" name="Rectangle 2"/>
          <p:cNvSpPr/>
          <p:nvPr/>
        </p:nvSpPr>
        <p:spPr>
          <a:xfrm>
            <a:off x="381000" y="1275933"/>
            <a:ext cx="86106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seed=754313;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numobs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=10000;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exponentials;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call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streaminit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(&amp;seed);</a:t>
            </a:r>
          </a:p>
          <a:p>
            <a:r>
              <a:rPr lang="pl-PL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pl-PL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do</a:t>
            </a:r>
            <a:r>
              <a:rPr lang="pl-PL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i=</a:t>
            </a:r>
            <a:r>
              <a:rPr lang="pl-PL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pl-PL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pl-PL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to</a:t>
            </a:r>
            <a:r>
              <a:rPr lang="pl-PL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&amp;numobs;</a:t>
            </a:r>
          </a:p>
          <a:p>
            <a:r>
              <a:rPr lang="de-DE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	x=rand(</a:t>
            </a:r>
            <a:r>
              <a:rPr lang="de-DE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"weibull"</a:t>
            </a:r>
            <a:r>
              <a:rPr lang="de-DE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de-DE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de-DE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de-DE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.2</a:t>
            </a:r>
            <a:r>
              <a:rPr lang="de-DE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	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ods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histogram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goodnessoffit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univariate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=exponentials;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var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x;</a:t>
            </a:r>
          </a:p>
          <a:p>
            <a:r>
              <a:rPr lang="es-E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histogram</a:t>
            </a:r>
            <a:r>
              <a:rPr lang="es-E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x/</a:t>
            </a:r>
            <a:r>
              <a:rPr lang="es-E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exponential</a:t>
            </a:r>
            <a:r>
              <a:rPr lang="es-E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s-E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kernel</a:t>
            </a:r>
            <a:r>
              <a:rPr lang="es-E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s-E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color</a:t>
            </a:r>
            <a:r>
              <a:rPr lang="es-E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=red);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9294A-9C8A-456E-A836-BB69E37EDB7C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74326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0"/>
            <a:ext cx="8229600" cy="1143000"/>
          </a:xfrm>
        </p:spPr>
        <p:txBody>
          <a:bodyPr/>
          <a:lstStyle/>
          <a:p>
            <a:r>
              <a:rPr lang="en-US" b="1" dirty="0"/>
              <a:t>Discrete Distributions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4B69D-09B4-4C38-9082-6B92DBE2D7DC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48719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Bernoulli</a:t>
            </a:r>
          </a:p>
        </p:txBody>
      </p:sp>
      <p:sp>
        <p:nvSpPr>
          <p:cNvPr id="3" name="Rectangle 2"/>
          <p:cNvSpPr/>
          <p:nvPr/>
        </p:nvSpPr>
        <p:spPr>
          <a:xfrm>
            <a:off x="609600" y="2133600"/>
            <a:ext cx="79248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seed=754313;</a:t>
            </a:r>
          </a:p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numobs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=10000;</a:t>
            </a: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bernoullis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call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streaminit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(&amp;seed);</a:t>
            </a:r>
          </a:p>
          <a:p>
            <a:r>
              <a:rPr lang="pl-PL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pl-PL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do</a:t>
            </a:r>
            <a:r>
              <a:rPr lang="pl-PL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i=</a:t>
            </a:r>
            <a:r>
              <a:rPr lang="pl-PL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pl-PL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pl-PL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to</a:t>
            </a:r>
            <a:r>
              <a:rPr lang="pl-PL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&amp;numobs;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		x=rand(</a:t>
            </a:r>
            <a:r>
              <a:rPr lang="en-US" sz="2000" dirty="0">
                <a:solidFill>
                  <a:srgbClr val="800080"/>
                </a:solidFill>
                <a:latin typeface="Lucida Console" panose="020B0609040504020204" pitchFamily="49" charset="0"/>
              </a:rPr>
              <a:t>"bernoulli"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.25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		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freq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bernoullis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tables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x;</a:t>
            </a: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4B69D-09B4-4C38-9082-6B92DBE2D7DC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68496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Binomial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1432878"/>
            <a:ext cx="80010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seed=754313;</a:t>
            </a:r>
          </a:p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numobs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=10000;</a:t>
            </a: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binomials;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call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streaminit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(&amp;seed);</a:t>
            </a:r>
          </a:p>
          <a:p>
            <a:r>
              <a:rPr lang="pl-PL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pl-PL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do</a:t>
            </a:r>
            <a:r>
              <a:rPr lang="pl-PL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i=</a:t>
            </a:r>
            <a:r>
              <a:rPr lang="pl-PL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pl-PL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pl-PL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to</a:t>
            </a:r>
            <a:r>
              <a:rPr lang="pl-PL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&amp;numobs;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		x=rand(</a:t>
            </a:r>
            <a:r>
              <a:rPr lang="en-US" sz="2000" dirty="0">
                <a:solidFill>
                  <a:srgbClr val="800080"/>
                </a:solidFill>
                <a:latin typeface="Lucida Console" panose="020B0609040504020204" pitchFamily="49" charset="0"/>
              </a:rPr>
              <a:t>"binomial"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.25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12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		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freq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=binomials;</a:t>
            </a:r>
          </a:p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tables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x;</a:t>
            </a: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means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=binomials;</a:t>
            </a:r>
          </a:p>
          <a:p>
            <a:r>
              <a:rPr lang="en-US" sz="20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var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x;</a:t>
            </a: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9294A-9C8A-456E-A836-BB69E37EDB7C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83169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Poisson</a:t>
            </a:r>
          </a:p>
        </p:txBody>
      </p:sp>
      <p:sp>
        <p:nvSpPr>
          <p:cNvPr id="4" name="Rectangle 3"/>
          <p:cNvSpPr/>
          <p:nvPr/>
        </p:nvSpPr>
        <p:spPr>
          <a:xfrm>
            <a:off x="533400" y="1382286"/>
            <a:ext cx="77724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seed=754313;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numobs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=10000;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poissons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drop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call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streaminit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(&amp;seed);</a:t>
            </a:r>
          </a:p>
          <a:p>
            <a:r>
              <a:rPr lang="pl-PL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pl-PL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do</a:t>
            </a:r>
            <a:r>
              <a:rPr lang="pl-PL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i=</a:t>
            </a:r>
            <a:r>
              <a:rPr lang="pl-PL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pl-PL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pl-PL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to</a:t>
            </a:r>
            <a:r>
              <a:rPr lang="pl-PL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&amp;numobs;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	x=rand(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"poisson"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10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	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means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poissons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4B69D-09B4-4C38-9082-6B92DBE2D7DC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10750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Tabled distribution</a:t>
            </a:r>
          </a:p>
        </p:txBody>
      </p:sp>
      <p:sp>
        <p:nvSpPr>
          <p:cNvPr id="3" name="Rectangle 2"/>
          <p:cNvSpPr/>
          <p:nvPr/>
        </p:nvSpPr>
        <p:spPr>
          <a:xfrm>
            <a:off x="381000" y="2133600"/>
            <a:ext cx="838200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seed=754313;</a:t>
            </a:r>
          </a:p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numobs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=10000;</a:t>
            </a: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tabular(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drop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call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streaminit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(&amp;seed);</a:t>
            </a:r>
          </a:p>
          <a:p>
            <a:r>
              <a:rPr lang="pl-PL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pl-PL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do</a:t>
            </a:r>
            <a:r>
              <a:rPr lang="pl-PL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i=</a:t>
            </a:r>
            <a:r>
              <a:rPr lang="pl-PL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pl-PL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pl-PL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to</a:t>
            </a:r>
            <a:r>
              <a:rPr lang="pl-PL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&amp;numobs;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		x=rand(</a:t>
            </a:r>
            <a:r>
              <a:rPr lang="en-US" sz="2000" dirty="0">
                <a:solidFill>
                  <a:srgbClr val="800080"/>
                </a:solidFill>
                <a:latin typeface="Lucida Console" panose="020B0609040504020204" pitchFamily="49" charset="0"/>
              </a:rPr>
              <a:t>"table"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.2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.3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.1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.4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		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freq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=tabular;</a:t>
            </a: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4B69D-09B4-4C38-9082-6B92DBE2D7DC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528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SIMULATION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514600" y="1752600"/>
            <a:ext cx="3245825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Real World</a:t>
            </a:r>
          </a:p>
          <a:p>
            <a:r>
              <a:rPr lang="en-US" sz="3600" dirty="0"/>
              <a:t>	Traffic Flow</a:t>
            </a:r>
          </a:p>
          <a:p>
            <a:r>
              <a:rPr lang="en-US" sz="3600" dirty="0"/>
              <a:t>	Arrivals</a:t>
            </a:r>
          </a:p>
          <a:p>
            <a:r>
              <a:rPr lang="en-US" sz="3600" dirty="0"/>
              <a:t>	Climate</a:t>
            </a:r>
          </a:p>
          <a:p>
            <a:r>
              <a:rPr lang="en-US" sz="3600" dirty="0"/>
              <a:t>	Epidemics</a:t>
            </a:r>
          </a:p>
          <a:p>
            <a:r>
              <a:rPr lang="en-US" sz="3600" dirty="0"/>
              <a:t>	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4B69D-09B4-4C38-9082-6B92DBE2D7D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7681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SIMULATION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01691" y="1752600"/>
            <a:ext cx="6940618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Statistics</a:t>
            </a:r>
          </a:p>
          <a:p>
            <a:r>
              <a:rPr lang="en-US" sz="3600" dirty="0"/>
              <a:t>	Examine distributions</a:t>
            </a:r>
          </a:p>
          <a:p>
            <a:r>
              <a:rPr lang="en-US" sz="3600" dirty="0"/>
              <a:t>	Examine sampling distributions</a:t>
            </a:r>
          </a:p>
          <a:p>
            <a:r>
              <a:rPr lang="en-US" sz="3600" dirty="0"/>
              <a:t>	Examine theoretical results</a:t>
            </a:r>
          </a:p>
          <a:p>
            <a:r>
              <a:rPr lang="en-US" sz="3600" dirty="0"/>
              <a:t>	Compare models</a:t>
            </a:r>
          </a:p>
          <a:p>
            <a:r>
              <a:rPr lang="en-US" sz="3600" dirty="0"/>
              <a:t>	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4B69D-09B4-4C38-9082-6B92DBE2D7D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2734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Simulating a sample from Univariate Distributions in SAS</a:t>
            </a:r>
            <a:br>
              <a:rPr lang="en-US" dirty="0"/>
            </a:br>
            <a:r>
              <a:rPr lang="en-US" dirty="0"/>
              <a:t>The Data Step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4B69D-09B4-4C38-9082-6B92DBE2D7D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4749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5202" y="930442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+mn-lt"/>
              </a:rPr>
              <a:t>Everything starts with random uniform(0,1).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56123" y="2496303"/>
            <a:ext cx="7772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i="1" dirty="0"/>
              <a:t>Pseudo</a:t>
            </a:r>
            <a:r>
              <a:rPr lang="en-US" b="1" dirty="0"/>
              <a:t> random number generators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08523" y="4114800"/>
            <a:ext cx="7467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/>
              <a:t>In SAS, the RAND function generates </a:t>
            </a:r>
            <a:r>
              <a:rPr lang="en-US" sz="4000" b="1" i="1" dirty="0"/>
              <a:t>realizations</a:t>
            </a:r>
            <a:r>
              <a:rPr lang="en-US" sz="4000" b="1" dirty="0"/>
              <a:t> from multiple distributions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4B69D-09B4-4C38-9082-6B92DBE2D7D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7714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RAND function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9294A-9C8A-456E-A836-BB69E37EDB7C}" type="slidenum">
              <a:rPr lang="en-US" smtClean="0"/>
              <a:t>7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457200" y="2136339"/>
            <a:ext cx="78486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obs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=10;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seed=54321;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tmp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do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to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&amp;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obs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x=rand(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"uniform"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print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tmp;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840791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14400" y="2133600"/>
            <a:ext cx="77724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The RAND function uses the </a:t>
            </a:r>
            <a:r>
              <a:rPr lang="en-US" sz="2800" dirty="0" err="1"/>
              <a:t>Mersenne</a:t>
            </a:r>
            <a:r>
              <a:rPr lang="en-US" sz="2800" dirty="0"/>
              <a:t>-Twister random number generator (RNG) that was developed by Matsumoto and Nishimura (1998). The random number generator has a very long period (2</a:t>
            </a:r>
            <a:r>
              <a:rPr lang="en-US" sz="2800" baseline="30000" dirty="0"/>
              <a:t>19937</a:t>
            </a:r>
            <a:r>
              <a:rPr lang="en-US" sz="2800" dirty="0"/>
              <a:t> – 1) and very good statistical properties. The period is a </a:t>
            </a:r>
            <a:r>
              <a:rPr lang="en-US" sz="2800" dirty="0" err="1"/>
              <a:t>Mersenne</a:t>
            </a:r>
            <a:r>
              <a:rPr lang="en-US" sz="2800" dirty="0"/>
              <a:t> prime.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From SAS help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9294A-9C8A-456E-A836-BB69E37EDB7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9811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7070" y="1524000"/>
            <a:ext cx="841746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effectLst/>
              </a:rPr>
              <a:t>Repeatability</a:t>
            </a:r>
            <a:r>
              <a:rPr lang="en-US" sz="2400" dirty="0"/>
              <a:t> </a:t>
            </a:r>
            <a:r>
              <a:rPr lang="en-US" sz="2400" dirty="0">
                <a:effectLst/>
              </a:rPr>
              <a:t>-- the same sequence should be produced with the same initial values (seeds).</a:t>
            </a:r>
          </a:p>
          <a:p>
            <a:r>
              <a:rPr lang="en-US" sz="2400" b="1" dirty="0">
                <a:effectLst/>
              </a:rPr>
              <a:t>Randomness</a:t>
            </a:r>
            <a:r>
              <a:rPr lang="en-US" sz="2400" dirty="0">
                <a:effectLst/>
              </a:rPr>
              <a:t> -- Produce independent uniformly distributed</a:t>
            </a:r>
          </a:p>
          <a:p>
            <a:r>
              <a:rPr lang="en-US" sz="2400" dirty="0">
                <a:effectLst/>
              </a:rPr>
              <a:t>random variables (pass statistical tests for randomness.)</a:t>
            </a:r>
          </a:p>
          <a:p>
            <a:r>
              <a:rPr lang="en-US" sz="2400" b="1" dirty="0">
                <a:effectLst/>
              </a:rPr>
              <a:t>Long period </a:t>
            </a:r>
            <a:r>
              <a:rPr lang="en-US" sz="2400" dirty="0">
                <a:effectLst/>
              </a:rPr>
              <a:t>--a pseudo-random number sequence uses finite</a:t>
            </a:r>
          </a:p>
          <a:p>
            <a:r>
              <a:rPr lang="en-US" sz="2400" dirty="0">
                <a:effectLst/>
              </a:rPr>
              <a:t>Precision arithmetic, so the sequence must repeat itself with a finite period.</a:t>
            </a:r>
          </a:p>
          <a:p>
            <a:r>
              <a:rPr lang="en-US" sz="2400" dirty="0">
                <a:effectLst/>
              </a:rPr>
              <a:t>This should be much longer than the amount of random numbers needed for the</a:t>
            </a:r>
          </a:p>
          <a:p>
            <a:r>
              <a:rPr lang="en-US" sz="2400" dirty="0">
                <a:effectLst/>
              </a:rPr>
              <a:t>simulation. </a:t>
            </a:r>
          </a:p>
          <a:p>
            <a:r>
              <a:rPr lang="en-US" sz="2400" b="1" dirty="0">
                <a:effectLst/>
              </a:rPr>
              <a:t>Period and randomness properties should not depend on the initial seeds.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Desired properties of random number generators.</a:t>
            </a:r>
            <a:br>
              <a:rPr lang="en-US" dirty="0"/>
            </a:b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9294A-9C8A-456E-A836-BB69E37EDB7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676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499</TotalTime>
  <Words>715</Words>
  <Application>Microsoft Office PowerPoint</Application>
  <PresentationFormat>On-screen Show (4:3)</PresentationFormat>
  <Paragraphs>296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2" baseType="lpstr">
      <vt:lpstr>Arial</vt:lpstr>
      <vt:lpstr>Calibri</vt:lpstr>
      <vt:lpstr>Lucida Console</vt:lpstr>
      <vt:lpstr>Office Theme</vt:lpstr>
      <vt:lpstr>Wicklin, Rick. Simulating data with SAS. SAS Institute, 2013.</vt:lpstr>
      <vt:lpstr>Wicklin, Rick. Statistical programming with SAS/IML software. SAS Institute, 2010.</vt:lpstr>
      <vt:lpstr>SIMULATION</vt:lpstr>
      <vt:lpstr>SIMULATION</vt:lpstr>
      <vt:lpstr>Simulating a sample from Univariate Distributions in SAS The Data Step</vt:lpstr>
      <vt:lpstr>Everything starts with random uniform(0,1).</vt:lpstr>
      <vt:lpstr>The RAND function</vt:lpstr>
      <vt:lpstr>From SAS help</vt:lpstr>
      <vt:lpstr>Desired properties of random number generators. </vt:lpstr>
      <vt:lpstr>PowerPoint Presentation</vt:lpstr>
      <vt:lpstr>PowerPoint Presentation</vt:lpstr>
      <vt:lpstr>From SAS Help</vt:lpstr>
      <vt:lpstr>How many duplicates?</vt:lpstr>
      <vt:lpstr>How Long before repeat?</vt:lpstr>
      <vt:lpstr>Univariate Distributions Available with the RAND function.</vt:lpstr>
      <vt:lpstr>Some Continuous Distributions</vt:lpstr>
      <vt:lpstr>Generating a random sample from a univariate distribution in the data step – The standard normal </vt:lpstr>
      <vt:lpstr>Generating a random sample from a univariate distribution in the data step – chi-square (4 df) </vt:lpstr>
      <vt:lpstr>Generating a random sample from a univariate distribution in the data step – chi-square (4 df) </vt:lpstr>
      <vt:lpstr>Generating a random sample from a univariate distribution in the data step – chi-square (4 df) </vt:lpstr>
      <vt:lpstr>Exponential</vt:lpstr>
      <vt:lpstr>Exponential</vt:lpstr>
      <vt:lpstr>Weibull</vt:lpstr>
      <vt:lpstr>Discrete Distributions</vt:lpstr>
      <vt:lpstr>Bernoulli</vt:lpstr>
      <vt:lpstr>Binomial</vt:lpstr>
      <vt:lpstr>Poisson</vt:lpstr>
      <vt:lpstr>Tabled distribution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Simulation in SAS</dc:title>
  <dc:creator>Administrator</dc:creator>
  <cp:lastModifiedBy>Dan McGee</cp:lastModifiedBy>
  <cp:revision>48</cp:revision>
  <dcterms:created xsi:type="dcterms:W3CDTF">2012-12-20T19:14:57Z</dcterms:created>
  <dcterms:modified xsi:type="dcterms:W3CDTF">2017-02-24T16:08:55Z</dcterms:modified>
</cp:coreProperties>
</file>